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4" r:id="rId2"/>
    <p:sldId id="299" r:id="rId3"/>
    <p:sldId id="300" r:id="rId4"/>
    <p:sldId id="289" r:id="rId5"/>
    <p:sldId id="287" r:id="rId6"/>
    <p:sldId id="291" r:id="rId7"/>
    <p:sldId id="302" r:id="rId8"/>
    <p:sldId id="278" r:id="rId9"/>
    <p:sldId id="310" r:id="rId10"/>
    <p:sldId id="272" r:id="rId11"/>
    <p:sldId id="271" r:id="rId12"/>
    <p:sldId id="263" r:id="rId13"/>
    <p:sldId id="262" r:id="rId14"/>
    <p:sldId id="264" r:id="rId15"/>
    <p:sldId id="298" r:id="rId16"/>
    <p:sldId id="307" r:id="rId17"/>
    <p:sldId id="294" r:id="rId18"/>
    <p:sldId id="285" r:id="rId19"/>
    <p:sldId id="281" r:id="rId20"/>
    <p:sldId id="295" r:id="rId21"/>
    <p:sldId id="283" r:id="rId22"/>
    <p:sldId id="273" r:id="rId23"/>
    <p:sldId id="293" r:id="rId24"/>
    <p:sldId id="308" r:id="rId25"/>
    <p:sldId id="261" r:id="rId26"/>
    <p:sldId id="276" r:id="rId27"/>
    <p:sldId id="311" r:id="rId28"/>
  </p:sldIdLst>
  <p:sldSz cx="9144000" cy="6858000" type="screen4x3"/>
  <p:notesSz cx="6731000" cy="98552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33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6165" autoAdjust="0"/>
  </p:normalViewPr>
  <p:slideViewPr>
    <p:cSldViewPr>
      <p:cViewPr varScale="1">
        <p:scale>
          <a:sx n="94" d="100"/>
          <a:sy n="94" d="100"/>
        </p:scale>
        <p:origin x="189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4C33EA-7F85-4F36-AE49-B7FF97FC01A3}" type="doc">
      <dgm:prSet loTypeId="urn:microsoft.com/office/officeart/2005/8/layout/process2" loCatId="process" qsTypeId="urn:microsoft.com/office/officeart/2005/8/quickstyle/simple1" qsCatId="simple" csTypeId="urn:microsoft.com/office/officeart/2005/8/colors/accent1_2" csCatId="accent1" phldr="1"/>
      <dgm:spPr/>
    </dgm:pt>
    <dgm:pt modelId="{25D77E92-14B5-4FB8-9EFB-1FB4E37588AF}">
      <dgm:prSet phldrT="[Tekst]" custT="1"/>
      <dgm:spPr/>
      <dgm:t>
        <a:bodyPr/>
        <a:lstStyle/>
        <a:p>
          <a:r>
            <a:rPr lang="en-GB" sz="1400" b="1" dirty="0" smtClean="0">
              <a:solidFill>
                <a:schemeClr val="bg1"/>
              </a:solidFill>
              <a:latin typeface="Times New Roman" pitchFamily="18" charset="0"/>
              <a:cs typeface="Times New Roman" pitchFamily="18" charset="0"/>
            </a:rPr>
            <a:t>A basic records management/archival function of determining the value and thus the disposition of records </a:t>
          </a:r>
          <a:r>
            <a:rPr lang="en-GB" sz="1400" dirty="0" smtClean="0">
              <a:solidFill>
                <a:schemeClr val="bg1"/>
              </a:solidFill>
              <a:latin typeface="Times New Roman" pitchFamily="18" charset="0"/>
              <a:cs typeface="Times New Roman" pitchFamily="18" charset="0"/>
            </a:rPr>
            <a:t>based upon their current </a:t>
          </a:r>
          <a:r>
            <a:rPr lang="en-GB" sz="1400" b="1" dirty="0" smtClean="0">
              <a:solidFill>
                <a:schemeClr val="bg1"/>
              </a:solidFill>
              <a:latin typeface="Times New Roman" pitchFamily="18" charset="0"/>
              <a:cs typeface="Times New Roman" pitchFamily="18" charset="0"/>
            </a:rPr>
            <a:t>administrative, legal, and fiscal use</a:t>
          </a:r>
          <a:r>
            <a:rPr lang="en-GB" sz="1400" dirty="0" smtClean="0">
              <a:solidFill>
                <a:schemeClr val="bg1"/>
              </a:solidFill>
              <a:latin typeface="Times New Roman" pitchFamily="18" charset="0"/>
              <a:cs typeface="Times New Roman" pitchFamily="18" charset="0"/>
            </a:rPr>
            <a:t>; their </a:t>
          </a:r>
          <a:r>
            <a:rPr lang="en-GB" sz="1400" b="1" dirty="0" smtClean="0">
              <a:solidFill>
                <a:schemeClr val="bg1"/>
              </a:solidFill>
              <a:latin typeface="Times New Roman" pitchFamily="18" charset="0"/>
              <a:cs typeface="Times New Roman" pitchFamily="18" charset="0"/>
            </a:rPr>
            <a:t>arrangement and condition</a:t>
          </a:r>
          <a:r>
            <a:rPr lang="en-GB" sz="1400" dirty="0" smtClean="0">
              <a:solidFill>
                <a:schemeClr val="bg1"/>
              </a:solidFill>
              <a:latin typeface="Times New Roman" pitchFamily="18" charset="0"/>
              <a:cs typeface="Times New Roman" pitchFamily="18" charset="0"/>
            </a:rPr>
            <a:t>; and their </a:t>
          </a:r>
          <a:r>
            <a:rPr lang="en-GB" sz="1400" b="1" dirty="0" smtClean="0">
              <a:solidFill>
                <a:schemeClr val="bg1"/>
              </a:solidFill>
              <a:latin typeface="Times New Roman" pitchFamily="18" charset="0"/>
              <a:cs typeface="Times New Roman" pitchFamily="18" charset="0"/>
            </a:rPr>
            <a:t>relationship </a:t>
          </a:r>
          <a:r>
            <a:rPr lang="en-GB" sz="1400" dirty="0" smtClean="0">
              <a:solidFill>
                <a:schemeClr val="bg1"/>
              </a:solidFill>
              <a:latin typeface="Times New Roman" pitchFamily="18" charset="0"/>
              <a:cs typeface="Times New Roman" pitchFamily="18" charset="0"/>
            </a:rPr>
            <a:t>to other records.</a:t>
          </a:r>
          <a:r>
            <a:rPr lang="nb-NO" sz="1400" dirty="0" smtClean="0">
              <a:solidFill>
                <a:schemeClr val="bg1"/>
              </a:solidFill>
              <a:latin typeface="Times New Roman" pitchFamily="18" charset="0"/>
              <a:cs typeface="Times New Roman" pitchFamily="18" charset="0"/>
            </a:rPr>
            <a:t>(</a:t>
          </a:r>
          <a:r>
            <a:rPr lang="en-GB" sz="1400" i="1" dirty="0" smtClean="0">
              <a:solidFill>
                <a:schemeClr val="bg1"/>
              </a:solidFill>
              <a:latin typeface="Times New Roman" pitchFamily="18" charset="0"/>
              <a:cs typeface="Times New Roman" pitchFamily="18" charset="0"/>
            </a:rPr>
            <a:t>Dictionary of Archive Terminology</a:t>
          </a:r>
          <a:r>
            <a:rPr lang="en-GB" sz="1400" dirty="0" smtClean="0">
              <a:solidFill>
                <a:schemeClr val="bg1"/>
              </a:solidFill>
              <a:latin typeface="Times New Roman" pitchFamily="18" charset="0"/>
              <a:cs typeface="Times New Roman" pitchFamily="18" charset="0"/>
            </a:rPr>
            <a:t> / </a:t>
          </a:r>
          <a:r>
            <a:rPr lang="en-GB" sz="1400" i="1" dirty="0" err="1" smtClean="0">
              <a:solidFill>
                <a:schemeClr val="bg1"/>
              </a:solidFill>
              <a:latin typeface="Times New Roman" pitchFamily="18" charset="0"/>
              <a:cs typeface="Times New Roman" pitchFamily="18" charset="0"/>
            </a:rPr>
            <a:t>Dictionaire</a:t>
          </a:r>
          <a:r>
            <a:rPr lang="en-GB" sz="1400" i="1" dirty="0" smtClean="0">
              <a:solidFill>
                <a:schemeClr val="bg1"/>
              </a:solidFill>
              <a:latin typeface="Times New Roman" pitchFamily="18" charset="0"/>
              <a:cs typeface="Times New Roman" pitchFamily="18" charset="0"/>
            </a:rPr>
            <a:t> de </a:t>
          </a:r>
          <a:r>
            <a:rPr lang="en-GB" sz="1400" i="1" dirty="0" err="1" smtClean="0">
              <a:solidFill>
                <a:schemeClr val="bg1"/>
              </a:solidFill>
              <a:latin typeface="Times New Roman" pitchFamily="18" charset="0"/>
              <a:cs typeface="Times New Roman" pitchFamily="18" charset="0"/>
            </a:rPr>
            <a:t>terminologie</a:t>
          </a:r>
          <a:r>
            <a:rPr lang="en-GB" sz="1400" i="1" dirty="0" smtClean="0">
              <a:solidFill>
                <a:schemeClr val="bg1"/>
              </a:solidFill>
              <a:latin typeface="Times New Roman" pitchFamily="18" charset="0"/>
              <a:cs typeface="Times New Roman" pitchFamily="18" charset="0"/>
            </a:rPr>
            <a:t> </a:t>
          </a:r>
          <a:r>
            <a:rPr lang="en-GB" sz="1400" i="1" dirty="0" err="1" smtClean="0">
              <a:solidFill>
                <a:schemeClr val="bg1"/>
              </a:solidFill>
              <a:latin typeface="Times New Roman" pitchFamily="18" charset="0"/>
              <a:cs typeface="Times New Roman" pitchFamily="18" charset="0"/>
            </a:rPr>
            <a:t>archivistique</a:t>
          </a:r>
          <a:r>
            <a:rPr lang="en-GB" sz="1400" dirty="0" smtClean="0">
              <a:solidFill>
                <a:schemeClr val="bg1"/>
              </a:solidFill>
              <a:latin typeface="Times New Roman" pitchFamily="18" charset="0"/>
              <a:cs typeface="Times New Roman" pitchFamily="18" charset="0"/>
            </a:rPr>
            <a:t> 2</a:t>
          </a:r>
          <a:r>
            <a:rPr lang="en-GB" sz="1400" baseline="30000" dirty="0" smtClean="0">
              <a:solidFill>
                <a:schemeClr val="bg1"/>
              </a:solidFill>
              <a:latin typeface="Times New Roman" pitchFamily="18" charset="0"/>
              <a:cs typeface="Times New Roman" pitchFamily="18" charset="0"/>
            </a:rPr>
            <a:t>nd</a:t>
          </a:r>
          <a:r>
            <a:rPr lang="en-GB" sz="1400" dirty="0" smtClean="0">
              <a:solidFill>
                <a:schemeClr val="bg1"/>
              </a:solidFill>
              <a:latin typeface="Times New Roman" pitchFamily="18" charset="0"/>
              <a:cs typeface="Times New Roman" pitchFamily="18" charset="0"/>
            </a:rPr>
            <a:t> </a:t>
          </a:r>
          <a:r>
            <a:rPr lang="en-GB" sz="1400" dirty="0" err="1" smtClean="0">
              <a:solidFill>
                <a:schemeClr val="bg1"/>
              </a:solidFill>
              <a:latin typeface="Times New Roman" pitchFamily="18" charset="0"/>
              <a:cs typeface="Times New Roman" pitchFamily="18" charset="0"/>
            </a:rPr>
            <a:t>ed</a:t>
          </a:r>
          <a:r>
            <a:rPr lang="en-GB" sz="1400" dirty="0" smtClean="0">
              <a:solidFill>
                <a:schemeClr val="bg1"/>
              </a:solidFill>
              <a:latin typeface="Times New Roman" pitchFamily="18" charset="0"/>
              <a:cs typeface="Times New Roman" pitchFamily="18" charset="0"/>
            </a:rPr>
            <a:t>, ICA, 1988)</a:t>
          </a:r>
          <a:endParaRPr lang="nb-NO" sz="1400" dirty="0"/>
        </a:p>
      </dgm:t>
    </dgm:pt>
    <dgm:pt modelId="{D2A8628F-33D3-45B9-B8A8-A5A3EC8A08EF}" type="parTrans" cxnId="{314DEBE1-0457-4869-9473-5D92F85AA3D7}">
      <dgm:prSet/>
      <dgm:spPr/>
      <dgm:t>
        <a:bodyPr/>
        <a:lstStyle/>
        <a:p>
          <a:endParaRPr lang="nb-NO"/>
        </a:p>
      </dgm:t>
    </dgm:pt>
    <dgm:pt modelId="{B16FAB2B-EE30-41CA-ABDE-606DA91A89C5}" type="sibTrans" cxnId="{314DEBE1-0457-4869-9473-5D92F85AA3D7}">
      <dgm:prSet/>
      <dgm:spPr/>
      <dgm:t>
        <a:bodyPr/>
        <a:lstStyle/>
        <a:p>
          <a:endParaRPr lang="nb-NO"/>
        </a:p>
      </dgm:t>
    </dgm:pt>
    <dgm:pt modelId="{3D60E985-B0C2-485F-892D-70DDC81102F6}">
      <dgm:prSet phldrT="[Tekst]"/>
      <dgm:spPr/>
      <dgm:t>
        <a:bodyPr/>
        <a:lstStyle/>
        <a:p>
          <a:r>
            <a:rPr lang="en-GB" dirty="0" smtClean="0">
              <a:solidFill>
                <a:schemeClr val="bg1"/>
              </a:solidFill>
              <a:latin typeface="Times New Roman" pitchFamily="18" charset="0"/>
              <a:cs typeface="Times New Roman" pitchFamily="18" charset="0"/>
            </a:rPr>
            <a:t>The process of determining which records are to be </a:t>
          </a:r>
          <a:r>
            <a:rPr lang="en-GB" b="1" dirty="0" smtClean="0">
              <a:solidFill>
                <a:schemeClr val="bg1"/>
              </a:solidFill>
              <a:latin typeface="Times New Roman" pitchFamily="18" charset="0"/>
              <a:cs typeface="Times New Roman" pitchFamily="18" charset="0"/>
            </a:rPr>
            <a:t>retained as archives</a:t>
          </a:r>
          <a:r>
            <a:rPr lang="en-GB" dirty="0" smtClean="0">
              <a:solidFill>
                <a:schemeClr val="bg1"/>
              </a:solidFill>
              <a:latin typeface="Times New Roman" pitchFamily="18" charset="0"/>
              <a:cs typeface="Times New Roman" pitchFamily="18" charset="0"/>
            </a:rPr>
            <a:t>, and which will </a:t>
          </a:r>
          <a:r>
            <a:rPr lang="en-GB" b="1" dirty="0" smtClean="0">
              <a:solidFill>
                <a:schemeClr val="bg1"/>
              </a:solidFill>
              <a:latin typeface="Times New Roman" pitchFamily="18" charset="0"/>
              <a:cs typeface="Times New Roman" pitchFamily="18" charset="0"/>
            </a:rPr>
            <a:t>be destroyed</a:t>
          </a:r>
          <a:r>
            <a:rPr lang="en-GB" dirty="0" smtClean="0">
              <a:solidFill>
                <a:schemeClr val="bg1"/>
              </a:solidFill>
              <a:latin typeface="Times New Roman" pitchFamily="18" charset="0"/>
              <a:cs typeface="Times New Roman" pitchFamily="18" charset="0"/>
            </a:rPr>
            <a:t>. </a:t>
          </a:r>
          <a:r>
            <a:rPr lang="nb-NO" dirty="0" smtClean="0">
              <a:solidFill>
                <a:schemeClr val="bg1"/>
              </a:solidFill>
              <a:latin typeface="Times New Roman" pitchFamily="18" charset="0"/>
              <a:cs typeface="Times New Roman" pitchFamily="18" charset="0"/>
            </a:rPr>
            <a:t>(</a:t>
          </a:r>
          <a:r>
            <a:rPr lang="en-GB" i="1" dirty="0" smtClean="0">
              <a:solidFill>
                <a:schemeClr val="bg1"/>
              </a:solidFill>
              <a:latin typeface="Times New Roman" pitchFamily="18" charset="0"/>
              <a:cs typeface="Times New Roman" pitchFamily="18" charset="0"/>
            </a:rPr>
            <a:t>Keeping Archives</a:t>
          </a:r>
          <a:r>
            <a:rPr lang="en-GB" dirty="0" smtClean="0">
              <a:solidFill>
                <a:schemeClr val="bg1"/>
              </a:solidFill>
              <a:latin typeface="Times New Roman" pitchFamily="18" charset="0"/>
              <a:cs typeface="Times New Roman" pitchFamily="18" charset="0"/>
            </a:rPr>
            <a:t> Australia, 1987)</a:t>
          </a:r>
          <a:endParaRPr lang="nb-NO" dirty="0"/>
        </a:p>
      </dgm:t>
    </dgm:pt>
    <dgm:pt modelId="{4DA440E9-E391-4E06-81DC-7DA501D58CFD}" type="parTrans" cxnId="{C8369275-3601-4A07-9C2E-14D8B58DFD1A}">
      <dgm:prSet/>
      <dgm:spPr/>
      <dgm:t>
        <a:bodyPr/>
        <a:lstStyle/>
        <a:p>
          <a:endParaRPr lang="nb-NO"/>
        </a:p>
      </dgm:t>
    </dgm:pt>
    <dgm:pt modelId="{9608DB1C-CDFA-4147-9228-9B3C469350E2}" type="sibTrans" cxnId="{C8369275-3601-4A07-9C2E-14D8B58DFD1A}">
      <dgm:prSet/>
      <dgm:spPr/>
      <dgm:t>
        <a:bodyPr/>
        <a:lstStyle/>
        <a:p>
          <a:endParaRPr lang="nb-NO"/>
        </a:p>
      </dgm:t>
    </dgm:pt>
    <dgm:pt modelId="{269772A5-CFC1-4F70-8F34-ACE55BBD36CC}">
      <dgm:prSet phldrT="[Tekst]"/>
      <dgm:spPr/>
      <dgm:t>
        <a:bodyPr/>
        <a:lstStyle/>
        <a:p>
          <a:r>
            <a:rPr lang="en-GB" dirty="0" smtClean="0">
              <a:solidFill>
                <a:schemeClr val="bg1"/>
              </a:solidFill>
              <a:latin typeface="Times New Roman" pitchFamily="18" charset="0"/>
              <a:cs typeface="Times New Roman" pitchFamily="18" charset="0"/>
            </a:rPr>
            <a:t>The process of </a:t>
          </a:r>
          <a:r>
            <a:rPr lang="en-GB" b="1" dirty="0" smtClean="0">
              <a:solidFill>
                <a:schemeClr val="bg1"/>
              </a:solidFill>
              <a:latin typeface="Times New Roman" pitchFamily="18" charset="0"/>
              <a:cs typeface="Times New Roman" pitchFamily="18" charset="0"/>
            </a:rPr>
            <a:t>determining the archival value </a:t>
          </a:r>
          <a:r>
            <a:rPr lang="en-GB" dirty="0" smtClean="0">
              <a:solidFill>
                <a:schemeClr val="bg1"/>
              </a:solidFill>
              <a:latin typeface="Times New Roman" pitchFamily="18" charset="0"/>
              <a:cs typeface="Times New Roman" pitchFamily="18" charset="0"/>
            </a:rPr>
            <a:t>of a set of records. </a:t>
          </a:r>
          <a:r>
            <a:rPr lang="nb-NO" dirty="0" smtClean="0">
              <a:solidFill>
                <a:schemeClr val="bg1"/>
              </a:solidFill>
              <a:latin typeface="Times New Roman" pitchFamily="18" charset="0"/>
              <a:cs typeface="Times New Roman" pitchFamily="18" charset="0"/>
            </a:rPr>
            <a:t>(</a:t>
          </a:r>
          <a:r>
            <a:rPr lang="en-GB" dirty="0" smtClean="0">
              <a:solidFill>
                <a:schemeClr val="bg1"/>
              </a:solidFill>
              <a:latin typeface="Times New Roman" pitchFamily="18" charset="0"/>
              <a:cs typeface="Times New Roman" pitchFamily="18" charset="0"/>
            </a:rPr>
            <a:t>ISAD(G) General International Standard Archival Description, Janus 1994)</a:t>
          </a:r>
          <a:endParaRPr lang="nb-NO" dirty="0"/>
        </a:p>
      </dgm:t>
    </dgm:pt>
    <dgm:pt modelId="{DA32054A-6D6C-45AD-866E-AEAE3EA3B432}" type="parTrans" cxnId="{DBA82FB0-5380-4A4A-AD6F-38BA896DCFF2}">
      <dgm:prSet/>
      <dgm:spPr/>
      <dgm:t>
        <a:bodyPr/>
        <a:lstStyle/>
        <a:p>
          <a:endParaRPr lang="nb-NO"/>
        </a:p>
      </dgm:t>
    </dgm:pt>
    <dgm:pt modelId="{90C9B6FC-07F9-45C6-A160-F41F6530E314}" type="sibTrans" cxnId="{DBA82FB0-5380-4A4A-AD6F-38BA896DCFF2}">
      <dgm:prSet/>
      <dgm:spPr/>
      <dgm:t>
        <a:bodyPr/>
        <a:lstStyle/>
        <a:p>
          <a:endParaRPr lang="nb-NO"/>
        </a:p>
      </dgm:t>
    </dgm:pt>
    <dgm:pt modelId="{B35D029F-5F71-4556-B0A1-D5F40769C387}" type="pres">
      <dgm:prSet presAssocID="{784C33EA-7F85-4F36-AE49-B7FF97FC01A3}" presName="linearFlow" presStyleCnt="0">
        <dgm:presLayoutVars>
          <dgm:resizeHandles val="exact"/>
        </dgm:presLayoutVars>
      </dgm:prSet>
      <dgm:spPr/>
    </dgm:pt>
    <dgm:pt modelId="{F612E210-ED83-4F9F-9D22-EFDBED93C673}" type="pres">
      <dgm:prSet presAssocID="{25D77E92-14B5-4FB8-9EFB-1FB4E37588AF}" presName="node" presStyleLbl="node1" presStyleIdx="0" presStyleCnt="3" custScaleY="120205">
        <dgm:presLayoutVars>
          <dgm:bulletEnabled val="1"/>
        </dgm:presLayoutVars>
      </dgm:prSet>
      <dgm:spPr/>
      <dgm:t>
        <a:bodyPr/>
        <a:lstStyle/>
        <a:p>
          <a:endParaRPr lang="nb-NO"/>
        </a:p>
      </dgm:t>
    </dgm:pt>
    <dgm:pt modelId="{39EA821A-05FD-4A1B-AA32-156D3FDDC2E6}" type="pres">
      <dgm:prSet presAssocID="{B16FAB2B-EE30-41CA-ABDE-606DA91A89C5}" presName="sibTrans" presStyleLbl="sibTrans2D1" presStyleIdx="0" presStyleCnt="2"/>
      <dgm:spPr/>
      <dgm:t>
        <a:bodyPr/>
        <a:lstStyle/>
        <a:p>
          <a:endParaRPr lang="nb-NO"/>
        </a:p>
      </dgm:t>
    </dgm:pt>
    <dgm:pt modelId="{34B065AA-8760-4E29-8678-2D89B56D7551}" type="pres">
      <dgm:prSet presAssocID="{B16FAB2B-EE30-41CA-ABDE-606DA91A89C5}" presName="connectorText" presStyleLbl="sibTrans2D1" presStyleIdx="0" presStyleCnt="2"/>
      <dgm:spPr/>
      <dgm:t>
        <a:bodyPr/>
        <a:lstStyle/>
        <a:p>
          <a:endParaRPr lang="nb-NO"/>
        </a:p>
      </dgm:t>
    </dgm:pt>
    <dgm:pt modelId="{176BDE7B-6796-4D40-A6F8-ECC575FBEF12}" type="pres">
      <dgm:prSet presAssocID="{3D60E985-B0C2-485F-892D-70DDC81102F6}" presName="node" presStyleLbl="node1" presStyleIdx="1" presStyleCnt="3">
        <dgm:presLayoutVars>
          <dgm:bulletEnabled val="1"/>
        </dgm:presLayoutVars>
      </dgm:prSet>
      <dgm:spPr/>
      <dgm:t>
        <a:bodyPr/>
        <a:lstStyle/>
        <a:p>
          <a:endParaRPr lang="nb-NO"/>
        </a:p>
      </dgm:t>
    </dgm:pt>
    <dgm:pt modelId="{32F9E927-1398-4287-AC15-B2DDDE0F4BD4}" type="pres">
      <dgm:prSet presAssocID="{9608DB1C-CDFA-4147-9228-9B3C469350E2}" presName="sibTrans" presStyleLbl="sibTrans2D1" presStyleIdx="1" presStyleCnt="2"/>
      <dgm:spPr/>
      <dgm:t>
        <a:bodyPr/>
        <a:lstStyle/>
        <a:p>
          <a:endParaRPr lang="nb-NO"/>
        </a:p>
      </dgm:t>
    </dgm:pt>
    <dgm:pt modelId="{8E553307-62C7-46B3-8C45-1A7DF64C6FB8}" type="pres">
      <dgm:prSet presAssocID="{9608DB1C-CDFA-4147-9228-9B3C469350E2}" presName="connectorText" presStyleLbl="sibTrans2D1" presStyleIdx="1" presStyleCnt="2"/>
      <dgm:spPr/>
      <dgm:t>
        <a:bodyPr/>
        <a:lstStyle/>
        <a:p>
          <a:endParaRPr lang="nb-NO"/>
        </a:p>
      </dgm:t>
    </dgm:pt>
    <dgm:pt modelId="{1282BD2D-BE4F-4526-A3D0-89AD559CB161}" type="pres">
      <dgm:prSet presAssocID="{269772A5-CFC1-4F70-8F34-ACE55BBD36CC}" presName="node" presStyleLbl="node1" presStyleIdx="2" presStyleCnt="3">
        <dgm:presLayoutVars>
          <dgm:bulletEnabled val="1"/>
        </dgm:presLayoutVars>
      </dgm:prSet>
      <dgm:spPr/>
      <dgm:t>
        <a:bodyPr/>
        <a:lstStyle/>
        <a:p>
          <a:endParaRPr lang="nb-NO"/>
        </a:p>
      </dgm:t>
    </dgm:pt>
  </dgm:ptLst>
  <dgm:cxnLst>
    <dgm:cxn modelId="{9155DBBF-2A16-4F53-AA1F-414A2377126A}" type="presOf" srcId="{B16FAB2B-EE30-41CA-ABDE-606DA91A89C5}" destId="{34B065AA-8760-4E29-8678-2D89B56D7551}" srcOrd="1" destOrd="0" presId="urn:microsoft.com/office/officeart/2005/8/layout/process2"/>
    <dgm:cxn modelId="{EFE7AC8F-E3EE-440E-AEEB-512593034365}" type="presOf" srcId="{25D77E92-14B5-4FB8-9EFB-1FB4E37588AF}" destId="{F612E210-ED83-4F9F-9D22-EFDBED93C673}" srcOrd="0" destOrd="0" presId="urn:microsoft.com/office/officeart/2005/8/layout/process2"/>
    <dgm:cxn modelId="{9E9AC1A9-753B-4A8D-A878-AAD9FC03401B}" type="presOf" srcId="{9608DB1C-CDFA-4147-9228-9B3C469350E2}" destId="{32F9E927-1398-4287-AC15-B2DDDE0F4BD4}" srcOrd="0" destOrd="0" presId="urn:microsoft.com/office/officeart/2005/8/layout/process2"/>
    <dgm:cxn modelId="{C8369275-3601-4A07-9C2E-14D8B58DFD1A}" srcId="{784C33EA-7F85-4F36-AE49-B7FF97FC01A3}" destId="{3D60E985-B0C2-485F-892D-70DDC81102F6}" srcOrd="1" destOrd="0" parTransId="{4DA440E9-E391-4E06-81DC-7DA501D58CFD}" sibTransId="{9608DB1C-CDFA-4147-9228-9B3C469350E2}"/>
    <dgm:cxn modelId="{5F29749F-4B4D-40ED-820C-E003B99362EC}" type="presOf" srcId="{784C33EA-7F85-4F36-AE49-B7FF97FC01A3}" destId="{B35D029F-5F71-4556-B0A1-D5F40769C387}" srcOrd="0" destOrd="0" presId="urn:microsoft.com/office/officeart/2005/8/layout/process2"/>
    <dgm:cxn modelId="{FCBCF5A7-C8CC-4B25-81A6-A21A39ACC899}" type="presOf" srcId="{3D60E985-B0C2-485F-892D-70DDC81102F6}" destId="{176BDE7B-6796-4D40-A6F8-ECC575FBEF12}" srcOrd="0" destOrd="0" presId="urn:microsoft.com/office/officeart/2005/8/layout/process2"/>
    <dgm:cxn modelId="{54F612D9-E832-466F-B26B-04D026A3420E}" type="presOf" srcId="{B16FAB2B-EE30-41CA-ABDE-606DA91A89C5}" destId="{39EA821A-05FD-4A1B-AA32-156D3FDDC2E6}" srcOrd="0" destOrd="0" presId="urn:microsoft.com/office/officeart/2005/8/layout/process2"/>
    <dgm:cxn modelId="{314DEBE1-0457-4869-9473-5D92F85AA3D7}" srcId="{784C33EA-7F85-4F36-AE49-B7FF97FC01A3}" destId="{25D77E92-14B5-4FB8-9EFB-1FB4E37588AF}" srcOrd="0" destOrd="0" parTransId="{D2A8628F-33D3-45B9-B8A8-A5A3EC8A08EF}" sibTransId="{B16FAB2B-EE30-41CA-ABDE-606DA91A89C5}"/>
    <dgm:cxn modelId="{A41FBE31-32DD-4E5E-A178-D706EF7269B0}" type="presOf" srcId="{269772A5-CFC1-4F70-8F34-ACE55BBD36CC}" destId="{1282BD2D-BE4F-4526-A3D0-89AD559CB161}" srcOrd="0" destOrd="0" presId="urn:microsoft.com/office/officeart/2005/8/layout/process2"/>
    <dgm:cxn modelId="{DBA82FB0-5380-4A4A-AD6F-38BA896DCFF2}" srcId="{784C33EA-7F85-4F36-AE49-B7FF97FC01A3}" destId="{269772A5-CFC1-4F70-8F34-ACE55BBD36CC}" srcOrd="2" destOrd="0" parTransId="{DA32054A-6D6C-45AD-866E-AEAE3EA3B432}" sibTransId="{90C9B6FC-07F9-45C6-A160-F41F6530E314}"/>
    <dgm:cxn modelId="{7C1156F8-8BF6-4E79-AAD4-15CAEC1B29D8}" type="presOf" srcId="{9608DB1C-CDFA-4147-9228-9B3C469350E2}" destId="{8E553307-62C7-46B3-8C45-1A7DF64C6FB8}" srcOrd="1" destOrd="0" presId="urn:microsoft.com/office/officeart/2005/8/layout/process2"/>
    <dgm:cxn modelId="{456E1F44-1304-4619-9F2E-78DDC40720E9}" type="presParOf" srcId="{B35D029F-5F71-4556-B0A1-D5F40769C387}" destId="{F612E210-ED83-4F9F-9D22-EFDBED93C673}" srcOrd="0" destOrd="0" presId="urn:microsoft.com/office/officeart/2005/8/layout/process2"/>
    <dgm:cxn modelId="{1399D4F4-78EB-4F8C-A49B-F98BFDA0B5C0}" type="presParOf" srcId="{B35D029F-5F71-4556-B0A1-D5F40769C387}" destId="{39EA821A-05FD-4A1B-AA32-156D3FDDC2E6}" srcOrd="1" destOrd="0" presId="urn:microsoft.com/office/officeart/2005/8/layout/process2"/>
    <dgm:cxn modelId="{0562EC0E-F440-4883-93F2-BEB360217B45}" type="presParOf" srcId="{39EA821A-05FD-4A1B-AA32-156D3FDDC2E6}" destId="{34B065AA-8760-4E29-8678-2D89B56D7551}" srcOrd="0" destOrd="0" presId="urn:microsoft.com/office/officeart/2005/8/layout/process2"/>
    <dgm:cxn modelId="{474025DE-9AE4-4ADF-A94F-4DA641AD3DEE}" type="presParOf" srcId="{B35D029F-5F71-4556-B0A1-D5F40769C387}" destId="{176BDE7B-6796-4D40-A6F8-ECC575FBEF12}" srcOrd="2" destOrd="0" presId="urn:microsoft.com/office/officeart/2005/8/layout/process2"/>
    <dgm:cxn modelId="{7F6CB79D-92BF-4DCD-AD7E-DF7363FD8F70}" type="presParOf" srcId="{B35D029F-5F71-4556-B0A1-D5F40769C387}" destId="{32F9E927-1398-4287-AC15-B2DDDE0F4BD4}" srcOrd="3" destOrd="0" presId="urn:microsoft.com/office/officeart/2005/8/layout/process2"/>
    <dgm:cxn modelId="{DE3C2A53-46AA-4AB2-89F1-C45F8B02E6C1}" type="presParOf" srcId="{32F9E927-1398-4287-AC15-B2DDDE0F4BD4}" destId="{8E553307-62C7-46B3-8C45-1A7DF64C6FB8}" srcOrd="0" destOrd="0" presId="urn:microsoft.com/office/officeart/2005/8/layout/process2"/>
    <dgm:cxn modelId="{E0191DD4-D7FF-4B88-8166-922A3F9114BA}" type="presParOf" srcId="{B35D029F-5F71-4556-B0A1-D5F40769C387}" destId="{1282BD2D-BE4F-4526-A3D0-89AD559CB161}"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CFD659-FE11-45F0-8617-15CB38543D03}" type="doc">
      <dgm:prSet loTypeId="urn:microsoft.com/office/officeart/2005/8/layout/process2" loCatId="process" qsTypeId="urn:microsoft.com/office/officeart/2005/8/quickstyle/simple1" qsCatId="simple" csTypeId="urn:microsoft.com/office/officeart/2005/8/colors/accent1_2" csCatId="accent1" phldr="1"/>
      <dgm:spPr/>
    </dgm:pt>
    <dgm:pt modelId="{81EBF3AC-3396-4874-BB98-2FB38321F487}">
      <dgm:prSet phldrT="[Tekst]" custT="1"/>
      <dgm:spPr/>
      <dgm:t>
        <a:bodyPr/>
        <a:lstStyle/>
        <a:p>
          <a:r>
            <a:rPr lang="en-GB" sz="1400" dirty="0" smtClean="0">
              <a:solidFill>
                <a:schemeClr val="bg1"/>
              </a:solidFill>
              <a:latin typeface="Times New Roman" pitchFamily="18" charset="0"/>
              <a:cs typeface="Times New Roman" pitchFamily="18" charset="0"/>
            </a:rPr>
            <a:t>The actions taken with regard to n</a:t>
          </a:r>
          <a:r>
            <a:rPr lang="en-GB" sz="1400" b="1" dirty="0" smtClean="0">
              <a:solidFill>
                <a:schemeClr val="bg1"/>
              </a:solidFill>
              <a:latin typeface="Times New Roman" pitchFamily="18" charset="0"/>
              <a:cs typeface="Times New Roman" pitchFamily="18" charset="0"/>
            </a:rPr>
            <a:t>oncurrent records </a:t>
          </a:r>
          <a:r>
            <a:rPr lang="en-GB" sz="1400" dirty="0" smtClean="0">
              <a:solidFill>
                <a:schemeClr val="bg1"/>
              </a:solidFill>
              <a:latin typeface="Times New Roman" pitchFamily="18" charset="0"/>
              <a:cs typeface="Times New Roman" pitchFamily="18" charset="0"/>
            </a:rPr>
            <a:t>following their appraisal and the expiration of their retention periods as provided for by legislation, regulation, or administrative procedure. </a:t>
          </a:r>
          <a:r>
            <a:rPr lang="en-GB" sz="1400" b="1" dirty="0" smtClean="0">
              <a:solidFill>
                <a:schemeClr val="bg1"/>
              </a:solidFill>
              <a:latin typeface="Times New Roman" pitchFamily="18" charset="0"/>
              <a:cs typeface="Times New Roman" pitchFamily="18" charset="0"/>
            </a:rPr>
            <a:t>Actions include transfer to an archives or destruction</a:t>
          </a:r>
          <a:r>
            <a:rPr lang="en-GB" sz="1400" dirty="0" smtClean="0">
              <a:solidFill>
                <a:schemeClr val="bg1"/>
              </a:solidFill>
              <a:latin typeface="Times New Roman" pitchFamily="18" charset="0"/>
              <a:cs typeface="Times New Roman" pitchFamily="18" charset="0"/>
            </a:rPr>
            <a:t>.</a:t>
          </a:r>
          <a:r>
            <a:rPr lang="nb-NO" sz="1400" dirty="0" smtClean="0">
              <a:solidFill>
                <a:schemeClr val="bg1"/>
              </a:solidFill>
              <a:latin typeface="Times New Roman" pitchFamily="18" charset="0"/>
              <a:cs typeface="Times New Roman" pitchFamily="18" charset="0"/>
            </a:rPr>
            <a:t> (</a:t>
          </a:r>
          <a:r>
            <a:rPr lang="en-GB" sz="1400" i="1" dirty="0" smtClean="0">
              <a:solidFill>
                <a:schemeClr val="bg1"/>
              </a:solidFill>
              <a:latin typeface="Times New Roman" pitchFamily="18" charset="0"/>
              <a:cs typeface="Times New Roman" pitchFamily="18" charset="0"/>
            </a:rPr>
            <a:t>Dictionary of Archive Terminology</a:t>
          </a:r>
          <a:r>
            <a:rPr lang="en-GB" sz="1400" dirty="0" smtClean="0">
              <a:solidFill>
                <a:schemeClr val="bg1"/>
              </a:solidFill>
              <a:latin typeface="Times New Roman" pitchFamily="18" charset="0"/>
              <a:cs typeface="Times New Roman" pitchFamily="18" charset="0"/>
            </a:rPr>
            <a:t>, 1988)</a:t>
          </a:r>
          <a:endParaRPr lang="nb-NO" sz="1400" dirty="0"/>
        </a:p>
      </dgm:t>
    </dgm:pt>
    <dgm:pt modelId="{0548FFCE-92F2-418C-8B09-0B3C870C7C8D}" type="parTrans" cxnId="{0F241E68-E205-428A-9C2E-75B75A257C2E}">
      <dgm:prSet/>
      <dgm:spPr/>
      <dgm:t>
        <a:bodyPr/>
        <a:lstStyle/>
        <a:p>
          <a:endParaRPr lang="nb-NO"/>
        </a:p>
      </dgm:t>
    </dgm:pt>
    <dgm:pt modelId="{7D4FBD70-45B4-4F15-AD29-F9165130173E}" type="sibTrans" cxnId="{0F241E68-E205-428A-9C2E-75B75A257C2E}">
      <dgm:prSet/>
      <dgm:spPr/>
      <dgm:t>
        <a:bodyPr/>
        <a:lstStyle/>
        <a:p>
          <a:endParaRPr lang="nb-NO"/>
        </a:p>
      </dgm:t>
    </dgm:pt>
    <dgm:pt modelId="{C85EDEC0-17F8-4C2F-99FD-3AE35E718E3E}">
      <dgm:prSet phldrT="[Tekst]" custT="1"/>
      <dgm:spPr/>
      <dgm:t>
        <a:bodyPr/>
        <a:lstStyle/>
        <a:p>
          <a:r>
            <a:rPr lang="en-GB" sz="1800" dirty="0" smtClean="0">
              <a:solidFill>
                <a:schemeClr val="bg1"/>
              </a:solidFill>
              <a:latin typeface="Times New Roman" pitchFamily="18" charset="0"/>
              <a:cs typeface="Times New Roman" pitchFamily="18" charset="0"/>
            </a:rPr>
            <a:t>The final decision concerning the fate of records, i.e. </a:t>
          </a:r>
          <a:r>
            <a:rPr lang="en-GB" sz="1800" b="1" dirty="0" smtClean="0">
              <a:solidFill>
                <a:schemeClr val="bg1"/>
              </a:solidFill>
              <a:latin typeface="Times New Roman" pitchFamily="18" charset="0"/>
              <a:cs typeface="Times New Roman" pitchFamily="18" charset="0"/>
            </a:rPr>
            <a:t>destruction or transfer to archives</a:t>
          </a:r>
          <a:r>
            <a:rPr lang="en-GB" sz="1800" dirty="0" smtClean="0">
              <a:solidFill>
                <a:schemeClr val="bg1"/>
              </a:solidFill>
              <a:latin typeface="Times New Roman" pitchFamily="18" charset="0"/>
              <a:cs typeface="Times New Roman" pitchFamily="18" charset="0"/>
            </a:rPr>
            <a:t>.</a:t>
          </a:r>
          <a:r>
            <a:rPr lang="nb-NO" sz="1800" dirty="0" smtClean="0">
              <a:solidFill>
                <a:schemeClr val="bg1"/>
              </a:solidFill>
              <a:latin typeface="Times New Roman" pitchFamily="18" charset="0"/>
              <a:cs typeface="Times New Roman" pitchFamily="18" charset="0"/>
            </a:rPr>
            <a:t> (</a:t>
          </a:r>
          <a:r>
            <a:rPr lang="en-GB" sz="1800" i="1" dirty="0" smtClean="0">
              <a:solidFill>
                <a:schemeClr val="bg1"/>
              </a:solidFill>
              <a:latin typeface="Times New Roman" pitchFamily="18" charset="0"/>
              <a:cs typeface="Times New Roman" pitchFamily="18" charset="0"/>
            </a:rPr>
            <a:t>Keeping Archives</a:t>
          </a:r>
          <a:r>
            <a:rPr lang="en-GB" sz="1800" dirty="0" smtClean="0">
              <a:solidFill>
                <a:schemeClr val="bg1"/>
              </a:solidFill>
              <a:latin typeface="Times New Roman" pitchFamily="18" charset="0"/>
              <a:cs typeface="Times New Roman" pitchFamily="18" charset="0"/>
            </a:rPr>
            <a:t>, 1978)</a:t>
          </a:r>
          <a:endParaRPr lang="nb-NO" sz="1800" dirty="0"/>
        </a:p>
      </dgm:t>
    </dgm:pt>
    <dgm:pt modelId="{DF02CE29-46B7-4F5E-92FF-4980BC189AF2}" type="parTrans" cxnId="{DD0FABAA-5BD3-4435-9663-FF5BDB463F62}">
      <dgm:prSet/>
      <dgm:spPr/>
      <dgm:t>
        <a:bodyPr/>
        <a:lstStyle/>
        <a:p>
          <a:endParaRPr lang="nb-NO"/>
        </a:p>
      </dgm:t>
    </dgm:pt>
    <dgm:pt modelId="{9691B875-A0E1-4146-8F74-AC4B32AD330B}" type="sibTrans" cxnId="{DD0FABAA-5BD3-4435-9663-FF5BDB463F62}">
      <dgm:prSet/>
      <dgm:spPr/>
      <dgm:t>
        <a:bodyPr/>
        <a:lstStyle/>
        <a:p>
          <a:endParaRPr lang="nb-NO"/>
        </a:p>
      </dgm:t>
    </dgm:pt>
    <dgm:pt modelId="{677D4374-CB7E-461D-AEEB-FA2D2CCC0DDA}">
      <dgm:prSet phldrT="[Tekst]" custT="1"/>
      <dgm:spPr/>
      <dgm:t>
        <a:bodyPr/>
        <a:lstStyle/>
        <a:p>
          <a:r>
            <a:rPr lang="en-GB" sz="1600" b="1" dirty="0" smtClean="0">
              <a:solidFill>
                <a:schemeClr val="bg1"/>
              </a:solidFill>
              <a:latin typeface="Times New Roman" pitchFamily="18" charset="0"/>
              <a:cs typeface="Times New Roman" pitchFamily="18" charset="0"/>
            </a:rPr>
            <a:t>A programme of activities </a:t>
          </a:r>
          <a:r>
            <a:rPr lang="en-GB" sz="1600" dirty="0" smtClean="0">
              <a:solidFill>
                <a:schemeClr val="bg1"/>
              </a:solidFill>
              <a:latin typeface="Times New Roman" pitchFamily="18" charset="0"/>
              <a:cs typeface="Times New Roman" pitchFamily="18" charset="0"/>
            </a:rPr>
            <a:t>to facilitate the orderly transfer of intermediate and inactive records from current office space into low cost or archival storage. It includes surveys, scheduling and records </a:t>
          </a:r>
          <a:r>
            <a:rPr lang="en-GB" sz="1600" b="1" dirty="0" smtClean="0">
              <a:solidFill>
                <a:schemeClr val="bg1"/>
              </a:solidFill>
              <a:latin typeface="Times New Roman" pitchFamily="18" charset="0"/>
              <a:cs typeface="Times New Roman" pitchFamily="18" charset="0"/>
            </a:rPr>
            <a:t>destruction</a:t>
          </a:r>
          <a:r>
            <a:rPr lang="en-GB" sz="1600" dirty="0" smtClean="0">
              <a:solidFill>
                <a:schemeClr val="bg1"/>
              </a:solidFill>
              <a:latin typeface="Times New Roman" pitchFamily="18" charset="0"/>
              <a:cs typeface="Times New Roman" pitchFamily="18" charset="0"/>
            </a:rPr>
            <a:t>. </a:t>
          </a:r>
          <a:r>
            <a:rPr lang="nb-NO" sz="1600" dirty="0" smtClean="0">
              <a:solidFill>
                <a:schemeClr val="bg1"/>
              </a:solidFill>
              <a:latin typeface="Times New Roman" pitchFamily="18" charset="0"/>
              <a:cs typeface="Times New Roman" pitchFamily="18" charset="0"/>
            </a:rPr>
            <a:t>(</a:t>
          </a:r>
          <a:r>
            <a:rPr lang="en-GB" sz="1600" i="1" dirty="0" smtClean="0">
              <a:solidFill>
                <a:schemeClr val="bg1"/>
              </a:solidFill>
              <a:latin typeface="Times New Roman" pitchFamily="18" charset="0"/>
              <a:cs typeface="Times New Roman" pitchFamily="18" charset="0"/>
            </a:rPr>
            <a:t>Keeping Archives</a:t>
          </a:r>
          <a:r>
            <a:rPr lang="en-GB" sz="1600" dirty="0" smtClean="0">
              <a:solidFill>
                <a:schemeClr val="bg1"/>
              </a:solidFill>
              <a:latin typeface="Times New Roman" pitchFamily="18" charset="0"/>
              <a:cs typeface="Times New Roman" pitchFamily="18" charset="0"/>
            </a:rPr>
            <a:t>, 1987)</a:t>
          </a:r>
          <a:endParaRPr lang="nb-NO" sz="1600" dirty="0"/>
        </a:p>
      </dgm:t>
    </dgm:pt>
    <dgm:pt modelId="{CD6B7D9A-7A64-4FE0-AB0F-2DE0240F9CA9}" type="parTrans" cxnId="{5BFF60A2-23AC-4C77-9E89-9FDA6757F0E7}">
      <dgm:prSet/>
      <dgm:spPr/>
      <dgm:t>
        <a:bodyPr/>
        <a:lstStyle/>
        <a:p>
          <a:endParaRPr lang="nb-NO"/>
        </a:p>
      </dgm:t>
    </dgm:pt>
    <dgm:pt modelId="{7D724793-57EC-40E5-95B5-9566BA937D9D}" type="sibTrans" cxnId="{5BFF60A2-23AC-4C77-9E89-9FDA6757F0E7}">
      <dgm:prSet/>
      <dgm:spPr/>
      <dgm:t>
        <a:bodyPr/>
        <a:lstStyle/>
        <a:p>
          <a:endParaRPr lang="nb-NO"/>
        </a:p>
      </dgm:t>
    </dgm:pt>
    <dgm:pt modelId="{48AE06AA-2F04-4E00-BFF5-52B75C4DAB65}" type="pres">
      <dgm:prSet presAssocID="{BACFD659-FE11-45F0-8617-15CB38543D03}" presName="linearFlow" presStyleCnt="0">
        <dgm:presLayoutVars>
          <dgm:resizeHandles val="exact"/>
        </dgm:presLayoutVars>
      </dgm:prSet>
      <dgm:spPr/>
    </dgm:pt>
    <dgm:pt modelId="{B41E6EC2-0242-458D-BEB3-4FBE3B68481F}" type="pres">
      <dgm:prSet presAssocID="{81EBF3AC-3396-4874-BB98-2FB38321F487}" presName="node" presStyleLbl="node1" presStyleIdx="0" presStyleCnt="3" custScaleY="128347">
        <dgm:presLayoutVars>
          <dgm:bulletEnabled val="1"/>
        </dgm:presLayoutVars>
      </dgm:prSet>
      <dgm:spPr/>
      <dgm:t>
        <a:bodyPr/>
        <a:lstStyle/>
        <a:p>
          <a:endParaRPr lang="nb-NO"/>
        </a:p>
      </dgm:t>
    </dgm:pt>
    <dgm:pt modelId="{68EECE41-C7AC-428B-9D11-851D80E33A96}" type="pres">
      <dgm:prSet presAssocID="{7D4FBD70-45B4-4F15-AD29-F9165130173E}" presName="sibTrans" presStyleLbl="sibTrans2D1" presStyleIdx="0" presStyleCnt="2" custAng="2495" custLinFactNeighborX="15494" custLinFactNeighborY="-11154"/>
      <dgm:spPr/>
      <dgm:t>
        <a:bodyPr/>
        <a:lstStyle/>
        <a:p>
          <a:endParaRPr lang="nb-NO"/>
        </a:p>
      </dgm:t>
    </dgm:pt>
    <dgm:pt modelId="{F6F4CECA-992F-427C-B6E0-5ECE5DD17960}" type="pres">
      <dgm:prSet presAssocID="{7D4FBD70-45B4-4F15-AD29-F9165130173E}" presName="connectorText" presStyleLbl="sibTrans2D1" presStyleIdx="0" presStyleCnt="2"/>
      <dgm:spPr/>
      <dgm:t>
        <a:bodyPr/>
        <a:lstStyle/>
        <a:p>
          <a:endParaRPr lang="nb-NO"/>
        </a:p>
      </dgm:t>
    </dgm:pt>
    <dgm:pt modelId="{8FBD0045-9378-4105-8289-F961F76FA041}" type="pres">
      <dgm:prSet presAssocID="{C85EDEC0-17F8-4C2F-99FD-3AE35E718E3E}" presName="node" presStyleLbl="node1" presStyleIdx="1" presStyleCnt="3" custScaleX="106215" custLinFactNeighborX="7031" custLinFactNeighborY="15625">
        <dgm:presLayoutVars>
          <dgm:bulletEnabled val="1"/>
        </dgm:presLayoutVars>
      </dgm:prSet>
      <dgm:spPr/>
      <dgm:t>
        <a:bodyPr/>
        <a:lstStyle/>
        <a:p>
          <a:endParaRPr lang="nb-NO"/>
        </a:p>
      </dgm:t>
    </dgm:pt>
    <dgm:pt modelId="{4D43DACC-416B-4632-A3C7-DE1C2660CA60}" type="pres">
      <dgm:prSet presAssocID="{9691B875-A0E1-4146-8F74-AC4B32AD330B}" presName="sibTrans" presStyleLbl="sibTrans2D1" presStyleIdx="1" presStyleCnt="2" custAng="21597231"/>
      <dgm:spPr/>
      <dgm:t>
        <a:bodyPr/>
        <a:lstStyle/>
        <a:p>
          <a:endParaRPr lang="nb-NO"/>
        </a:p>
      </dgm:t>
    </dgm:pt>
    <dgm:pt modelId="{F6363992-D5BA-4A48-BEC5-ABFFFAD85FC3}" type="pres">
      <dgm:prSet presAssocID="{9691B875-A0E1-4146-8F74-AC4B32AD330B}" presName="connectorText" presStyleLbl="sibTrans2D1" presStyleIdx="1" presStyleCnt="2"/>
      <dgm:spPr/>
      <dgm:t>
        <a:bodyPr/>
        <a:lstStyle/>
        <a:p>
          <a:endParaRPr lang="nb-NO"/>
        </a:p>
      </dgm:t>
    </dgm:pt>
    <dgm:pt modelId="{99568B55-B51E-43AA-AFBF-4480C5BAC137}" type="pres">
      <dgm:prSet presAssocID="{677D4374-CB7E-461D-AEEB-FA2D2CCC0DDA}" presName="node" presStyleLbl="node1" presStyleIdx="2" presStyleCnt="3">
        <dgm:presLayoutVars>
          <dgm:bulletEnabled val="1"/>
        </dgm:presLayoutVars>
      </dgm:prSet>
      <dgm:spPr/>
      <dgm:t>
        <a:bodyPr/>
        <a:lstStyle/>
        <a:p>
          <a:endParaRPr lang="nb-NO"/>
        </a:p>
      </dgm:t>
    </dgm:pt>
  </dgm:ptLst>
  <dgm:cxnLst>
    <dgm:cxn modelId="{0CDC61B7-CE90-4600-B1F3-B6B88D22ED77}" type="presOf" srcId="{9691B875-A0E1-4146-8F74-AC4B32AD330B}" destId="{F6363992-D5BA-4A48-BEC5-ABFFFAD85FC3}" srcOrd="1" destOrd="0" presId="urn:microsoft.com/office/officeart/2005/8/layout/process2"/>
    <dgm:cxn modelId="{CDFF00B8-E156-4E6A-BBB1-26AA3012D51A}" type="presOf" srcId="{7D4FBD70-45B4-4F15-AD29-F9165130173E}" destId="{F6F4CECA-992F-427C-B6E0-5ECE5DD17960}" srcOrd="1" destOrd="0" presId="urn:microsoft.com/office/officeart/2005/8/layout/process2"/>
    <dgm:cxn modelId="{5BFF60A2-23AC-4C77-9E89-9FDA6757F0E7}" srcId="{BACFD659-FE11-45F0-8617-15CB38543D03}" destId="{677D4374-CB7E-461D-AEEB-FA2D2CCC0DDA}" srcOrd="2" destOrd="0" parTransId="{CD6B7D9A-7A64-4FE0-AB0F-2DE0240F9CA9}" sibTransId="{7D724793-57EC-40E5-95B5-9566BA937D9D}"/>
    <dgm:cxn modelId="{724DE578-EF96-4FEB-9A12-E9C017A33711}" type="presOf" srcId="{81EBF3AC-3396-4874-BB98-2FB38321F487}" destId="{B41E6EC2-0242-458D-BEB3-4FBE3B68481F}" srcOrd="0" destOrd="0" presId="urn:microsoft.com/office/officeart/2005/8/layout/process2"/>
    <dgm:cxn modelId="{486035B9-63EA-436D-B2D8-5673939DA367}" type="presOf" srcId="{7D4FBD70-45B4-4F15-AD29-F9165130173E}" destId="{68EECE41-C7AC-428B-9D11-851D80E33A96}" srcOrd="0" destOrd="0" presId="urn:microsoft.com/office/officeart/2005/8/layout/process2"/>
    <dgm:cxn modelId="{D95F8E2F-E6CE-4DFA-864C-ED82A412D97F}" type="presOf" srcId="{BACFD659-FE11-45F0-8617-15CB38543D03}" destId="{48AE06AA-2F04-4E00-BFF5-52B75C4DAB65}" srcOrd="0" destOrd="0" presId="urn:microsoft.com/office/officeart/2005/8/layout/process2"/>
    <dgm:cxn modelId="{3DDDD056-0A91-43B4-8315-F064180028AD}" type="presOf" srcId="{9691B875-A0E1-4146-8F74-AC4B32AD330B}" destId="{4D43DACC-416B-4632-A3C7-DE1C2660CA60}" srcOrd="0" destOrd="0" presId="urn:microsoft.com/office/officeart/2005/8/layout/process2"/>
    <dgm:cxn modelId="{C6B2A5ED-302D-4207-89DE-6A2A6E15E5DB}" type="presOf" srcId="{C85EDEC0-17F8-4C2F-99FD-3AE35E718E3E}" destId="{8FBD0045-9378-4105-8289-F961F76FA041}" srcOrd="0" destOrd="0" presId="urn:microsoft.com/office/officeart/2005/8/layout/process2"/>
    <dgm:cxn modelId="{DD0FABAA-5BD3-4435-9663-FF5BDB463F62}" srcId="{BACFD659-FE11-45F0-8617-15CB38543D03}" destId="{C85EDEC0-17F8-4C2F-99FD-3AE35E718E3E}" srcOrd="1" destOrd="0" parTransId="{DF02CE29-46B7-4F5E-92FF-4980BC189AF2}" sibTransId="{9691B875-A0E1-4146-8F74-AC4B32AD330B}"/>
    <dgm:cxn modelId="{0F241E68-E205-428A-9C2E-75B75A257C2E}" srcId="{BACFD659-FE11-45F0-8617-15CB38543D03}" destId="{81EBF3AC-3396-4874-BB98-2FB38321F487}" srcOrd="0" destOrd="0" parTransId="{0548FFCE-92F2-418C-8B09-0B3C870C7C8D}" sibTransId="{7D4FBD70-45B4-4F15-AD29-F9165130173E}"/>
    <dgm:cxn modelId="{B0FC8504-8D4E-40FA-AB1F-719BA221347C}" type="presOf" srcId="{677D4374-CB7E-461D-AEEB-FA2D2CCC0DDA}" destId="{99568B55-B51E-43AA-AFBF-4480C5BAC137}" srcOrd="0" destOrd="0" presId="urn:microsoft.com/office/officeart/2005/8/layout/process2"/>
    <dgm:cxn modelId="{C5C5F02D-9526-4C19-A770-16A770E269B2}" type="presParOf" srcId="{48AE06AA-2F04-4E00-BFF5-52B75C4DAB65}" destId="{B41E6EC2-0242-458D-BEB3-4FBE3B68481F}" srcOrd="0" destOrd="0" presId="urn:microsoft.com/office/officeart/2005/8/layout/process2"/>
    <dgm:cxn modelId="{0C240029-7815-47D4-A4D6-099D9D5D2E0C}" type="presParOf" srcId="{48AE06AA-2F04-4E00-BFF5-52B75C4DAB65}" destId="{68EECE41-C7AC-428B-9D11-851D80E33A96}" srcOrd="1" destOrd="0" presId="urn:microsoft.com/office/officeart/2005/8/layout/process2"/>
    <dgm:cxn modelId="{87D1B721-ABA5-463D-925C-4B798D870D1A}" type="presParOf" srcId="{68EECE41-C7AC-428B-9D11-851D80E33A96}" destId="{F6F4CECA-992F-427C-B6E0-5ECE5DD17960}" srcOrd="0" destOrd="0" presId="urn:microsoft.com/office/officeart/2005/8/layout/process2"/>
    <dgm:cxn modelId="{ECC5861E-C30A-48B0-ADAA-3782D94C738D}" type="presParOf" srcId="{48AE06AA-2F04-4E00-BFF5-52B75C4DAB65}" destId="{8FBD0045-9378-4105-8289-F961F76FA041}" srcOrd="2" destOrd="0" presId="urn:microsoft.com/office/officeart/2005/8/layout/process2"/>
    <dgm:cxn modelId="{2D9285DE-B572-416A-AC75-BF196AE27E22}" type="presParOf" srcId="{48AE06AA-2F04-4E00-BFF5-52B75C4DAB65}" destId="{4D43DACC-416B-4632-A3C7-DE1C2660CA60}" srcOrd="3" destOrd="0" presId="urn:microsoft.com/office/officeart/2005/8/layout/process2"/>
    <dgm:cxn modelId="{2A12FBCA-AAE1-4501-959C-68B0C69E7D6F}" type="presParOf" srcId="{4D43DACC-416B-4632-A3C7-DE1C2660CA60}" destId="{F6363992-D5BA-4A48-BEC5-ABFFFAD85FC3}" srcOrd="0" destOrd="0" presId="urn:microsoft.com/office/officeart/2005/8/layout/process2"/>
    <dgm:cxn modelId="{23E18CAF-EFD5-430A-9F4C-151E88CC27AA}" type="presParOf" srcId="{48AE06AA-2F04-4E00-BFF5-52B75C4DAB65}" destId="{99568B55-B51E-43AA-AFBF-4480C5BAC137}" srcOrd="4" destOrd="0" presId="urn:microsoft.com/office/officeart/2005/8/layout/process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40E475-C9E3-435B-8861-1353F448440C}"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nb-NO"/>
        </a:p>
      </dgm:t>
    </dgm:pt>
    <dgm:pt modelId="{8AB7178A-EE20-47B1-BAB7-A2A22A542625}">
      <dgm:prSet phldrT="[Tekst]"/>
      <dgm:spPr>
        <a:solidFill>
          <a:schemeClr val="accent3">
            <a:lumMod val="75000"/>
          </a:schemeClr>
        </a:solidFill>
      </dgm:spPr>
      <dgm:t>
        <a:bodyPr/>
        <a:lstStyle/>
        <a:p>
          <a:r>
            <a:rPr lang="nb-NO" dirty="0" err="1" smtClean="0"/>
            <a:t>Appraisal</a:t>
          </a:r>
          <a:endParaRPr lang="nb-NO" dirty="0"/>
        </a:p>
      </dgm:t>
    </dgm:pt>
    <dgm:pt modelId="{0E5B7DC9-9138-4155-9620-4716D8A6312E}" type="parTrans" cxnId="{9612240A-4755-4703-8E9F-4740BDBC610F}">
      <dgm:prSet/>
      <dgm:spPr/>
      <dgm:t>
        <a:bodyPr/>
        <a:lstStyle/>
        <a:p>
          <a:endParaRPr lang="nb-NO"/>
        </a:p>
      </dgm:t>
    </dgm:pt>
    <dgm:pt modelId="{8B5CA3C1-7CBA-415E-A315-0EFFFCB39180}" type="sibTrans" cxnId="{9612240A-4755-4703-8E9F-4740BDBC610F}">
      <dgm:prSet/>
      <dgm:spPr/>
      <dgm:t>
        <a:bodyPr/>
        <a:lstStyle/>
        <a:p>
          <a:endParaRPr lang="nb-NO"/>
        </a:p>
      </dgm:t>
    </dgm:pt>
    <dgm:pt modelId="{309B1408-1B50-40C7-8C35-BD2DD81646AA}">
      <dgm:prSet phldrT="[Tekst]"/>
      <dgm:spPr>
        <a:solidFill>
          <a:schemeClr val="accent3">
            <a:lumMod val="40000"/>
            <a:lumOff val="60000"/>
            <a:alpha val="90000"/>
          </a:schemeClr>
        </a:solidFill>
      </dgm:spPr>
      <dgm:t>
        <a:bodyPr/>
        <a:lstStyle/>
        <a:p>
          <a:r>
            <a:rPr lang="nb-NO" dirty="0" err="1" smtClean="0"/>
            <a:t>Disposal</a:t>
          </a:r>
          <a:endParaRPr lang="nb-NO" dirty="0"/>
        </a:p>
      </dgm:t>
    </dgm:pt>
    <dgm:pt modelId="{30D9D5CF-5843-481C-A273-B0E6542C9084}" type="parTrans" cxnId="{D6FEDC0C-7BC4-4FF4-86F9-9E89DFD07D34}">
      <dgm:prSet/>
      <dgm:spPr/>
      <dgm:t>
        <a:bodyPr/>
        <a:lstStyle/>
        <a:p>
          <a:endParaRPr lang="nb-NO"/>
        </a:p>
      </dgm:t>
    </dgm:pt>
    <dgm:pt modelId="{209C43F3-CD75-4098-8A2B-4676D252DBC1}" type="sibTrans" cxnId="{D6FEDC0C-7BC4-4FF4-86F9-9E89DFD07D34}">
      <dgm:prSet/>
      <dgm:spPr/>
      <dgm:t>
        <a:bodyPr/>
        <a:lstStyle/>
        <a:p>
          <a:endParaRPr lang="nb-NO"/>
        </a:p>
      </dgm:t>
    </dgm:pt>
    <dgm:pt modelId="{63FCF5E3-A7A5-4D47-8093-92C7D8B6374C}">
      <dgm:prSet phldrT="[Tekst]"/>
      <dgm:spPr>
        <a:solidFill>
          <a:schemeClr val="accent3">
            <a:lumMod val="40000"/>
            <a:lumOff val="60000"/>
            <a:alpha val="90000"/>
          </a:schemeClr>
        </a:solidFill>
      </dgm:spPr>
      <dgm:t>
        <a:bodyPr/>
        <a:lstStyle/>
        <a:p>
          <a:r>
            <a:rPr lang="nb-NO" dirty="0" err="1" smtClean="0"/>
            <a:t>Destruction</a:t>
          </a:r>
          <a:endParaRPr lang="nb-NO" dirty="0"/>
        </a:p>
      </dgm:t>
    </dgm:pt>
    <dgm:pt modelId="{2FC32FA2-3CA4-4247-8C94-C9C75E565D77}" type="parTrans" cxnId="{1450B165-53EC-4FAA-B9A9-2893250BA16E}">
      <dgm:prSet/>
      <dgm:spPr/>
      <dgm:t>
        <a:bodyPr/>
        <a:lstStyle/>
        <a:p>
          <a:endParaRPr lang="nb-NO"/>
        </a:p>
      </dgm:t>
    </dgm:pt>
    <dgm:pt modelId="{52DA658E-0D4A-4D91-87E8-59154A5E2362}" type="sibTrans" cxnId="{1450B165-53EC-4FAA-B9A9-2893250BA16E}">
      <dgm:prSet/>
      <dgm:spPr/>
      <dgm:t>
        <a:bodyPr/>
        <a:lstStyle/>
        <a:p>
          <a:endParaRPr lang="nb-NO"/>
        </a:p>
      </dgm:t>
    </dgm:pt>
    <dgm:pt modelId="{9B83FC6A-C92E-4783-A0EA-16F4E70A9010}">
      <dgm:prSet phldrT="[Tekst]"/>
      <dgm:spPr>
        <a:solidFill>
          <a:schemeClr val="accent3">
            <a:lumMod val="75000"/>
          </a:schemeClr>
        </a:solidFill>
      </dgm:spPr>
      <dgm:t>
        <a:bodyPr/>
        <a:lstStyle/>
        <a:p>
          <a:r>
            <a:rPr lang="nb-NO" dirty="0" err="1" smtClean="0"/>
            <a:t>Triage</a:t>
          </a:r>
          <a:endParaRPr lang="nb-NO" dirty="0"/>
        </a:p>
      </dgm:t>
    </dgm:pt>
    <dgm:pt modelId="{C0A30701-AADD-4338-84AD-AF75B6F22CD7}" type="parTrans" cxnId="{3A9A7C0E-6C88-413B-BF29-2AAB46AA717A}">
      <dgm:prSet/>
      <dgm:spPr/>
      <dgm:t>
        <a:bodyPr/>
        <a:lstStyle/>
        <a:p>
          <a:endParaRPr lang="nb-NO"/>
        </a:p>
      </dgm:t>
    </dgm:pt>
    <dgm:pt modelId="{DA79D54C-928E-4CB8-BCCF-29B59CEA0260}" type="sibTrans" cxnId="{3A9A7C0E-6C88-413B-BF29-2AAB46AA717A}">
      <dgm:prSet/>
      <dgm:spPr/>
      <dgm:t>
        <a:bodyPr/>
        <a:lstStyle/>
        <a:p>
          <a:endParaRPr lang="nb-NO"/>
        </a:p>
      </dgm:t>
    </dgm:pt>
    <dgm:pt modelId="{DFE68C2D-4646-4C4B-AFCE-366B2A353D08}">
      <dgm:prSet phldrT="[Tekst]"/>
      <dgm:spPr>
        <a:solidFill>
          <a:schemeClr val="accent3">
            <a:lumMod val="40000"/>
            <a:lumOff val="60000"/>
            <a:alpha val="90000"/>
          </a:schemeClr>
        </a:solidFill>
        <a:ln>
          <a:solidFill>
            <a:schemeClr val="accent3">
              <a:lumMod val="40000"/>
              <a:lumOff val="60000"/>
              <a:alpha val="90000"/>
            </a:schemeClr>
          </a:solidFill>
        </a:ln>
      </dgm:spPr>
      <dgm:t>
        <a:bodyPr/>
        <a:lstStyle/>
        <a:p>
          <a:r>
            <a:rPr lang="nb-NO" dirty="0" err="1" smtClean="0"/>
            <a:t>Élimination</a:t>
          </a:r>
          <a:endParaRPr lang="nb-NO" dirty="0"/>
        </a:p>
      </dgm:t>
    </dgm:pt>
    <dgm:pt modelId="{AE78F550-7FA4-4D1C-9097-F5FD7AA21860}" type="parTrans" cxnId="{75C6D044-502D-43EF-8AF4-5FFFA68ECF47}">
      <dgm:prSet/>
      <dgm:spPr/>
      <dgm:t>
        <a:bodyPr/>
        <a:lstStyle/>
        <a:p>
          <a:endParaRPr lang="nb-NO"/>
        </a:p>
      </dgm:t>
    </dgm:pt>
    <dgm:pt modelId="{2CFC47C4-4C25-4F97-AAF4-91F0AF0B8FF0}" type="sibTrans" cxnId="{75C6D044-502D-43EF-8AF4-5FFFA68ECF47}">
      <dgm:prSet/>
      <dgm:spPr/>
      <dgm:t>
        <a:bodyPr/>
        <a:lstStyle/>
        <a:p>
          <a:endParaRPr lang="nb-NO"/>
        </a:p>
      </dgm:t>
    </dgm:pt>
    <dgm:pt modelId="{0DF1CC20-9A1D-45AD-8214-9B8195E09657}">
      <dgm:prSet phldrT="[Tekst]"/>
      <dgm:spPr>
        <a:solidFill>
          <a:schemeClr val="accent3">
            <a:lumMod val="40000"/>
            <a:lumOff val="60000"/>
            <a:alpha val="90000"/>
          </a:schemeClr>
        </a:solidFill>
      </dgm:spPr>
      <dgm:t>
        <a:bodyPr/>
        <a:lstStyle/>
        <a:p>
          <a:r>
            <a:rPr lang="nb-NO" dirty="0" err="1" smtClean="0"/>
            <a:t>Destruction</a:t>
          </a:r>
          <a:endParaRPr lang="nb-NO" dirty="0"/>
        </a:p>
      </dgm:t>
    </dgm:pt>
    <dgm:pt modelId="{2E74C9EF-4B77-41E2-98F5-8A1A451B0CCF}" type="parTrans" cxnId="{ADE0206C-91F3-4291-A93D-F702EA69EC54}">
      <dgm:prSet/>
      <dgm:spPr/>
      <dgm:t>
        <a:bodyPr/>
        <a:lstStyle/>
        <a:p>
          <a:endParaRPr lang="nb-NO"/>
        </a:p>
      </dgm:t>
    </dgm:pt>
    <dgm:pt modelId="{AC27EDB9-BAEA-4426-8E8C-B149DA80B969}" type="sibTrans" cxnId="{ADE0206C-91F3-4291-A93D-F702EA69EC54}">
      <dgm:prSet/>
      <dgm:spPr/>
      <dgm:t>
        <a:bodyPr/>
        <a:lstStyle/>
        <a:p>
          <a:endParaRPr lang="nb-NO"/>
        </a:p>
      </dgm:t>
    </dgm:pt>
    <dgm:pt modelId="{042EDA65-77E9-4315-BE6D-7522609C2EA0}" type="pres">
      <dgm:prSet presAssocID="{3D40E475-C9E3-435B-8861-1353F448440C}" presName="Name0" presStyleCnt="0">
        <dgm:presLayoutVars>
          <dgm:dir/>
          <dgm:animLvl val="lvl"/>
          <dgm:resizeHandles val="exact"/>
        </dgm:presLayoutVars>
      </dgm:prSet>
      <dgm:spPr/>
      <dgm:t>
        <a:bodyPr/>
        <a:lstStyle/>
        <a:p>
          <a:endParaRPr lang="nb-NO"/>
        </a:p>
      </dgm:t>
    </dgm:pt>
    <dgm:pt modelId="{7207D47F-39E1-4DDC-9586-F451AE90091D}" type="pres">
      <dgm:prSet presAssocID="{8AB7178A-EE20-47B1-BAB7-A2A22A542625}" presName="vertFlow" presStyleCnt="0"/>
      <dgm:spPr/>
    </dgm:pt>
    <dgm:pt modelId="{2908F9DF-CC36-4012-909F-A4F64AB9F0EC}" type="pres">
      <dgm:prSet presAssocID="{8AB7178A-EE20-47B1-BAB7-A2A22A542625}" presName="header" presStyleLbl="node1" presStyleIdx="0" presStyleCnt="2" custScaleY="190187"/>
      <dgm:spPr/>
      <dgm:t>
        <a:bodyPr/>
        <a:lstStyle/>
        <a:p>
          <a:endParaRPr lang="nb-NO"/>
        </a:p>
      </dgm:t>
    </dgm:pt>
    <dgm:pt modelId="{1357C58E-C56B-48CD-8277-67F28D4B536E}" type="pres">
      <dgm:prSet presAssocID="{30D9D5CF-5843-481C-A273-B0E6542C9084}" presName="parTrans" presStyleLbl="sibTrans2D1" presStyleIdx="0" presStyleCnt="4"/>
      <dgm:spPr/>
      <dgm:t>
        <a:bodyPr/>
        <a:lstStyle/>
        <a:p>
          <a:endParaRPr lang="nb-NO"/>
        </a:p>
      </dgm:t>
    </dgm:pt>
    <dgm:pt modelId="{3AA5F994-4BE5-4C64-95D8-C599C19E87E1}" type="pres">
      <dgm:prSet presAssocID="{309B1408-1B50-40C7-8C35-BD2DD81646AA}" presName="child" presStyleLbl="alignAccFollowNode1" presStyleIdx="0" presStyleCnt="4" custScaleY="150249">
        <dgm:presLayoutVars>
          <dgm:chMax val="0"/>
          <dgm:bulletEnabled val="1"/>
        </dgm:presLayoutVars>
      </dgm:prSet>
      <dgm:spPr/>
      <dgm:t>
        <a:bodyPr/>
        <a:lstStyle/>
        <a:p>
          <a:endParaRPr lang="nb-NO"/>
        </a:p>
      </dgm:t>
    </dgm:pt>
    <dgm:pt modelId="{1BDA53E3-B892-44B0-8EC5-9AA809F4646E}" type="pres">
      <dgm:prSet presAssocID="{209C43F3-CD75-4098-8A2B-4676D252DBC1}" presName="sibTrans" presStyleLbl="sibTrans2D1" presStyleIdx="1" presStyleCnt="4"/>
      <dgm:spPr/>
      <dgm:t>
        <a:bodyPr/>
        <a:lstStyle/>
        <a:p>
          <a:endParaRPr lang="nb-NO"/>
        </a:p>
      </dgm:t>
    </dgm:pt>
    <dgm:pt modelId="{64A950B6-C8A3-48D9-8FC8-81A0099C8D2D}" type="pres">
      <dgm:prSet presAssocID="{63FCF5E3-A7A5-4D47-8093-92C7D8B6374C}" presName="child" presStyleLbl="alignAccFollowNode1" presStyleIdx="1" presStyleCnt="4" custScaleY="170562">
        <dgm:presLayoutVars>
          <dgm:chMax val="0"/>
          <dgm:bulletEnabled val="1"/>
        </dgm:presLayoutVars>
      </dgm:prSet>
      <dgm:spPr/>
      <dgm:t>
        <a:bodyPr/>
        <a:lstStyle/>
        <a:p>
          <a:endParaRPr lang="nb-NO"/>
        </a:p>
      </dgm:t>
    </dgm:pt>
    <dgm:pt modelId="{6DE7F355-333E-4FC6-BCF4-AC9560D698EB}" type="pres">
      <dgm:prSet presAssocID="{8AB7178A-EE20-47B1-BAB7-A2A22A542625}" presName="hSp" presStyleCnt="0"/>
      <dgm:spPr/>
    </dgm:pt>
    <dgm:pt modelId="{65384B72-5A06-479C-B83F-68E7ECED2583}" type="pres">
      <dgm:prSet presAssocID="{9B83FC6A-C92E-4783-A0EA-16F4E70A9010}" presName="vertFlow" presStyleCnt="0"/>
      <dgm:spPr/>
    </dgm:pt>
    <dgm:pt modelId="{9CEF7D7C-3CDF-4602-AC5F-DF2FA573C1EF}" type="pres">
      <dgm:prSet presAssocID="{9B83FC6A-C92E-4783-A0EA-16F4E70A9010}" presName="header" presStyleLbl="node1" presStyleIdx="1" presStyleCnt="2" custScaleY="179813"/>
      <dgm:spPr/>
      <dgm:t>
        <a:bodyPr/>
        <a:lstStyle/>
        <a:p>
          <a:endParaRPr lang="nb-NO"/>
        </a:p>
      </dgm:t>
    </dgm:pt>
    <dgm:pt modelId="{C355D98C-3633-45CE-BFD9-CBF0DA9ED70E}" type="pres">
      <dgm:prSet presAssocID="{AE78F550-7FA4-4D1C-9097-F5FD7AA21860}" presName="parTrans" presStyleLbl="sibTrans2D1" presStyleIdx="2" presStyleCnt="4"/>
      <dgm:spPr/>
      <dgm:t>
        <a:bodyPr/>
        <a:lstStyle/>
        <a:p>
          <a:endParaRPr lang="nb-NO"/>
        </a:p>
      </dgm:t>
    </dgm:pt>
    <dgm:pt modelId="{9E68402F-B2A4-4978-B941-D5BDFF9A380E}" type="pres">
      <dgm:prSet presAssocID="{DFE68C2D-4646-4C4B-AFCE-366B2A353D08}" presName="child" presStyleLbl="alignAccFollowNode1" presStyleIdx="2" presStyleCnt="4" custScaleY="160686">
        <dgm:presLayoutVars>
          <dgm:chMax val="0"/>
          <dgm:bulletEnabled val="1"/>
        </dgm:presLayoutVars>
      </dgm:prSet>
      <dgm:spPr/>
      <dgm:t>
        <a:bodyPr/>
        <a:lstStyle/>
        <a:p>
          <a:endParaRPr lang="nb-NO"/>
        </a:p>
      </dgm:t>
    </dgm:pt>
    <dgm:pt modelId="{A9BCD37A-0AEA-471E-8CF9-44DD2BED6E67}" type="pres">
      <dgm:prSet presAssocID="{2CFC47C4-4C25-4F97-AAF4-91F0AF0B8FF0}" presName="sibTrans" presStyleLbl="sibTrans2D1" presStyleIdx="3" presStyleCnt="4"/>
      <dgm:spPr/>
      <dgm:t>
        <a:bodyPr/>
        <a:lstStyle/>
        <a:p>
          <a:endParaRPr lang="nb-NO"/>
        </a:p>
      </dgm:t>
    </dgm:pt>
    <dgm:pt modelId="{F7D124AA-F2BC-4045-BEEC-9DC54A737E60}" type="pres">
      <dgm:prSet presAssocID="{0DF1CC20-9A1D-45AD-8214-9B8195E09657}" presName="child" presStyleLbl="alignAccFollowNode1" presStyleIdx="3" presStyleCnt="4" custScaleY="160687">
        <dgm:presLayoutVars>
          <dgm:chMax val="0"/>
          <dgm:bulletEnabled val="1"/>
        </dgm:presLayoutVars>
      </dgm:prSet>
      <dgm:spPr/>
      <dgm:t>
        <a:bodyPr/>
        <a:lstStyle/>
        <a:p>
          <a:endParaRPr lang="nb-NO"/>
        </a:p>
      </dgm:t>
    </dgm:pt>
  </dgm:ptLst>
  <dgm:cxnLst>
    <dgm:cxn modelId="{ADCF42B0-EB2B-4BC2-953C-A026458D0454}" type="presOf" srcId="{9B83FC6A-C92E-4783-A0EA-16F4E70A9010}" destId="{9CEF7D7C-3CDF-4602-AC5F-DF2FA573C1EF}" srcOrd="0" destOrd="0" presId="urn:microsoft.com/office/officeart/2005/8/layout/lProcess1"/>
    <dgm:cxn modelId="{3A9A7C0E-6C88-413B-BF29-2AAB46AA717A}" srcId="{3D40E475-C9E3-435B-8861-1353F448440C}" destId="{9B83FC6A-C92E-4783-A0EA-16F4E70A9010}" srcOrd="1" destOrd="0" parTransId="{C0A30701-AADD-4338-84AD-AF75B6F22CD7}" sibTransId="{DA79D54C-928E-4CB8-BCCF-29B59CEA0260}"/>
    <dgm:cxn modelId="{C4160C2E-F080-48E8-A73F-1BF1A0D4B8C1}" type="presOf" srcId="{209C43F3-CD75-4098-8A2B-4676D252DBC1}" destId="{1BDA53E3-B892-44B0-8EC5-9AA809F4646E}" srcOrd="0" destOrd="0" presId="urn:microsoft.com/office/officeart/2005/8/layout/lProcess1"/>
    <dgm:cxn modelId="{BCECDA67-2714-45B0-A5F0-2B14D41EB8AC}" type="presOf" srcId="{2CFC47C4-4C25-4F97-AAF4-91F0AF0B8FF0}" destId="{A9BCD37A-0AEA-471E-8CF9-44DD2BED6E67}" srcOrd="0" destOrd="0" presId="urn:microsoft.com/office/officeart/2005/8/layout/lProcess1"/>
    <dgm:cxn modelId="{DB4BE925-57D7-4DEC-8AC4-1A5D8FE934BA}" type="presOf" srcId="{0DF1CC20-9A1D-45AD-8214-9B8195E09657}" destId="{F7D124AA-F2BC-4045-BEEC-9DC54A737E60}" srcOrd="0" destOrd="0" presId="urn:microsoft.com/office/officeart/2005/8/layout/lProcess1"/>
    <dgm:cxn modelId="{9612240A-4755-4703-8E9F-4740BDBC610F}" srcId="{3D40E475-C9E3-435B-8861-1353F448440C}" destId="{8AB7178A-EE20-47B1-BAB7-A2A22A542625}" srcOrd="0" destOrd="0" parTransId="{0E5B7DC9-9138-4155-9620-4716D8A6312E}" sibTransId="{8B5CA3C1-7CBA-415E-A315-0EFFFCB39180}"/>
    <dgm:cxn modelId="{2181B175-1406-4A34-B3DC-3844D00E1161}" type="presOf" srcId="{3D40E475-C9E3-435B-8861-1353F448440C}" destId="{042EDA65-77E9-4315-BE6D-7522609C2EA0}" srcOrd="0" destOrd="0" presId="urn:microsoft.com/office/officeart/2005/8/layout/lProcess1"/>
    <dgm:cxn modelId="{9EE847C1-297F-491F-A85B-79BD0AC59109}" type="presOf" srcId="{63FCF5E3-A7A5-4D47-8093-92C7D8B6374C}" destId="{64A950B6-C8A3-48D9-8FC8-81A0099C8D2D}" srcOrd="0" destOrd="0" presId="urn:microsoft.com/office/officeart/2005/8/layout/lProcess1"/>
    <dgm:cxn modelId="{6652E416-AC23-4B04-AB86-9E7EB481ED8A}" type="presOf" srcId="{DFE68C2D-4646-4C4B-AFCE-366B2A353D08}" destId="{9E68402F-B2A4-4978-B941-D5BDFF9A380E}" srcOrd="0" destOrd="0" presId="urn:microsoft.com/office/officeart/2005/8/layout/lProcess1"/>
    <dgm:cxn modelId="{75C6D044-502D-43EF-8AF4-5FFFA68ECF47}" srcId="{9B83FC6A-C92E-4783-A0EA-16F4E70A9010}" destId="{DFE68C2D-4646-4C4B-AFCE-366B2A353D08}" srcOrd="0" destOrd="0" parTransId="{AE78F550-7FA4-4D1C-9097-F5FD7AA21860}" sibTransId="{2CFC47C4-4C25-4F97-AAF4-91F0AF0B8FF0}"/>
    <dgm:cxn modelId="{8BEA51BF-511E-46A3-AEE8-DDB7518BA3FD}" type="presOf" srcId="{AE78F550-7FA4-4D1C-9097-F5FD7AA21860}" destId="{C355D98C-3633-45CE-BFD9-CBF0DA9ED70E}" srcOrd="0" destOrd="0" presId="urn:microsoft.com/office/officeart/2005/8/layout/lProcess1"/>
    <dgm:cxn modelId="{A27CD5B2-1676-4D9D-BEE5-3941BBA751DC}" type="presOf" srcId="{30D9D5CF-5843-481C-A273-B0E6542C9084}" destId="{1357C58E-C56B-48CD-8277-67F28D4B536E}" srcOrd="0" destOrd="0" presId="urn:microsoft.com/office/officeart/2005/8/layout/lProcess1"/>
    <dgm:cxn modelId="{ADE0206C-91F3-4291-A93D-F702EA69EC54}" srcId="{9B83FC6A-C92E-4783-A0EA-16F4E70A9010}" destId="{0DF1CC20-9A1D-45AD-8214-9B8195E09657}" srcOrd="1" destOrd="0" parTransId="{2E74C9EF-4B77-41E2-98F5-8A1A451B0CCF}" sibTransId="{AC27EDB9-BAEA-4426-8E8C-B149DA80B969}"/>
    <dgm:cxn modelId="{E097A128-3637-4457-99FA-F0189FF48610}" type="presOf" srcId="{8AB7178A-EE20-47B1-BAB7-A2A22A542625}" destId="{2908F9DF-CC36-4012-909F-A4F64AB9F0EC}" srcOrd="0" destOrd="0" presId="urn:microsoft.com/office/officeart/2005/8/layout/lProcess1"/>
    <dgm:cxn modelId="{1450B165-53EC-4FAA-B9A9-2893250BA16E}" srcId="{8AB7178A-EE20-47B1-BAB7-A2A22A542625}" destId="{63FCF5E3-A7A5-4D47-8093-92C7D8B6374C}" srcOrd="1" destOrd="0" parTransId="{2FC32FA2-3CA4-4247-8C94-C9C75E565D77}" sibTransId="{52DA658E-0D4A-4D91-87E8-59154A5E2362}"/>
    <dgm:cxn modelId="{D6FEDC0C-7BC4-4FF4-86F9-9E89DFD07D34}" srcId="{8AB7178A-EE20-47B1-BAB7-A2A22A542625}" destId="{309B1408-1B50-40C7-8C35-BD2DD81646AA}" srcOrd="0" destOrd="0" parTransId="{30D9D5CF-5843-481C-A273-B0E6542C9084}" sibTransId="{209C43F3-CD75-4098-8A2B-4676D252DBC1}"/>
    <dgm:cxn modelId="{D3C393FA-9959-4937-8880-7B303BE46469}" type="presOf" srcId="{309B1408-1B50-40C7-8C35-BD2DD81646AA}" destId="{3AA5F994-4BE5-4C64-95D8-C599C19E87E1}" srcOrd="0" destOrd="0" presId="urn:microsoft.com/office/officeart/2005/8/layout/lProcess1"/>
    <dgm:cxn modelId="{B8B0638E-C0F9-4900-867E-BA9B494EAF07}" type="presParOf" srcId="{042EDA65-77E9-4315-BE6D-7522609C2EA0}" destId="{7207D47F-39E1-4DDC-9586-F451AE90091D}" srcOrd="0" destOrd="0" presId="urn:microsoft.com/office/officeart/2005/8/layout/lProcess1"/>
    <dgm:cxn modelId="{D9A1B126-3633-4037-9307-0DC63C1B8967}" type="presParOf" srcId="{7207D47F-39E1-4DDC-9586-F451AE90091D}" destId="{2908F9DF-CC36-4012-909F-A4F64AB9F0EC}" srcOrd="0" destOrd="0" presId="urn:microsoft.com/office/officeart/2005/8/layout/lProcess1"/>
    <dgm:cxn modelId="{3D0EF68D-8F5C-4D62-BD6B-7B7046E33859}" type="presParOf" srcId="{7207D47F-39E1-4DDC-9586-F451AE90091D}" destId="{1357C58E-C56B-48CD-8277-67F28D4B536E}" srcOrd="1" destOrd="0" presId="urn:microsoft.com/office/officeart/2005/8/layout/lProcess1"/>
    <dgm:cxn modelId="{FE3183C7-59D8-468B-8C7C-4E39B0472D48}" type="presParOf" srcId="{7207D47F-39E1-4DDC-9586-F451AE90091D}" destId="{3AA5F994-4BE5-4C64-95D8-C599C19E87E1}" srcOrd="2" destOrd="0" presId="urn:microsoft.com/office/officeart/2005/8/layout/lProcess1"/>
    <dgm:cxn modelId="{03225030-A9F0-4406-B810-23FF53171BA3}" type="presParOf" srcId="{7207D47F-39E1-4DDC-9586-F451AE90091D}" destId="{1BDA53E3-B892-44B0-8EC5-9AA809F4646E}" srcOrd="3" destOrd="0" presId="urn:microsoft.com/office/officeart/2005/8/layout/lProcess1"/>
    <dgm:cxn modelId="{A1DD4D6B-775D-4D8C-9BC3-9B27D08104A2}" type="presParOf" srcId="{7207D47F-39E1-4DDC-9586-F451AE90091D}" destId="{64A950B6-C8A3-48D9-8FC8-81A0099C8D2D}" srcOrd="4" destOrd="0" presId="urn:microsoft.com/office/officeart/2005/8/layout/lProcess1"/>
    <dgm:cxn modelId="{035EF4E1-0429-4453-9B41-BC5C72DF0364}" type="presParOf" srcId="{042EDA65-77E9-4315-BE6D-7522609C2EA0}" destId="{6DE7F355-333E-4FC6-BCF4-AC9560D698EB}" srcOrd="1" destOrd="0" presId="urn:microsoft.com/office/officeart/2005/8/layout/lProcess1"/>
    <dgm:cxn modelId="{C3E7939C-6B70-43F1-BBB7-958629D7097D}" type="presParOf" srcId="{042EDA65-77E9-4315-BE6D-7522609C2EA0}" destId="{65384B72-5A06-479C-B83F-68E7ECED2583}" srcOrd="2" destOrd="0" presId="urn:microsoft.com/office/officeart/2005/8/layout/lProcess1"/>
    <dgm:cxn modelId="{7A38CA12-76C2-42BB-9609-7BCFB10FC261}" type="presParOf" srcId="{65384B72-5A06-479C-B83F-68E7ECED2583}" destId="{9CEF7D7C-3CDF-4602-AC5F-DF2FA573C1EF}" srcOrd="0" destOrd="0" presId="urn:microsoft.com/office/officeart/2005/8/layout/lProcess1"/>
    <dgm:cxn modelId="{A04F7549-B4B9-4E4C-AB87-554F7B8596D0}" type="presParOf" srcId="{65384B72-5A06-479C-B83F-68E7ECED2583}" destId="{C355D98C-3633-45CE-BFD9-CBF0DA9ED70E}" srcOrd="1" destOrd="0" presId="urn:microsoft.com/office/officeart/2005/8/layout/lProcess1"/>
    <dgm:cxn modelId="{19DFF936-49CD-453C-92C7-600976D33B1E}" type="presParOf" srcId="{65384B72-5A06-479C-B83F-68E7ECED2583}" destId="{9E68402F-B2A4-4978-B941-D5BDFF9A380E}" srcOrd="2" destOrd="0" presId="urn:microsoft.com/office/officeart/2005/8/layout/lProcess1"/>
    <dgm:cxn modelId="{AF4B3316-B2CB-4D7A-B69C-BD29BAEB0BB0}" type="presParOf" srcId="{65384B72-5A06-479C-B83F-68E7ECED2583}" destId="{A9BCD37A-0AEA-471E-8CF9-44DD2BED6E67}" srcOrd="3" destOrd="0" presId="urn:microsoft.com/office/officeart/2005/8/layout/lProcess1"/>
    <dgm:cxn modelId="{4C5BBC8A-5D1A-4B9B-BE45-04E04C621CB4}" type="presParOf" srcId="{65384B72-5A06-479C-B83F-68E7ECED2583}" destId="{F7D124AA-F2BC-4045-BEEC-9DC54A737E60}" srcOrd="4" destOrd="0" presId="urn:microsoft.com/office/officeart/2005/8/layout/l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CD1EEA-FFE4-4597-8246-3ED291D85DE9}"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nb-NO"/>
        </a:p>
      </dgm:t>
    </dgm:pt>
    <dgm:pt modelId="{6AD49F78-D968-441D-B147-EB021A1CB867}">
      <dgm:prSet phldrT="[Tekst]"/>
      <dgm:spPr>
        <a:solidFill>
          <a:schemeClr val="accent3">
            <a:lumMod val="75000"/>
          </a:schemeClr>
        </a:solidFill>
      </dgm:spPr>
      <dgm:t>
        <a:bodyPr/>
        <a:lstStyle/>
        <a:p>
          <a:r>
            <a:rPr lang="nb-NO" dirty="0" err="1" smtClean="0"/>
            <a:t>Bewertung</a:t>
          </a:r>
          <a:endParaRPr lang="nb-NO" dirty="0"/>
        </a:p>
      </dgm:t>
    </dgm:pt>
    <dgm:pt modelId="{182E7FAC-3A3C-44B9-916A-719E0CE097BA}" type="parTrans" cxnId="{1A6BA2FF-DC96-4577-9C4D-16E764C89230}">
      <dgm:prSet/>
      <dgm:spPr/>
      <dgm:t>
        <a:bodyPr/>
        <a:lstStyle/>
        <a:p>
          <a:endParaRPr lang="nb-NO"/>
        </a:p>
      </dgm:t>
    </dgm:pt>
    <dgm:pt modelId="{5A28968C-C2C5-4E42-87DF-28161B8E3D11}" type="sibTrans" cxnId="{1A6BA2FF-DC96-4577-9C4D-16E764C89230}">
      <dgm:prSet/>
      <dgm:spPr/>
      <dgm:t>
        <a:bodyPr/>
        <a:lstStyle/>
        <a:p>
          <a:endParaRPr lang="nb-NO"/>
        </a:p>
      </dgm:t>
    </dgm:pt>
    <dgm:pt modelId="{162E314F-5759-4DA9-995C-7A61F325B876}">
      <dgm:prSet phldrT="[Tekst]"/>
      <dgm:spPr>
        <a:solidFill>
          <a:schemeClr val="accent3">
            <a:lumMod val="40000"/>
            <a:lumOff val="60000"/>
            <a:alpha val="90000"/>
          </a:schemeClr>
        </a:solidFill>
      </dgm:spPr>
      <dgm:t>
        <a:bodyPr/>
        <a:lstStyle/>
        <a:p>
          <a:r>
            <a:rPr lang="nb-NO" dirty="0" err="1" smtClean="0"/>
            <a:t>Kassation</a:t>
          </a:r>
          <a:endParaRPr lang="nb-NO" dirty="0"/>
        </a:p>
      </dgm:t>
    </dgm:pt>
    <dgm:pt modelId="{3C5041E7-9E40-4BB9-8561-FA9E42E36350}" type="parTrans" cxnId="{D9C41697-3775-4B4F-AD45-CCFACB897CB1}">
      <dgm:prSet/>
      <dgm:spPr/>
      <dgm:t>
        <a:bodyPr/>
        <a:lstStyle/>
        <a:p>
          <a:endParaRPr lang="nb-NO"/>
        </a:p>
      </dgm:t>
    </dgm:pt>
    <dgm:pt modelId="{8AA67052-4DC2-45DD-A81E-E3770355013C}" type="sibTrans" cxnId="{D9C41697-3775-4B4F-AD45-CCFACB897CB1}">
      <dgm:prSet/>
      <dgm:spPr/>
      <dgm:t>
        <a:bodyPr/>
        <a:lstStyle/>
        <a:p>
          <a:endParaRPr lang="nb-NO"/>
        </a:p>
      </dgm:t>
    </dgm:pt>
    <dgm:pt modelId="{522006AD-FD56-4122-B62F-E09B2E19FEFB}">
      <dgm:prSet phldrT="[Tekst]"/>
      <dgm:spPr>
        <a:solidFill>
          <a:schemeClr val="accent3">
            <a:lumMod val="40000"/>
            <a:lumOff val="60000"/>
            <a:alpha val="90000"/>
          </a:schemeClr>
        </a:solidFill>
      </dgm:spPr>
      <dgm:t>
        <a:bodyPr/>
        <a:lstStyle/>
        <a:p>
          <a:r>
            <a:rPr lang="nb-NO" dirty="0" err="1" smtClean="0"/>
            <a:t>Vernichtung</a:t>
          </a:r>
          <a:endParaRPr lang="nb-NO" dirty="0"/>
        </a:p>
      </dgm:t>
    </dgm:pt>
    <dgm:pt modelId="{02AB6833-0464-4583-A6E4-984FB1032185}" type="parTrans" cxnId="{65019F7C-F2E8-40D7-A213-2017DF7965D7}">
      <dgm:prSet/>
      <dgm:spPr/>
      <dgm:t>
        <a:bodyPr/>
        <a:lstStyle/>
        <a:p>
          <a:endParaRPr lang="nb-NO"/>
        </a:p>
      </dgm:t>
    </dgm:pt>
    <dgm:pt modelId="{7505353C-EE81-4C24-9303-FCE720FF645C}" type="sibTrans" cxnId="{65019F7C-F2E8-40D7-A213-2017DF7965D7}">
      <dgm:prSet/>
      <dgm:spPr/>
      <dgm:t>
        <a:bodyPr/>
        <a:lstStyle/>
        <a:p>
          <a:endParaRPr lang="nb-NO"/>
        </a:p>
      </dgm:t>
    </dgm:pt>
    <dgm:pt modelId="{7ABBB9DD-9C6F-4852-AE57-58A9BA347DC2}">
      <dgm:prSet phldrT="[Tekst]"/>
      <dgm:spPr>
        <a:solidFill>
          <a:schemeClr val="accent3">
            <a:lumMod val="75000"/>
          </a:schemeClr>
        </a:solidFill>
      </dgm:spPr>
      <dgm:t>
        <a:bodyPr/>
        <a:lstStyle/>
        <a:p>
          <a:r>
            <a:rPr lang="nb-NO" dirty="0" smtClean="0"/>
            <a:t>Vurdering</a:t>
          </a:r>
          <a:endParaRPr lang="nb-NO" dirty="0"/>
        </a:p>
      </dgm:t>
    </dgm:pt>
    <dgm:pt modelId="{5CD1E122-FEF3-4D08-A335-91D192D2120D}" type="parTrans" cxnId="{92231D07-7A16-4D1C-8055-C83AC5597FFC}">
      <dgm:prSet/>
      <dgm:spPr/>
      <dgm:t>
        <a:bodyPr/>
        <a:lstStyle/>
        <a:p>
          <a:endParaRPr lang="nb-NO"/>
        </a:p>
      </dgm:t>
    </dgm:pt>
    <dgm:pt modelId="{0F711BB4-8758-4AF3-822D-AD0832668762}" type="sibTrans" cxnId="{92231D07-7A16-4D1C-8055-C83AC5597FFC}">
      <dgm:prSet/>
      <dgm:spPr/>
      <dgm:t>
        <a:bodyPr/>
        <a:lstStyle/>
        <a:p>
          <a:endParaRPr lang="nb-NO"/>
        </a:p>
      </dgm:t>
    </dgm:pt>
    <dgm:pt modelId="{0A0570DC-DC42-4825-A354-D59C12F8A4CF}">
      <dgm:prSet phldrT="[Tekst]"/>
      <dgm:spPr>
        <a:solidFill>
          <a:schemeClr val="accent3">
            <a:lumMod val="40000"/>
            <a:lumOff val="60000"/>
            <a:alpha val="90000"/>
          </a:schemeClr>
        </a:solidFill>
      </dgm:spPr>
      <dgm:t>
        <a:bodyPr/>
        <a:lstStyle/>
        <a:p>
          <a:r>
            <a:rPr lang="nb-NO" dirty="0" smtClean="0"/>
            <a:t>Kassasjon</a:t>
          </a:r>
          <a:endParaRPr lang="nb-NO" dirty="0"/>
        </a:p>
      </dgm:t>
    </dgm:pt>
    <dgm:pt modelId="{7DC3850F-B6AC-44C4-9487-F844A8DAA6EC}" type="parTrans" cxnId="{25BDF473-55C1-40E4-B9CD-8682A98ED82E}">
      <dgm:prSet/>
      <dgm:spPr/>
      <dgm:t>
        <a:bodyPr/>
        <a:lstStyle/>
        <a:p>
          <a:endParaRPr lang="nb-NO"/>
        </a:p>
      </dgm:t>
    </dgm:pt>
    <dgm:pt modelId="{B6A32256-9DB7-444B-A5C4-F9AC34B3266F}" type="sibTrans" cxnId="{25BDF473-55C1-40E4-B9CD-8682A98ED82E}">
      <dgm:prSet/>
      <dgm:spPr/>
      <dgm:t>
        <a:bodyPr/>
        <a:lstStyle/>
        <a:p>
          <a:endParaRPr lang="nb-NO"/>
        </a:p>
      </dgm:t>
    </dgm:pt>
    <dgm:pt modelId="{3903B91E-85B9-4FB3-954D-B5AD71A34893}">
      <dgm:prSet phldrT="[Tekst]"/>
      <dgm:spPr>
        <a:solidFill>
          <a:schemeClr val="accent3">
            <a:lumMod val="40000"/>
            <a:lumOff val="60000"/>
            <a:alpha val="90000"/>
          </a:schemeClr>
        </a:solidFill>
      </dgm:spPr>
      <dgm:t>
        <a:bodyPr/>
        <a:lstStyle/>
        <a:p>
          <a:r>
            <a:rPr lang="nb-NO" dirty="0" smtClean="0"/>
            <a:t>Makulering</a:t>
          </a:r>
          <a:endParaRPr lang="nb-NO" dirty="0"/>
        </a:p>
      </dgm:t>
    </dgm:pt>
    <dgm:pt modelId="{7DD5A5EB-C22B-4CFA-82B0-6510303C437D}" type="parTrans" cxnId="{CAC861EA-D33B-409D-A609-5340063D8EBE}">
      <dgm:prSet/>
      <dgm:spPr/>
      <dgm:t>
        <a:bodyPr/>
        <a:lstStyle/>
        <a:p>
          <a:endParaRPr lang="nb-NO"/>
        </a:p>
      </dgm:t>
    </dgm:pt>
    <dgm:pt modelId="{CB2F2B29-965F-47D3-88AF-0A21C8ED7163}" type="sibTrans" cxnId="{CAC861EA-D33B-409D-A609-5340063D8EBE}">
      <dgm:prSet/>
      <dgm:spPr/>
      <dgm:t>
        <a:bodyPr/>
        <a:lstStyle/>
        <a:p>
          <a:endParaRPr lang="nb-NO"/>
        </a:p>
      </dgm:t>
    </dgm:pt>
    <dgm:pt modelId="{791B936C-0C0F-4634-B559-FB3CCEDD8465}" type="pres">
      <dgm:prSet presAssocID="{5ECD1EEA-FFE4-4597-8246-3ED291D85DE9}" presName="Name0" presStyleCnt="0">
        <dgm:presLayoutVars>
          <dgm:dir/>
          <dgm:animLvl val="lvl"/>
          <dgm:resizeHandles val="exact"/>
        </dgm:presLayoutVars>
      </dgm:prSet>
      <dgm:spPr/>
      <dgm:t>
        <a:bodyPr/>
        <a:lstStyle/>
        <a:p>
          <a:endParaRPr lang="nb-NO"/>
        </a:p>
      </dgm:t>
    </dgm:pt>
    <dgm:pt modelId="{50153F8C-0239-41AB-BEBE-68DDAEE68442}" type="pres">
      <dgm:prSet presAssocID="{6AD49F78-D968-441D-B147-EB021A1CB867}" presName="vertFlow" presStyleCnt="0"/>
      <dgm:spPr/>
    </dgm:pt>
    <dgm:pt modelId="{DA636424-11A8-49AB-A813-2549A121D264}" type="pres">
      <dgm:prSet presAssocID="{6AD49F78-D968-441D-B147-EB021A1CB867}" presName="header" presStyleLbl="node1" presStyleIdx="0" presStyleCnt="2" custScaleY="191040"/>
      <dgm:spPr/>
      <dgm:t>
        <a:bodyPr/>
        <a:lstStyle/>
        <a:p>
          <a:endParaRPr lang="nb-NO"/>
        </a:p>
      </dgm:t>
    </dgm:pt>
    <dgm:pt modelId="{E01E06D4-FD57-449A-A1F4-9B607E63B4BA}" type="pres">
      <dgm:prSet presAssocID="{3C5041E7-9E40-4BB9-8561-FA9E42E36350}" presName="parTrans" presStyleLbl="sibTrans2D1" presStyleIdx="0" presStyleCnt="4"/>
      <dgm:spPr/>
      <dgm:t>
        <a:bodyPr/>
        <a:lstStyle/>
        <a:p>
          <a:endParaRPr lang="nb-NO"/>
        </a:p>
      </dgm:t>
    </dgm:pt>
    <dgm:pt modelId="{C830E355-ACEC-4C06-B5CA-FF5041512F2C}" type="pres">
      <dgm:prSet presAssocID="{162E314F-5759-4DA9-995C-7A61F325B876}" presName="child" presStyleLbl="alignAccFollowNode1" presStyleIdx="0" presStyleCnt="4" custScaleY="190096">
        <dgm:presLayoutVars>
          <dgm:chMax val="0"/>
          <dgm:bulletEnabled val="1"/>
        </dgm:presLayoutVars>
      </dgm:prSet>
      <dgm:spPr/>
      <dgm:t>
        <a:bodyPr/>
        <a:lstStyle/>
        <a:p>
          <a:endParaRPr lang="nb-NO"/>
        </a:p>
      </dgm:t>
    </dgm:pt>
    <dgm:pt modelId="{608C2404-1BFC-4CBE-9EB6-239DE6429161}" type="pres">
      <dgm:prSet presAssocID="{8AA67052-4DC2-45DD-A81E-E3770355013C}" presName="sibTrans" presStyleLbl="sibTrans2D1" presStyleIdx="1" presStyleCnt="4"/>
      <dgm:spPr/>
      <dgm:t>
        <a:bodyPr/>
        <a:lstStyle/>
        <a:p>
          <a:endParaRPr lang="nb-NO"/>
        </a:p>
      </dgm:t>
    </dgm:pt>
    <dgm:pt modelId="{FDC7A82E-C378-499B-9839-47E68E41913A}" type="pres">
      <dgm:prSet presAssocID="{522006AD-FD56-4122-B62F-E09B2E19FEFB}" presName="child" presStyleLbl="alignAccFollowNode1" presStyleIdx="1" presStyleCnt="4" custScaleY="201088">
        <dgm:presLayoutVars>
          <dgm:chMax val="0"/>
          <dgm:bulletEnabled val="1"/>
        </dgm:presLayoutVars>
      </dgm:prSet>
      <dgm:spPr/>
      <dgm:t>
        <a:bodyPr/>
        <a:lstStyle/>
        <a:p>
          <a:endParaRPr lang="nb-NO"/>
        </a:p>
      </dgm:t>
    </dgm:pt>
    <dgm:pt modelId="{81529605-B441-433C-84C9-464F4B95EAA4}" type="pres">
      <dgm:prSet presAssocID="{6AD49F78-D968-441D-B147-EB021A1CB867}" presName="hSp" presStyleCnt="0"/>
      <dgm:spPr/>
    </dgm:pt>
    <dgm:pt modelId="{5BAB333E-A44F-4753-8CAF-44DE8197AEFF}" type="pres">
      <dgm:prSet presAssocID="{7ABBB9DD-9C6F-4852-AE57-58A9BA347DC2}" presName="vertFlow" presStyleCnt="0"/>
      <dgm:spPr/>
    </dgm:pt>
    <dgm:pt modelId="{98F9BB95-3769-41AD-A8EB-78D05991E7B2}" type="pres">
      <dgm:prSet presAssocID="{7ABBB9DD-9C6F-4852-AE57-58A9BA347DC2}" presName="header" presStyleLbl="node1" presStyleIdx="1" presStyleCnt="2" custScaleY="194624"/>
      <dgm:spPr/>
      <dgm:t>
        <a:bodyPr/>
        <a:lstStyle/>
        <a:p>
          <a:endParaRPr lang="nb-NO"/>
        </a:p>
      </dgm:t>
    </dgm:pt>
    <dgm:pt modelId="{D5E06E0F-5B7A-4F62-9ABF-37639E2D429F}" type="pres">
      <dgm:prSet presAssocID="{7DC3850F-B6AC-44C4-9487-F844A8DAA6EC}" presName="parTrans" presStyleLbl="sibTrans2D1" presStyleIdx="2" presStyleCnt="4"/>
      <dgm:spPr/>
      <dgm:t>
        <a:bodyPr/>
        <a:lstStyle/>
        <a:p>
          <a:endParaRPr lang="nb-NO"/>
        </a:p>
      </dgm:t>
    </dgm:pt>
    <dgm:pt modelId="{3FFC91B5-F8BE-4A37-9C3F-2151CB71423F}" type="pres">
      <dgm:prSet presAssocID="{0A0570DC-DC42-4825-A354-D59C12F8A4CF}" presName="child" presStyleLbl="alignAccFollowNode1" presStyleIdx="2" presStyleCnt="4" custScaleY="185039">
        <dgm:presLayoutVars>
          <dgm:chMax val="0"/>
          <dgm:bulletEnabled val="1"/>
        </dgm:presLayoutVars>
      </dgm:prSet>
      <dgm:spPr/>
      <dgm:t>
        <a:bodyPr/>
        <a:lstStyle/>
        <a:p>
          <a:endParaRPr lang="nb-NO"/>
        </a:p>
      </dgm:t>
    </dgm:pt>
    <dgm:pt modelId="{B6638F3C-7307-4BD3-85A8-70BE04F4E33E}" type="pres">
      <dgm:prSet presAssocID="{B6A32256-9DB7-444B-A5C4-F9AC34B3266F}" presName="sibTrans" presStyleLbl="sibTrans2D1" presStyleIdx="3" presStyleCnt="4"/>
      <dgm:spPr/>
      <dgm:t>
        <a:bodyPr/>
        <a:lstStyle/>
        <a:p>
          <a:endParaRPr lang="nb-NO"/>
        </a:p>
      </dgm:t>
    </dgm:pt>
    <dgm:pt modelId="{6D652719-363D-49C8-AC53-4FD9843D2D10}" type="pres">
      <dgm:prSet presAssocID="{3903B91E-85B9-4FB3-954D-B5AD71A34893}" presName="child" presStyleLbl="alignAccFollowNode1" presStyleIdx="3" presStyleCnt="4" custScaleY="199615">
        <dgm:presLayoutVars>
          <dgm:chMax val="0"/>
          <dgm:bulletEnabled val="1"/>
        </dgm:presLayoutVars>
      </dgm:prSet>
      <dgm:spPr/>
      <dgm:t>
        <a:bodyPr/>
        <a:lstStyle/>
        <a:p>
          <a:endParaRPr lang="nb-NO"/>
        </a:p>
      </dgm:t>
    </dgm:pt>
  </dgm:ptLst>
  <dgm:cxnLst>
    <dgm:cxn modelId="{25BDF473-55C1-40E4-B9CD-8682A98ED82E}" srcId="{7ABBB9DD-9C6F-4852-AE57-58A9BA347DC2}" destId="{0A0570DC-DC42-4825-A354-D59C12F8A4CF}" srcOrd="0" destOrd="0" parTransId="{7DC3850F-B6AC-44C4-9487-F844A8DAA6EC}" sibTransId="{B6A32256-9DB7-444B-A5C4-F9AC34B3266F}"/>
    <dgm:cxn modelId="{A5A9E9D0-A884-4FCF-8645-C460F1182174}" type="presOf" srcId="{162E314F-5759-4DA9-995C-7A61F325B876}" destId="{C830E355-ACEC-4C06-B5CA-FF5041512F2C}" srcOrd="0" destOrd="0" presId="urn:microsoft.com/office/officeart/2005/8/layout/lProcess1"/>
    <dgm:cxn modelId="{DFFE203C-D719-42F7-A762-285FDFFDA233}" type="presOf" srcId="{B6A32256-9DB7-444B-A5C4-F9AC34B3266F}" destId="{B6638F3C-7307-4BD3-85A8-70BE04F4E33E}" srcOrd="0" destOrd="0" presId="urn:microsoft.com/office/officeart/2005/8/layout/lProcess1"/>
    <dgm:cxn modelId="{595A9C96-F22A-4E0C-8A36-C89E329DC3E2}" type="presOf" srcId="{7ABBB9DD-9C6F-4852-AE57-58A9BA347DC2}" destId="{98F9BB95-3769-41AD-A8EB-78D05991E7B2}" srcOrd="0" destOrd="0" presId="urn:microsoft.com/office/officeart/2005/8/layout/lProcess1"/>
    <dgm:cxn modelId="{D9C41697-3775-4B4F-AD45-CCFACB897CB1}" srcId="{6AD49F78-D968-441D-B147-EB021A1CB867}" destId="{162E314F-5759-4DA9-995C-7A61F325B876}" srcOrd="0" destOrd="0" parTransId="{3C5041E7-9E40-4BB9-8561-FA9E42E36350}" sibTransId="{8AA67052-4DC2-45DD-A81E-E3770355013C}"/>
    <dgm:cxn modelId="{8A66DC4C-267D-40F8-8D5B-92C2529566D7}" type="presOf" srcId="{3C5041E7-9E40-4BB9-8561-FA9E42E36350}" destId="{E01E06D4-FD57-449A-A1F4-9B607E63B4BA}" srcOrd="0" destOrd="0" presId="urn:microsoft.com/office/officeart/2005/8/layout/lProcess1"/>
    <dgm:cxn modelId="{297BB583-EFE1-44ED-A18A-CFADAF37CD1A}" type="presOf" srcId="{5ECD1EEA-FFE4-4597-8246-3ED291D85DE9}" destId="{791B936C-0C0F-4634-B559-FB3CCEDD8465}" srcOrd="0" destOrd="0" presId="urn:microsoft.com/office/officeart/2005/8/layout/lProcess1"/>
    <dgm:cxn modelId="{1A6BA2FF-DC96-4577-9C4D-16E764C89230}" srcId="{5ECD1EEA-FFE4-4597-8246-3ED291D85DE9}" destId="{6AD49F78-D968-441D-B147-EB021A1CB867}" srcOrd="0" destOrd="0" parTransId="{182E7FAC-3A3C-44B9-916A-719E0CE097BA}" sibTransId="{5A28968C-C2C5-4E42-87DF-28161B8E3D11}"/>
    <dgm:cxn modelId="{E42AD14D-9009-4499-B513-4BB7A7BC2772}" type="presOf" srcId="{7DC3850F-B6AC-44C4-9487-F844A8DAA6EC}" destId="{D5E06E0F-5B7A-4F62-9ABF-37639E2D429F}" srcOrd="0" destOrd="0" presId="urn:microsoft.com/office/officeart/2005/8/layout/lProcess1"/>
    <dgm:cxn modelId="{CC989B1D-34B8-4B8F-9229-6D0E87DD8ACB}" type="presOf" srcId="{6AD49F78-D968-441D-B147-EB021A1CB867}" destId="{DA636424-11A8-49AB-A813-2549A121D264}" srcOrd="0" destOrd="0" presId="urn:microsoft.com/office/officeart/2005/8/layout/lProcess1"/>
    <dgm:cxn modelId="{983BF3CF-7A57-4ABB-BA4D-3961DE107BF8}" type="presOf" srcId="{0A0570DC-DC42-4825-A354-D59C12F8A4CF}" destId="{3FFC91B5-F8BE-4A37-9C3F-2151CB71423F}" srcOrd="0" destOrd="0" presId="urn:microsoft.com/office/officeart/2005/8/layout/lProcess1"/>
    <dgm:cxn modelId="{E638F3F2-889E-4C7A-8E82-6BB213FD87DE}" type="presOf" srcId="{8AA67052-4DC2-45DD-A81E-E3770355013C}" destId="{608C2404-1BFC-4CBE-9EB6-239DE6429161}" srcOrd="0" destOrd="0" presId="urn:microsoft.com/office/officeart/2005/8/layout/lProcess1"/>
    <dgm:cxn modelId="{5057F6AC-A001-4DF1-822E-57C507166264}" type="presOf" srcId="{3903B91E-85B9-4FB3-954D-B5AD71A34893}" destId="{6D652719-363D-49C8-AC53-4FD9843D2D10}" srcOrd="0" destOrd="0" presId="urn:microsoft.com/office/officeart/2005/8/layout/lProcess1"/>
    <dgm:cxn modelId="{65019F7C-F2E8-40D7-A213-2017DF7965D7}" srcId="{6AD49F78-D968-441D-B147-EB021A1CB867}" destId="{522006AD-FD56-4122-B62F-E09B2E19FEFB}" srcOrd="1" destOrd="0" parTransId="{02AB6833-0464-4583-A6E4-984FB1032185}" sibTransId="{7505353C-EE81-4C24-9303-FCE720FF645C}"/>
    <dgm:cxn modelId="{92231D07-7A16-4D1C-8055-C83AC5597FFC}" srcId="{5ECD1EEA-FFE4-4597-8246-3ED291D85DE9}" destId="{7ABBB9DD-9C6F-4852-AE57-58A9BA347DC2}" srcOrd="1" destOrd="0" parTransId="{5CD1E122-FEF3-4D08-A335-91D192D2120D}" sibTransId="{0F711BB4-8758-4AF3-822D-AD0832668762}"/>
    <dgm:cxn modelId="{23EDCBD0-B542-48ED-99D7-98A9AF984F21}" type="presOf" srcId="{522006AD-FD56-4122-B62F-E09B2E19FEFB}" destId="{FDC7A82E-C378-499B-9839-47E68E41913A}" srcOrd="0" destOrd="0" presId="urn:microsoft.com/office/officeart/2005/8/layout/lProcess1"/>
    <dgm:cxn modelId="{CAC861EA-D33B-409D-A609-5340063D8EBE}" srcId="{7ABBB9DD-9C6F-4852-AE57-58A9BA347DC2}" destId="{3903B91E-85B9-4FB3-954D-B5AD71A34893}" srcOrd="1" destOrd="0" parTransId="{7DD5A5EB-C22B-4CFA-82B0-6510303C437D}" sibTransId="{CB2F2B29-965F-47D3-88AF-0A21C8ED7163}"/>
    <dgm:cxn modelId="{818F36BE-5F29-4FBB-AF52-6C7ABDEC595D}" type="presParOf" srcId="{791B936C-0C0F-4634-B559-FB3CCEDD8465}" destId="{50153F8C-0239-41AB-BEBE-68DDAEE68442}" srcOrd="0" destOrd="0" presId="urn:microsoft.com/office/officeart/2005/8/layout/lProcess1"/>
    <dgm:cxn modelId="{8159E371-413E-47D3-B322-CA48FC13CA22}" type="presParOf" srcId="{50153F8C-0239-41AB-BEBE-68DDAEE68442}" destId="{DA636424-11A8-49AB-A813-2549A121D264}" srcOrd="0" destOrd="0" presId="urn:microsoft.com/office/officeart/2005/8/layout/lProcess1"/>
    <dgm:cxn modelId="{102CE7DE-64E4-4893-A272-9E461FD5DCCA}" type="presParOf" srcId="{50153F8C-0239-41AB-BEBE-68DDAEE68442}" destId="{E01E06D4-FD57-449A-A1F4-9B607E63B4BA}" srcOrd="1" destOrd="0" presId="urn:microsoft.com/office/officeart/2005/8/layout/lProcess1"/>
    <dgm:cxn modelId="{01C948FF-8F76-41AC-A6B6-65C84A3F872E}" type="presParOf" srcId="{50153F8C-0239-41AB-BEBE-68DDAEE68442}" destId="{C830E355-ACEC-4C06-B5CA-FF5041512F2C}" srcOrd="2" destOrd="0" presId="urn:microsoft.com/office/officeart/2005/8/layout/lProcess1"/>
    <dgm:cxn modelId="{555FEBF6-6B6B-4417-930A-7BF41808C6C5}" type="presParOf" srcId="{50153F8C-0239-41AB-BEBE-68DDAEE68442}" destId="{608C2404-1BFC-4CBE-9EB6-239DE6429161}" srcOrd="3" destOrd="0" presId="urn:microsoft.com/office/officeart/2005/8/layout/lProcess1"/>
    <dgm:cxn modelId="{3200F991-23A4-4828-9FE1-11EA215240DD}" type="presParOf" srcId="{50153F8C-0239-41AB-BEBE-68DDAEE68442}" destId="{FDC7A82E-C378-499B-9839-47E68E41913A}" srcOrd="4" destOrd="0" presId="urn:microsoft.com/office/officeart/2005/8/layout/lProcess1"/>
    <dgm:cxn modelId="{199BABBC-234B-41A4-85F5-0267FBF6DD47}" type="presParOf" srcId="{791B936C-0C0F-4634-B559-FB3CCEDD8465}" destId="{81529605-B441-433C-84C9-464F4B95EAA4}" srcOrd="1" destOrd="0" presId="urn:microsoft.com/office/officeart/2005/8/layout/lProcess1"/>
    <dgm:cxn modelId="{9EFA4CF3-D21B-4017-8BCE-80E18C5C6337}" type="presParOf" srcId="{791B936C-0C0F-4634-B559-FB3CCEDD8465}" destId="{5BAB333E-A44F-4753-8CAF-44DE8197AEFF}" srcOrd="2" destOrd="0" presId="urn:microsoft.com/office/officeart/2005/8/layout/lProcess1"/>
    <dgm:cxn modelId="{74A86444-A6BC-47C7-A05C-5CDE41AB44EC}" type="presParOf" srcId="{5BAB333E-A44F-4753-8CAF-44DE8197AEFF}" destId="{98F9BB95-3769-41AD-A8EB-78D05991E7B2}" srcOrd="0" destOrd="0" presId="urn:microsoft.com/office/officeart/2005/8/layout/lProcess1"/>
    <dgm:cxn modelId="{1C51CDAB-8C58-4F8C-A9F3-673814A430A1}" type="presParOf" srcId="{5BAB333E-A44F-4753-8CAF-44DE8197AEFF}" destId="{D5E06E0F-5B7A-4F62-9ABF-37639E2D429F}" srcOrd="1" destOrd="0" presId="urn:microsoft.com/office/officeart/2005/8/layout/lProcess1"/>
    <dgm:cxn modelId="{02BA6E9E-1127-4576-87DB-46373A64D08F}" type="presParOf" srcId="{5BAB333E-A44F-4753-8CAF-44DE8197AEFF}" destId="{3FFC91B5-F8BE-4A37-9C3F-2151CB71423F}" srcOrd="2" destOrd="0" presId="urn:microsoft.com/office/officeart/2005/8/layout/lProcess1"/>
    <dgm:cxn modelId="{E275CDEE-8091-48B2-9169-7C84454F5C38}" type="presParOf" srcId="{5BAB333E-A44F-4753-8CAF-44DE8197AEFF}" destId="{B6638F3C-7307-4BD3-85A8-70BE04F4E33E}" srcOrd="3" destOrd="0" presId="urn:microsoft.com/office/officeart/2005/8/layout/lProcess1"/>
    <dgm:cxn modelId="{78F0CC06-D2F0-4CB2-B620-590417056480}" type="presParOf" srcId="{5BAB333E-A44F-4753-8CAF-44DE8197AEFF}" destId="{6D652719-363D-49C8-AC53-4FD9843D2D10}" srcOrd="4" destOrd="0" presId="urn:microsoft.com/office/officeart/2005/8/layout/l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2E210-ED83-4F9F-9D22-EFDBED93C673}">
      <dsp:nvSpPr>
        <dsp:cNvPr id="0" name=""/>
        <dsp:cNvSpPr/>
      </dsp:nvSpPr>
      <dsp:spPr>
        <a:xfrm>
          <a:off x="0" y="5148"/>
          <a:ext cx="3829048" cy="16727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solidFill>
                <a:schemeClr val="bg1"/>
              </a:solidFill>
              <a:latin typeface="Times New Roman" pitchFamily="18" charset="0"/>
              <a:cs typeface="Times New Roman" pitchFamily="18" charset="0"/>
            </a:rPr>
            <a:t>A basic records management/archival function of determining the value and thus the disposition of records </a:t>
          </a:r>
          <a:r>
            <a:rPr lang="en-GB" sz="1400" kern="1200" dirty="0" smtClean="0">
              <a:solidFill>
                <a:schemeClr val="bg1"/>
              </a:solidFill>
              <a:latin typeface="Times New Roman" pitchFamily="18" charset="0"/>
              <a:cs typeface="Times New Roman" pitchFamily="18" charset="0"/>
            </a:rPr>
            <a:t>based upon their current </a:t>
          </a:r>
          <a:r>
            <a:rPr lang="en-GB" sz="1400" b="1" kern="1200" dirty="0" smtClean="0">
              <a:solidFill>
                <a:schemeClr val="bg1"/>
              </a:solidFill>
              <a:latin typeface="Times New Roman" pitchFamily="18" charset="0"/>
              <a:cs typeface="Times New Roman" pitchFamily="18" charset="0"/>
            </a:rPr>
            <a:t>administrative, legal, and fiscal use</a:t>
          </a:r>
          <a:r>
            <a:rPr lang="en-GB" sz="1400" kern="1200" dirty="0" smtClean="0">
              <a:solidFill>
                <a:schemeClr val="bg1"/>
              </a:solidFill>
              <a:latin typeface="Times New Roman" pitchFamily="18" charset="0"/>
              <a:cs typeface="Times New Roman" pitchFamily="18" charset="0"/>
            </a:rPr>
            <a:t>; their </a:t>
          </a:r>
          <a:r>
            <a:rPr lang="en-GB" sz="1400" b="1" kern="1200" dirty="0" smtClean="0">
              <a:solidFill>
                <a:schemeClr val="bg1"/>
              </a:solidFill>
              <a:latin typeface="Times New Roman" pitchFamily="18" charset="0"/>
              <a:cs typeface="Times New Roman" pitchFamily="18" charset="0"/>
            </a:rPr>
            <a:t>arrangement and condition</a:t>
          </a:r>
          <a:r>
            <a:rPr lang="en-GB" sz="1400" kern="1200" dirty="0" smtClean="0">
              <a:solidFill>
                <a:schemeClr val="bg1"/>
              </a:solidFill>
              <a:latin typeface="Times New Roman" pitchFamily="18" charset="0"/>
              <a:cs typeface="Times New Roman" pitchFamily="18" charset="0"/>
            </a:rPr>
            <a:t>; and their </a:t>
          </a:r>
          <a:r>
            <a:rPr lang="en-GB" sz="1400" b="1" kern="1200" dirty="0" smtClean="0">
              <a:solidFill>
                <a:schemeClr val="bg1"/>
              </a:solidFill>
              <a:latin typeface="Times New Roman" pitchFamily="18" charset="0"/>
              <a:cs typeface="Times New Roman" pitchFamily="18" charset="0"/>
            </a:rPr>
            <a:t>relationship </a:t>
          </a:r>
          <a:r>
            <a:rPr lang="en-GB" sz="1400" kern="1200" dirty="0" smtClean="0">
              <a:solidFill>
                <a:schemeClr val="bg1"/>
              </a:solidFill>
              <a:latin typeface="Times New Roman" pitchFamily="18" charset="0"/>
              <a:cs typeface="Times New Roman" pitchFamily="18" charset="0"/>
            </a:rPr>
            <a:t>to other records.</a:t>
          </a:r>
          <a:r>
            <a:rPr lang="nb-NO" sz="1400" kern="1200" dirty="0" smtClean="0">
              <a:solidFill>
                <a:schemeClr val="bg1"/>
              </a:solidFill>
              <a:latin typeface="Times New Roman" pitchFamily="18" charset="0"/>
              <a:cs typeface="Times New Roman" pitchFamily="18" charset="0"/>
            </a:rPr>
            <a:t>(</a:t>
          </a:r>
          <a:r>
            <a:rPr lang="en-GB" sz="1400" i="1" kern="1200" dirty="0" smtClean="0">
              <a:solidFill>
                <a:schemeClr val="bg1"/>
              </a:solidFill>
              <a:latin typeface="Times New Roman" pitchFamily="18" charset="0"/>
              <a:cs typeface="Times New Roman" pitchFamily="18" charset="0"/>
            </a:rPr>
            <a:t>Dictionary of Archive Terminology</a:t>
          </a:r>
          <a:r>
            <a:rPr lang="en-GB" sz="1400" kern="1200" dirty="0" smtClean="0">
              <a:solidFill>
                <a:schemeClr val="bg1"/>
              </a:solidFill>
              <a:latin typeface="Times New Roman" pitchFamily="18" charset="0"/>
              <a:cs typeface="Times New Roman" pitchFamily="18" charset="0"/>
            </a:rPr>
            <a:t> / </a:t>
          </a:r>
          <a:r>
            <a:rPr lang="en-GB" sz="1400" i="1" kern="1200" dirty="0" err="1" smtClean="0">
              <a:solidFill>
                <a:schemeClr val="bg1"/>
              </a:solidFill>
              <a:latin typeface="Times New Roman" pitchFamily="18" charset="0"/>
              <a:cs typeface="Times New Roman" pitchFamily="18" charset="0"/>
            </a:rPr>
            <a:t>Dictionaire</a:t>
          </a:r>
          <a:r>
            <a:rPr lang="en-GB" sz="1400" i="1" kern="1200" dirty="0" smtClean="0">
              <a:solidFill>
                <a:schemeClr val="bg1"/>
              </a:solidFill>
              <a:latin typeface="Times New Roman" pitchFamily="18" charset="0"/>
              <a:cs typeface="Times New Roman" pitchFamily="18" charset="0"/>
            </a:rPr>
            <a:t> de </a:t>
          </a:r>
          <a:r>
            <a:rPr lang="en-GB" sz="1400" i="1" kern="1200" dirty="0" err="1" smtClean="0">
              <a:solidFill>
                <a:schemeClr val="bg1"/>
              </a:solidFill>
              <a:latin typeface="Times New Roman" pitchFamily="18" charset="0"/>
              <a:cs typeface="Times New Roman" pitchFamily="18" charset="0"/>
            </a:rPr>
            <a:t>terminologie</a:t>
          </a:r>
          <a:r>
            <a:rPr lang="en-GB" sz="1400" i="1" kern="1200" dirty="0" smtClean="0">
              <a:solidFill>
                <a:schemeClr val="bg1"/>
              </a:solidFill>
              <a:latin typeface="Times New Roman" pitchFamily="18" charset="0"/>
              <a:cs typeface="Times New Roman" pitchFamily="18" charset="0"/>
            </a:rPr>
            <a:t> </a:t>
          </a:r>
          <a:r>
            <a:rPr lang="en-GB" sz="1400" i="1" kern="1200" dirty="0" err="1" smtClean="0">
              <a:solidFill>
                <a:schemeClr val="bg1"/>
              </a:solidFill>
              <a:latin typeface="Times New Roman" pitchFamily="18" charset="0"/>
              <a:cs typeface="Times New Roman" pitchFamily="18" charset="0"/>
            </a:rPr>
            <a:t>archivistique</a:t>
          </a:r>
          <a:r>
            <a:rPr lang="en-GB" sz="1400" kern="1200" dirty="0" smtClean="0">
              <a:solidFill>
                <a:schemeClr val="bg1"/>
              </a:solidFill>
              <a:latin typeface="Times New Roman" pitchFamily="18" charset="0"/>
              <a:cs typeface="Times New Roman" pitchFamily="18" charset="0"/>
            </a:rPr>
            <a:t> 2</a:t>
          </a:r>
          <a:r>
            <a:rPr lang="en-GB" sz="1400" kern="1200" baseline="30000" dirty="0" smtClean="0">
              <a:solidFill>
                <a:schemeClr val="bg1"/>
              </a:solidFill>
              <a:latin typeface="Times New Roman" pitchFamily="18" charset="0"/>
              <a:cs typeface="Times New Roman" pitchFamily="18" charset="0"/>
            </a:rPr>
            <a:t>nd</a:t>
          </a:r>
          <a:r>
            <a:rPr lang="en-GB" sz="1400" kern="1200" dirty="0" smtClean="0">
              <a:solidFill>
                <a:schemeClr val="bg1"/>
              </a:solidFill>
              <a:latin typeface="Times New Roman" pitchFamily="18" charset="0"/>
              <a:cs typeface="Times New Roman" pitchFamily="18" charset="0"/>
            </a:rPr>
            <a:t> </a:t>
          </a:r>
          <a:r>
            <a:rPr lang="en-GB" sz="1400" kern="1200" dirty="0" err="1" smtClean="0">
              <a:solidFill>
                <a:schemeClr val="bg1"/>
              </a:solidFill>
              <a:latin typeface="Times New Roman" pitchFamily="18" charset="0"/>
              <a:cs typeface="Times New Roman" pitchFamily="18" charset="0"/>
            </a:rPr>
            <a:t>ed</a:t>
          </a:r>
          <a:r>
            <a:rPr lang="en-GB" sz="1400" kern="1200" dirty="0" smtClean="0">
              <a:solidFill>
                <a:schemeClr val="bg1"/>
              </a:solidFill>
              <a:latin typeface="Times New Roman" pitchFamily="18" charset="0"/>
              <a:cs typeface="Times New Roman" pitchFamily="18" charset="0"/>
            </a:rPr>
            <a:t>, ICA, 1988)</a:t>
          </a:r>
          <a:endParaRPr lang="nb-NO" sz="1400" kern="1200" dirty="0"/>
        </a:p>
      </dsp:txBody>
      <dsp:txXfrm>
        <a:off x="48994" y="54142"/>
        <a:ext cx="3731060" cy="1574797"/>
      </dsp:txXfrm>
    </dsp:sp>
    <dsp:sp modelId="{39EA821A-05FD-4A1B-AA32-156D3FDDC2E6}">
      <dsp:nvSpPr>
        <dsp:cNvPr id="0" name=""/>
        <dsp:cNvSpPr/>
      </dsp:nvSpPr>
      <dsp:spPr>
        <a:xfrm rot="5400000">
          <a:off x="1653596" y="1712724"/>
          <a:ext cx="521854" cy="6262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nb-NO" sz="1400" kern="1200"/>
        </a:p>
      </dsp:txBody>
      <dsp:txXfrm rot="-5400000">
        <a:off x="1726656" y="1764909"/>
        <a:ext cx="375734" cy="365298"/>
      </dsp:txXfrm>
    </dsp:sp>
    <dsp:sp modelId="{176BDE7B-6796-4D40-A6F8-ECC575FBEF12}">
      <dsp:nvSpPr>
        <dsp:cNvPr id="0" name=""/>
        <dsp:cNvSpPr/>
      </dsp:nvSpPr>
      <dsp:spPr>
        <a:xfrm>
          <a:off x="0" y="2373740"/>
          <a:ext cx="3829048" cy="13916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solidFill>
                <a:schemeClr val="bg1"/>
              </a:solidFill>
              <a:latin typeface="Times New Roman" pitchFamily="18" charset="0"/>
              <a:cs typeface="Times New Roman" pitchFamily="18" charset="0"/>
            </a:rPr>
            <a:t>The process of determining which records are to be </a:t>
          </a:r>
          <a:r>
            <a:rPr lang="en-GB" sz="1700" b="1" kern="1200" dirty="0" smtClean="0">
              <a:solidFill>
                <a:schemeClr val="bg1"/>
              </a:solidFill>
              <a:latin typeface="Times New Roman" pitchFamily="18" charset="0"/>
              <a:cs typeface="Times New Roman" pitchFamily="18" charset="0"/>
            </a:rPr>
            <a:t>retained as archives</a:t>
          </a:r>
          <a:r>
            <a:rPr lang="en-GB" sz="1700" kern="1200" dirty="0" smtClean="0">
              <a:solidFill>
                <a:schemeClr val="bg1"/>
              </a:solidFill>
              <a:latin typeface="Times New Roman" pitchFamily="18" charset="0"/>
              <a:cs typeface="Times New Roman" pitchFamily="18" charset="0"/>
            </a:rPr>
            <a:t>, and which will </a:t>
          </a:r>
          <a:r>
            <a:rPr lang="en-GB" sz="1700" b="1" kern="1200" dirty="0" smtClean="0">
              <a:solidFill>
                <a:schemeClr val="bg1"/>
              </a:solidFill>
              <a:latin typeface="Times New Roman" pitchFamily="18" charset="0"/>
              <a:cs typeface="Times New Roman" pitchFamily="18" charset="0"/>
            </a:rPr>
            <a:t>be destroyed</a:t>
          </a:r>
          <a:r>
            <a:rPr lang="en-GB" sz="1700" kern="1200" dirty="0" smtClean="0">
              <a:solidFill>
                <a:schemeClr val="bg1"/>
              </a:solidFill>
              <a:latin typeface="Times New Roman" pitchFamily="18" charset="0"/>
              <a:cs typeface="Times New Roman" pitchFamily="18" charset="0"/>
            </a:rPr>
            <a:t>. </a:t>
          </a:r>
          <a:r>
            <a:rPr lang="nb-NO" sz="1700" kern="1200" dirty="0" smtClean="0">
              <a:solidFill>
                <a:schemeClr val="bg1"/>
              </a:solidFill>
              <a:latin typeface="Times New Roman" pitchFamily="18" charset="0"/>
              <a:cs typeface="Times New Roman" pitchFamily="18" charset="0"/>
            </a:rPr>
            <a:t>(</a:t>
          </a:r>
          <a:r>
            <a:rPr lang="en-GB" sz="1700" i="1" kern="1200" dirty="0" smtClean="0">
              <a:solidFill>
                <a:schemeClr val="bg1"/>
              </a:solidFill>
              <a:latin typeface="Times New Roman" pitchFamily="18" charset="0"/>
              <a:cs typeface="Times New Roman" pitchFamily="18" charset="0"/>
            </a:rPr>
            <a:t>Keeping Archives</a:t>
          </a:r>
          <a:r>
            <a:rPr lang="en-GB" sz="1700" kern="1200" dirty="0" smtClean="0">
              <a:solidFill>
                <a:schemeClr val="bg1"/>
              </a:solidFill>
              <a:latin typeface="Times New Roman" pitchFamily="18" charset="0"/>
              <a:cs typeface="Times New Roman" pitchFamily="18" charset="0"/>
            </a:rPr>
            <a:t> Australia, 1987)</a:t>
          </a:r>
          <a:endParaRPr lang="nb-NO" sz="1700" kern="1200" dirty="0"/>
        </a:p>
      </dsp:txBody>
      <dsp:txXfrm>
        <a:off x="40759" y="2414499"/>
        <a:ext cx="3747530" cy="1310092"/>
      </dsp:txXfrm>
    </dsp:sp>
    <dsp:sp modelId="{32F9E927-1398-4287-AC15-B2DDDE0F4BD4}">
      <dsp:nvSpPr>
        <dsp:cNvPr id="0" name=""/>
        <dsp:cNvSpPr/>
      </dsp:nvSpPr>
      <dsp:spPr>
        <a:xfrm rot="5400000">
          <a:off x="1653596" y="3800141"/>
          <a:ext cx="521854" cy="6262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nb-NO" sz="1400" kern="1200"/>
        </a:p>
      </dsp:txBody>
      <dsp:txXfrm rot="-5400000">
        <a:off x="1726656" y="3852326"/>
        <a:ext cx="375734" cy="365298"/>
      </dsp:txXfrm>
    </dsp:sp>
    <dsp:sp modelId="{1282BD2D-BE4F-4526-A3D0-89AD559CB161}">
      <dsp:nvSpPr>
        <dsp:cNvPr id="0" name=""/>
        <dsp:cNvSpPr/>
      </dsp:nvSpPr>
      <dsp:spPr>
        <a:xfrm>
          <a:off x="0" y="4461156"/>
          <a:ext cx="3829048" cy="13916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solidFill>
                <a:schemeClr val="bg1"/>
              </a:solidFill>
              <a:latin typeface="Times New Roman" pitchFamily="18" charset="0"/>
              <a:cs typeface="Times New Roman" pitchFamily="18" charset="0"/>
            </a:rPr>
            <a:t>The process of </a:t>
          </a:r>
          <a:r>
            <a:rPr lang="en-GB" sz="1700" b="1" kern="1200" dirty="0" smtClean="0">
              <a:solidFill>
                <a:schemeClr val="bg1"/>
              </a:solidFill>
              <a:latin typeface="Times New Roman" pitchFamily="18" charset="0"/>
              <a:cs typeface="Times New Roman" pitchFamily="18" charset="0"/>
            </a:rPr>
            <a:t>determining the archival value </a:t>
          </a:r>
          <a:r>
            <a:rPr lang="en-GB" sz="1700" kern="1200" dirty="0" smtClean="0">
              <a:solidFill>
                <a:schemeClr val="bg1"/>
              </a:solidFill>
              <a:latin typeface="Times New Roman" pitchFamily="18" charset="0"/>
              <a:cs typeface="Times New Roman" pitchFamily="18" charset="0"/>
            </a:rPr>
            <a:t>of a set of records. </a:t>
          </a:r>
          <a:r>
            <a:rPr lang="nb-NO" sz="1700" kern="1200" dirty="0" smtClean="0">
              <a:solidFill>
                <a:schemeClr val="bg1"/>
              </a:solidFill>
              <a:latin typeface="Times New Roman" pitchFamily="18" charset="0"/>
              <a:cs typeface="Times New Roman" pitchFamily="18" charset="0"/>
            </a:rPr>
            <a:t>(</a:t>
          </a:r>
          <a:r>
            <a:rPr lang="en-GB" sz="1700" kern="1200" dirty="0" smtClean="0">
              <a:solidFill>
                <a:schemeClr val="bg1"/>
              </a:solidFill>
              <a:latin typeface="Times New Roman" pitchFamily="18" charset="0"/>
              <a:cs typeface="Times New Roman" pitchFamily="18" charset="0"/>
            </a:rPr>
            <a:t>ISAD(G) General International Standard Archival Description, Janus 1994)</a:t>
          </a:r>
          <a:endParaRPr lang="nb-NO" sz="1700" kern="1200" dirty="0"/>
        </a:p>
      </dsp:txBody>
      <dsp:txXfrm>
        <a:off x="40759" y="4501915"/>
        <a:ext cx="3747530" cy="13100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E6EC2-0242-458D-BEB3-4FBE3B68481F}">
      <dsp:nvSpPr>
        <dsp:cNvPr id="0" name=""/>
        <dsp:cNvSpPr/>
      </dsp:nvSpPr>
      <dsp:spPr>
        <a:xfrm>
          <a:off x="114951" y="3532"/>
          <a:ext cx="3699155" cy="17317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bg1"/>
              </a:solidFill>
              <a:latin typeface="Times New Roman" pitchFamily="18" charset="0"/>
              <a:cs typeface="Times New Roman" pitchFamily="18" charset="0"/>
            </a:rPr>
            <a:t>The actions taken with regard to n</a:t>
          </a:r>
          <a:r>
            <a:rPr lang="en-GB" sz="1400" b="1" kern="1200" dirty="0" smtClean="0">
              <a:solidFill>
                <a:schemeClr val="bg1"/>
              </a:solidFill>
              <a:latin typeface="Times New Roman" pitchFamily="18" charset="0"/>
              <a:cs typeface="Times New Roman" pitchFamily="18" charset="0"/>
            </a:rPr>
            <a:t>oncurrent records </a:t>
          </a:r>
          <a:r>
            <a:rPr lang="en-GB" sz="1400" kern="1200" dirty="0" smtClean="0">
              <a:solidFill>
                <a:schemeClr val="bg1"/>
              </a:solidFill>
              <a:latin typeface="Times New Roman" pitchFamily="18" charset="0"/>
              <a:cs typeface="Times New Roman" pitchFamily="18" charset="0"/>
            </a:rPr>
            <a:t>following their appraisal and the expiration of their retention periods as provided for by legislation, regulation, or administrative procedure. </a:t>
          </a:r>
          <a:r>
            <a:rPr lang="en-GB" sz="1400" b="1" kern="1200" dirty="0" smtClean="0">
              <a:solidFill>
                <a:schemeClr val="bg1"/>
              </a:solidFill>
              <a:latin typeface="Times New Roman" pitchFamily="18" charset="0"/>
              <a:cs typeface="Times New Roman" pitchFamily="18" charset="0"/>
            </a:rPr>
            <a:t>Actions include transfer to an archives or destruction</a:t>
          </a:r>
          <a:r>
            <a:rPr lang="en-GB" sz="1400" kern="1200" dirty="0" smtClean="0">
              <a:solidFill>
                <a:schemeClr val="bg1"/>
              </a:solidFill>
              <a:latin typeface="Times New Roman" pitchFamily="18" charset="0"/>
              <a:cs typeface="Times New Roman" pitchFamily="18" charset="0"/>
            </a:rPr>
            <a:t>.</a:t>
          </a:r>
          <a:r>
            <a:rPr lang="nb-NO" sz="1400" kern="1200" dirty="0" smtClean="0">
              <a:solidFill>
                <a:schemeClr val="bg1"/>
              </a:solidFill>
              <a:latin typeface="Times New Roman" pitchFamily="18" charset="0"/>
              <a:cs typeface="Times New Roman" pitchFamily="18" charset="0"/>
            </a:rPr>
            <a:t> (</a:t>
          </a:r>
          <a:r>
            <a:rPr lang="en-GB" sz="1400" i="1" kern="1200" dirty="0" smtClean="0">
              <a:solidFill>
                <a:schemeClr val="bg1"/>
              </a:solidFill>
              <a:latin typeface="Times New Roman" pitchFamily="18" charset="0"/>
              <a:cs typeface="Times New Roman" pitchFamily="18" charset="0"/>
            </a:rPr>
            <a:t>Dictionary of Archive Terminology</a:t>
          </a:r>
          <a:r>
            <a:rPr lang="en-GB" sz="1400" kern="1200" dirty="0" smtClean="0">
              <a:solidFill>
                <a:schemeClr val="bg1"/>
              </a:solidFill>
              <a:latin typeface="Times New Roman" pitchFamily="18" charset="0"/>
              <a:cs typeface="Times New Roman" pitchFamily="18" charset="0"/>
            </a:rPr>
            <a:t>, 1988)</a:t>
          </a:r>
          <a:endParaRPr lang="nb-NO" sz="1400" kern="1200" dirty="0"/>
        </a:p>
      </dsp:txBody>
      <dsp:txXfrm>
        <a:off x="165671" y="54252"/>
        <a:ext cx="3597715" cy="1630263"/>
      </dsp:txXfrm>
    </dsp:sp>
    <dsp:sp modelId="{68EECE41-C7AC-428B-9D11-851D80E33A96}">
      <dsp:nvSpPr>
        <dsp:cNvPr id="0" name=""/>
        <dsp:cNvSpPr/>
      </dsp:nvSpPr>
      <dsp:spPr>
        <a:xfrm rot="5402495">
          <a:off x="1762661" y="1753950"/>
          <a:ext cx="585020" cy="6071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nb-NO" sz="2900" kern="1200"/>
        </a:p>
      </dsp:txBody>
      <dsp:txXfrm rot="-5400000">
        <a:off x="1873088" y="1765018"/>
        <a:ext cx="364294" cy="409514"/>
      </dsp:txXfrm>
    </dsp:sp>
    <dsp:sp modelId="{8FBD0045-9378-4105-8289-F961F76FA041}">
      <dsp:nvSpPr>
        <dsp:cNvPr id="0" name=""/>
        <dsp:cNvSpPr/>
      </dsp:nvSpPr>
      <dsp:spPr>
        <a:xfrm>
          <a:off x="0" y="2515264"/>
          <a:ext cx="3929058" cy="13492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bg1"/>
              </a:solidFill>
              <a:latin typeface="Times New Roman" pitchFamily="18" charset="0"/>
              <a:cs typeface="Times New Roman" pitchFamily="18" charset="0"/>
            </a:rPr>
            <a:t>The final decision concerning the fate of records, i.e. </a:t>
          </a:r>
          <a:r>
            <a:rPr lang="en-GB" sz="1800" b="1" kern="1200" dirty="0" smtClean="0">
              <a:solidFill>
                <a:schemeClr val="bg1"/>
              </a:solidFill>
              <a:latin typeface="Times New Roman" pitchFamily="18" charset="0"/>
              <a:cs typeface="Times New Roman" pitchFamily="18" charset="0"/>
            </a:rPr>
            <a:t>destruction or transfer to archives</a:t>
          </a:r>
          <a:r>
            <a:rPr lang="en-GB" sz="1800" kern="1200" dirty="0" smtClean="0">
              <a:solidFill>
                <a:schemeClr val="bg1"/>
              </a:solidFill>
              <a:latin typeface="Times New Roman" pitchFamily="18" charset="0"/>
              <a:cs typeface="Times New Roman" pitchFamily="18" charset="0"/>
            </a:rPr>
            <a:t>.</a:t>
          </a:r>
          <a:r>
            <a:rPr lang="nb-NO" sz="1800" kern="1200" dirty="0" smtClean="0">
              <a:solidFill>
                <a:schemeClr val="bg1"/>
              </a:solidFill>
              <a:latin typeface="Times New Roman" pitchFamily="18" charset="0"/>
              <a:cs typeface="Times New Roman" pitchFamily="18" charset="0"/>
            </a:rPr>
            <a:t> (</a:t>
          </a:r>
          <a:r>
            <a:rPr lang="en-GB" sz="1800" i="1" kern="1200" dirty="0" smtClean="0">
              <a:solidFill>
                <a:schemeClr val="bg1"/>
              </a:solidFill>
              <a:latin typeface="Times New Roman" pitchFamily="18" charset="0"/>
              <a:cs typeface="Times New Roman" pitchFamily="18" charset="0"/>
            </a:rPr>
            <a:t>Keeping Archives</a:t>
          </a:r>
          <a:r>
            <a:rPr lang="en-GB" sz="1800" kern="1200" dirty="0" smtClean="0">
              <a:solidFill>
                <a:schemeClr val="bg1"/>
              </a:solidFill>
              <a:latin typeface="Times New Roman" pitchFamily="18" charset="0"/>
              <a:cs typeface="Times New Roman" pitchFamily="18" charset="0"/>
            </a:rPr>
            <a:t>, 1978)</a:t>
          </a:r>
          <a:endParaRPr lang="nb-NO" sz="1800" kern="1200" dirty="0"/>
        </a:p>
      </dsp:txBody>
      <dsp:txXfrm>
        <a:off x="39518" y="2554782"/>
        <a:ext cx="3850022" cy="1270200"/>
      </dsp:txXfrm>
    </dsp:sp>
    <dsp:sp modelId="{4D43DACC-416B-4632-A3C7-DE1C2660CA60}">
      <dsp:nvSpPr>
        <dsp:cNvPr id="0" name=""/>
        <dsp:cNvSpPr/>
      </dsp:nvSpPr>
      <dsp:spPr>
        <a:xfrm rot="5397231">
          <a:off x="1751075" y="3845526"/>
          <a:ext cx="426906" cy="6071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nb-NO" sz="2100" kern="1200"/>
        </a:p>
      </dsp:txBody>
      <dsp:txXfrm rot="-5400000">
        <a:off x="1782329" y="3935651"/>
        <a:ext cx="364294" cy="298834"/>
      </dsp:txXfrm>
    </dsp:sp>
    <dsp:sp modelId="{99568B55-B51E-43AA-AFBF-4480C5BAC137}">
      <dsp:nvSpPr>
        <dsp:cNvPr id="0" name=""/>
        <dsp:cNvSpPr/>
      </dsp:nvSpPr>
      <dsp:spPr>
        <a:xfrm>
          <a:off x="114951" y="4433708"/>
          <a:ext cx="3699155" cy="13492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solidFill>
                <a:schemeClr val="bg1"/>
              </a:solidFill>
              <a:latin typeface="Times New Roman" pitchFamily="18" charset="0"/>
              <a:cs typeface="Times New Roman" pitchFamily="18" charset="0"/>
            </a:rPr>
            <a:t>A programme of activities </a:t>
          </a:r>
          <a:r>
            <a:rPr lang="en-GB" sz="1600" kern="1200" dirty="0" smtClean="0">
              <a:solidFill>
                <a:schemeClr val="bg1"/>
              </a:solidFill>
              <a:latin typeface="Times New Roman" pitchFamily="18" charset="0"/>
              <a:cs typeface="Times New Roman" pitchFamily="18" charset="0"/>
            </a:rPr>
            <a:t>to facilitate the orderly transfer of intermediate and inactive records from current office space into low cost or archival storage. It includes surveys, scheduling and records </a:t>
          </a:r>
          <a:r>
            <a:rPr lang="en-GB" sz="1600" b="1" kern="1200" dirty="0" smtClean="0">
              <a:solidFill>
                <a:schemeClr val="bg1"/>
              </a:solidFill>
              <a:latin typeface="Times New Roman" pitchFamily="18" charset="0"/>
              <a:cs typeface="Times New Roman" pitchFamily="18" charset="0"/>
            </a:rPr>
            <a:t>destruction</a:t>
          </a:r>
          <a:r>
            <a:rPr lang="en-GB" sz="1600" kern="1200" dirty="0" smtClean="0">
              <a:solidFill>
                <a:schemeClr val="bg1"/>
              </a:solidFill>
              <a:latin typeface="Times New Roman" pitchFamily="18" charset="0"/>
              <a:cs typeface="Times New Roman" pitchFamily="18" charset="0"/>
            </a:rPr>
            <a:t>. </a:t>
          </a:r>
          <a:r>
            <a:rPr lang="nb-NO" sz="1600" kern="1200" dirty="0" smtClean="0">
              <a:solidFill>
                <a:schemeClr val="bg1"/>
              </a:solidFill>
              <a:latin typeface="Times New Roman" pitchFamily="18" charset="0"/>
              <a:cs typeface="Times New Roman" pitchFamily="18" charset="0"/>
            </a:rPr>
            <a:t>(</a:t>
          </a:r>
          <a:r>
            <a:rPr lang="en-GB" sz="1600" i="1" kern="1200" dirty="0" smtClean="0">
              <a:solidFill>
                <a:schemeClr val="bg1"/>
              </a:solidFill>
              <a:latin typeface="Times New Roman" pitchFamily="18" charset="0"/>
              <a:cs typeface="Times New Roman" pitchFamily="18" charset="0"/>
            </a:rPr>
            <a:t>Keeping Archives</a:t>
          </a:r>
          <a:r>
            <a:rPr lang="en-GB" sz="1600" kern="1200" dirty="0" smtClean="0">
              <a:solidFill>
                <a:schemeClr val="bg1"/>
              </a:solidFill>
              <a:latin typeface="Times New Roman" pitchFamily="18" charset="0"/>
              <a:cs typeface="Times New Roman" pitchFamily="18" charset="0"/>
            </a:rPr>
            <a:t>, 1987)</a:t>
          </a:r>
          <a:endParaRPr lang="nb-NO" sz="1600" kern="1200" dirty="0"/>
        </a:p>
      </dsp:txBody>
      <dsp:txXfrm>
        <a:off x="154469" y="4473226"/>
        <a:ext cx="3620119" cy="12702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8F9DF-CC36-4012-909F-A4F64AB9F0EC}">
      <dsp:nvSpPr>
        <dsp:cNvPr id="0" name=""/>
        <dsp:cNvSpPr/>
      </dsp:nvSpPr>
      <dsp:spPr>
        <a:xfrm>
          <a:off x="1848" y="405309"/>
          <a:ext cx="1901060" cy="903892"/>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nb-NO" sz="3600" kern="1200" dirty="0" err="1" smtClean="0"/>
            <a:t>Appraisal</a:t>
          </a:r>
          <a:endParaRPr lang="nb-NO" sz="3600" kern="1200" dirty="0"/>
        </a:p>
      </dsp:txBody>
      <dsp:txXfrm>
        <a:off x="1848" y="405309"/>
        <a:ext cx="1901060" cy="903892"/>
      </dsp:txXfrm>
    </dsp:sp>
    <dsp:sp modelId="{1357C58E-C56B-48CD-8277-67F28D4B536E}">
      <dsp:nvSpPr>
        <dsp:cNvPr id="0" name=""/>
        <dsp:cNvSpPr/>
      </dsp:nvSpPr>
      <dsp:spPr>
        <a:xfrm rot="5400000">
          <a:off x="910793" y="1350787"/>
          <a:ext cx="83171" cy="8317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A5F994-4BE5-4C64-95D8-C599C19E87E1}">
      <dsp:nvSpPr>
        <dsp:cNvPr id="0" name=""/>
        <dsp:cNvSpPr/>
      </dsp:nvSpPr>
      <dsp:spPr>
        <a:xfrm>
          <a:off x="1848" y="1475544"/>
          <a:ext cx="1901060" cy="714080"/>
        </a:xfrm>
        <a:prstGeom prst="roundRect">
          <a:avLst>
            <a:gd name="adj" fmla="val 10000"/>
          </a:avLst>
        </a:prstGeom>
        <a:solidFill>
          <a:schemeClr val="accent3">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nb-NO" sz="2900" kern="1200" dirty="0" err="1" smtClean="0"/>
            <a:t>Disposal</a:t>
          </a:r>
          <a:endParaRPr lang="nb-NO" sz="2900" kern="1200" dirty="0"/>
        </a:p>
      </dsp:txBody>
      <dsp:txXfrm>
        <a:off x="1848" y="1475544"/>
        <a:ext cx="1901060" cy="714080"/>
      </dsp:txXfrm>
    </dsp:sp>
    <dsp:sp modelId="{1BDA53E3-B892-44B0-8EC5-9AA809F4646E}">
      <dsp:nvSpPr>
        <dsp:cNvPr id="0" name=""/>
        <dsp:cNvSpPr/>
      </dsp:nvSpPr>
      <dsp:spPr>
        <a:xfrm rot="5400000">
          <a:off x="910793" y="2231211"/>
          <a:ext cx="83171" cy="8317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A950B6-C8A3-48D9-8FC8-81A0099C8D2D}">
      <dsp:nvSpPr>
        <dsp:cNvPr id="0" name=""/>
        <dsp:cNvSpPr/>
      </dsp:nvSpPr>
      <dsp:spPr>
        <a:xfrm>
          <a:off x="1848" y="2355968"/>
          <a:ext cx="1901060" cy="810621"/>
        </a:xfrm>
        <a:prstGeom prst="roundRect">
          <a:avLst>
            <a:gd name="adj" fmla="val 10000"/>
          </a:avLst>
        </a:prstGeom>
        <a:solidFill>
          <a:schemeClr val="accent3">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nb-NO" sz="2900" kern="1200" dirty="0" err="1" smtClean="0"/>
            <a:t>Destruction</a:t>
          </a:r>
          <a:endParaRPr lang="nb-NO" sz="2900" kern="1200" dirty="0"/>
        </a:p>
      </dsp:txBody>
      <dsp:txXfrm>
        <a:off x="1848" y="2355968"/>
        <a:ext cx="1901060" cy="810621"/>
      </dsp:txXfrm>
    </dsp:sp>
    <dsp:sp modelId="{9CEF7D7C-3CDF-4602-AC5F-DF2FA573C1EF}">
      <dsp:nvSpPr>
        <dsp:cNvPr id="0" name=""/>
        <dsp:cNvSpPr/>
      </dsp:nvSpPr>
      <dsp:spPr>
        <a:xfrm>
          <a:off x="2169057" y="405309"/>
          <a:ext cx="1901060" cy="854588"/>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nb-NO" sz="3600" kern="1200" dirty="0" err="1" smtClean="0"/>
            <a:t>Triage</a:t>
          </a:r>
          <a:endParaRPr lang="nb-NO" sz="3600" kern="1200" dirty="0"/>
        </a:p>
      </dsp:txBody>
      <dsp:txXfrm>
        <a:off x="2169057" y="405309"/>
        <a:ext cx="1901060" cy="854588"/>
      </dsp:txXfrm>
    </dsp:sp>
    <dsp:sp modelId="{C355D98C-3633-45CE-BFD9-CBF0DA9ED70E}">
      <dsp:nvSpPr>
        <dsp:cNvPr id="0" name=""/>
        <dsp:cNvSpPr/>
      </dsp:nvSpPr>
      <dsp:spPr>
        <a:xfrm rot="5400000">
          <a:off x="3078001" y="1301483"/>
          <a:ext cx="83171" cy="8317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68402F-B2A4-4978-B941-D5BDFF9A380E}">
      <dsp:nvSpPr>
        <dsp:cNvPr id="0" name=""/>
        <dsp:cNvSpPr/>
      </dsp:nvSpPr>
      <dsp:spPr>
        <a:xfrm>
          <a:off x="2169057" y="1426240"/>
          <a:ext cx="1901060" cy="763684"/>
        </a:xfrm>
        <a:prstGeom prst="roundRect">
          <a:avLst>
            <a:gd name="adj" fmla="val 10000"/>
          </a:avLst>
        </a:prstGeom>
        <a:solidFill>
          <a:schemeClr val="accent3">
            <a:lumMod val="40000"/>
            <a:lumOff val="60000"/>
            <a:alpha val="90000"/>
          </a:schemeClr>
        </a:solidFill>
        <a:ln w="25400" cap="flat" cmpd="sng" algn="ctr">
          <a:solidFill>
            <a:schemeClr val="accent3">
              <a:lumMod val="40000"/>
              <a:lumOff val="6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nb-NO" sz="2900" kern="1200" dirty="0" err="1" smtClean="0"/>
            <a:t>Élimination</a:t>
          </a:r>
          <a:endParaRPr lang="nb-NO" sz="2900" kern="1200" dirty="0"/>
        </a:p>
      </dsp:txBody>
      <dsp:txXfrm>
        <a:off x="2169057" y="1426240"/>
        <a:ext cx="1901060" cy="763684"/>
      </dsp:txXfrm>
    </dsp:sp>
    <dsp:sp modelId="{A9BCD37A-0AEA-471E-8CF9-44DD2BED6E67}">
      <dsp:nvSpPr>
        <dsp:cNvPr id="0" name=""/>
        <dsp:cNvSpPr/>
      </dsp:nvSpPr>
      <dsp:spPr>
        <a:xfrm rot="5400000">
          <a:off x="3078001" y="2231510"/>
          <a:ext cx="83171" cy="8317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D124AA-F2BC-4045-BEEC-9DC54A737E60}">
      <dsp:nvSpPr>
        <dsp:cNvPr id="0" name=""/>
        <dsp:cNvSpPr/>
      </dsp:nvSpPr>
      <dsp:spPr>
        <a:xfrm>
          <a:off x="2169057" y="2356268"/>
          <a:ext cx="1901060" cy="763689"/>
        </a:xfrm>
        <a:prstGeom prst="roundRect">
          <a:avLst>
            <a:gd name="adj" fmla="val 10000"/>
          </a:avLst>
        </a:prstGeom>
        <a:solidFill>
          <a:schemeClr val="accent3">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nb-NO" sz="2900" kern="1200" dirty="0" err="1" smtClean="0"/>
            <a:t>Destruction</a:t>
          </a:r>
          <a:endParaRPr lang="nb-NO" sz="2900" kern="1200" dirty="0"/>
        </a:p>
      </dsp:txBody>
      <dsp:txXfrm>
        <a:off x="2169057" y="2356268"/>
        <a:ext cx="1901060" cy="7636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36424-11A8-49AB-A813-2549A121D264}">
      <dsp:nvSpPr>
        <dsp:cNvPr id="0" name=""/>
        <dsp:cNvSpPr/>
      </dsp:nvSpPr>
      <dsp:spPr>
        <a:xfrm>
          <a:off x="1281" y="969856"/>
          <a:ext cx="1745801" cy="833794"/>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nb-NO" sz="2800" kern="1200" dirty="0" err="1" smtClean="0"/>
            <a:t>Bewertung</a:t>
          </a:r>
          <a:endParaRPr lang="nb-NO" sz="2800" kern="1200" dirty="0"/>
        </a:p>
      </dsp:txBody>
      <dsp:txXfrm>
        <a:off x="1281" y="969856"/>
        <a:ext cx="1745801" cy="833794"/>
      </dsp:txXfrm>
    </dsp:sp>
    <dsp:sp modelId="{E01E06D4-FD57-449A-A1F4-9B607E63B4BA}">
      <dsp:nvSpPr>
        <dsp:cNvPr id="0" name=""/>
        <dsp:cNvSpPr/>
      </dsp:nvSpPr>
      <dsp:spPr>
        <a:xfrm rot="5400000">
          <a:off x="835993" y="1841840"/>
          <a:ext cx="76378" cy="7637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30E355-ACEC-4C06-B5CA-FF5041512F2C}">
      <dsp:nvSpPr>
        <dsp:cNvPr id="0" name=""/>
        <dsp:cNvSpPr/>
      </dsp:nvSpPr>
      <dsp:spPr>
        <a:xfrm>
          <a:off x="1281" y="1956408"/>
          <a:ext cx="1745801" cy="829674"/>
        </a:xfrm>
        <a:prstGeom prst="roundRect">
          <a:avLst>
            <a:gd name="adj" fmla="val 10000"/>
          </a:avLst>
        </a:prstGeom>
        <a:solidFill>
          <a:schemeClr val="accent3">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nb-NO" sz="2600" kern="1200" dirty="0" err="1" smtClean="0"/>
            <a:t>Kassation</a:t>
          </a:r>
          <a:endParaRPr lang="nb-NO" sz="2600" kern="1200" dirty="0"/>
        </a:p>
      </dsp:txBody>
      <dsp:txXfrm>
        <a:off x="1281" y="1956408"/>
        <a:ext cx="1745801" cy="829674"/>
      </dsp:txXfrm>
    </dsp:sp>
    <dsp:sp modelId="{608C2404-1BFC-4CBE-9EB6-239DE6429161}">
      <dsp:nvSpPr>
        <dsp:cNvPr id="0" name=""/>
        <dsp:cNvSpPr/>
      </dsp:nvSpPr>
      <dsp:spPr>
        <a:xfrm rot="5400000">
          <a:off x="835993" y="2824272"/>
          <a:ext cx="76378" cy="7637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C7A82E-C378-499B-9839-47E68E41913A}">
      <dsp:nvSpPr>
        <dsp:cNvPr id="0" name=""/>
        <dsp:cNvSpPr/>
      </dsp:nvSpPr>
      <dsp:spPr>
        <a:xfrm>
          <a:off x="1281" y="2938840"/>
          <a:ext cx="1745801" cy="877649"/>
        </a:xfrm>
        <a:prstGeom prst="roundRect">
          <a:avLst>
            <a:gd name="adj" fmla="val 10000"/>
          </a:avLst>
        </a:prstGeom>
        <a:solidFill>
          <a:schemeClr val="accent3">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nb-NO" sz="2600" kern="1200" dirty="0" err="1" smtClean="0"/>
            <a:t>Vernichtung</a:t>
          </a:r>
          <a:endParaRPr lang="nb-NO" sz="2600" kern="1200" dirty="0"/>
        </a:p>
      </dsp:txBody>
      <dsp:txXfrm>
        <a:off x="1281" y="2938840"/>
        <a:ext cx="1745801" cy="877649"/>
      </dsp:txXfrm>
    </dsp:sp>
    <dsp:sp modelId="{98F9BB95-3769-41AD-A8EB-78D05991E7B2}">
      <dsp:nvSpPr>
        <dsp:cNvPr id="0" name=""/>
        <dsp:cNvSpPr/>
      </dsp:nvSpPr>
      <dsp:spPr>
        <a:xfrm>
          <a:off x="1991495" y="969856"/>
          <a:ext cx="1745801" cy="849436"/>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nb-NO" sz="2800" kern="1200" dirty="0" smtClean="0"/>
            <a:t>Vurdering</a:t>
          </a:r>
          <a:endParaRPr lang="nb-NO" sz="2800" kern="1200" dirty="0"/>
        </a:p>
      </dsp:txBody>
      <dsp:txXfrm>
        <a:off x="1991495" y="969856"/>
        <a:ext cx="1745801" cy="849436"/>
      </dsp:txXfrm>
    </dsp:sp>
    <dsp:sp modelId="{D5E06E0F-5B7A-4F62-9ABF-37639E2D429F}">
      <dsp:nvSpPr>
        <dsp:cNvPr id="0" name=""/>
        <dsp:cNvSpPr/>
      </dsp:nvSpPr>
      <dsp:spPr>
        <a:xfrm rot="5400000">
          <a:off x="2826206" y="1857482"/>
          <a:ext cx="76378" cy="7637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FC91B5-F8BE-4A37-9C3F-2151CB71423F}">
      <dsp:nvSpPr>
        <dsp:cNvPr id="0" name=""/>
        <dsp:cNvSpPr/>
      </dsp:nvSpPr>
      <dsp:spPr>
        <a:xfrm>
          <a:off x="1991495" y="1972050"/>
          <a:ext cx="1745801" cy="807603"/>
        </a:xfrm>
        <a:prstGeom prst="roundRect">
          <a:avLst>
            <a:gd name="adj" fmla="val 10000"/>
          </a:avLst>
        </a:prstGeom>
        <a:solidFill>
          <a:schemeClr val="accent3">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nb-NO" sz="2600" kern="1200" dirty="0" smtClean="0"/>
            <a:t>Kassasjon</a:t>
          </a:r>
          <a:endParaRPr lang="nb-NO" sz="2600" kern="1200" dirty="0"/>
        </a:p>
      </dsp:txBody>
      <dsp:txXfrm>
        <a:off x="1991495" y="1972050"/>
        <a:ext cx="1745801" cy="807603"/>
      </dsp:txXfrm>
    </dsp:sp>
    <dsp:sp modelId="{B6638F3C-7307-4BD3-85A8-70BE04F4E33E}">
      <dsp:nvSpPr>
        <dsp:cNvPr id="0" name=""/>
        <dsp:cNvSpPr/>
      </dsp:nvSpPr>
      <dsp:spPr>
        <a:xfrm rot="5400000">
          <a:off x="2826206" y="2817843"/>
          <a:ext cx="76378" cy="7637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652719-363D-49C8-AC53-4FD9843D2D10}">
      <dsp:nvSpPr>
        <dsp:cNvPr id="0" name=""/>
        <dsp:cNvSpPr/>
      </dsp:nvSpPr>
      <dsp:spPr>
        <a:xfrm>
          <a:off x="1991495" y="2932411"/>
          <a:ext cx="1745801" cy="871220"/>
        </a:xfrm>
        <a:prstGeom prst="roundRect">
          <a:avLst>
            <a:gd name="adj" fmla="val 10000"/>
          </a:avLst>
        </a:prstGeom>
        <a:solidFill>
          <a:schemeClr val="accent3">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nb-NO" sz="2600" kern="1200" dirty="0" smtClean="0"/>
            <a:t>Makulering</a:t>
          </a:r>
          <a:endParaRPr lang="nb-NO" sz="2600" kern="1200" dirty="0"/>
        </a:p>
      </dsp:txBody>
      <dsp:txXfrm>
        <a:off x="1991495" y="2932411"/>
        <a:ext cx="1745801" cy="871220"/>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6767" cy="49276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12676" y="0"/>
            <a:ext cx="2916767" cy="492760"/>
          </a:xfrm>
          <a:prstGeom prst="rect">
            <a:avLst/>
          </a:prstGeom>
        </p:spPr>
        <p:txBody>
          <a:bodyPr vert="horz" lIns="91440" tIns="45720" rIns="91440" bIns="45720" rtlCol="0"/>
          <a:lstStyle>
            <a:lvl1pPr algn="r">
              <a:defRPr sz="1200"/>
            </a:lvl1pPr>
          </a:lstStyle>
          <a:p>
            <a:fld id="{E8296868-A470-4970-9B2B-20DE71A1BB3A}" type="datetimeFigureOut">
              <a:rPr lang="nb-NO" smtClean="0"/>
              <a:pPr/>
              <a:t>22.05.2017</a:t>
            </a:fld>
            <a:endParaRPr lang="nb-NO"/>
          </a:p>
        </p:txBody>
      </p:sp>
      <p:sp>
        <p:nvSpPr>
          <p:cNvPr id="4" name="Plassholder for lysbilde 3"/>
          <p:cNvSpPr>
            <a:spLocks noGrp="1" noRot="1" noChangeAspect="1"/>
          </p:cNvSpPr>
          <p:nvPr>
            <p:ph type="sldImg" idx="2"/>
          </p:nvPr>
        </p:nvSpPr>
        <p:spPr>
          <a:xfrm>
            <a:off x="901700" y="739775"/>
            <a:ext cx="4927600" cy="36957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3100" y="4681220"/>
            <a:ext cx="5384800" cy="4434840"/>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360730"/>
            <a:ext cx="2916767" cy="49276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12676" y="9360730"/>
            <a:ext cx="2916767" cy="492760"/>
          </a:xfrm>
          <a:prstGeom prst="rect">
            <a:avLst/>
          </a:prstGeom>
        </p:spPr>
        <p:txBody>
          <a:bodyPr vert="horz" lIns="91440" tIns="45720" rIns="91440" bIns="45720" rtlCol="0" anchor="b"/>
          <a:lstStyle>
            <a:lvl1pPr algn="r">
              <a:defRPr sz="1200"/>
            </a:lvl1pPr>
          </a:lstStyle>
          <a:p>
            <a:fld id="{55CE2584-519C-48B2-A82B-64C06F1D20E2}" type="slidenum">
              <a:rPr lang="nb-NO" smtClean="0"/>
              <a:pPr/>
              <a:t>‹#›</a:t>
            </a:fld>
            <a:endParaRPr lang="nb-N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nob-ordbok.uio.no/perl/kategorioversikt.cgi?kategori=v2&amp;spraak=bm&amp;boks=boks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55CE2584-519C-48B2-A82B-64C06F1D20E2}" type="slidenum">
              <a:rPr lang="nb-NO" smtClean="0"/>
              <a:pPr/>
              <a:t>1</a:t>
            </a:fld>
            <a:endParaRPr lang="nb-N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55CE2584-519C-48B2-A82B-64C06F1D20E2}" type="slidenum">
              <a:rPr lang="nb-NO" smtClean="0"/>
              <a:pPr/>
              <a:t>10</a:t>
            </a:fld>
            <a:endParaRPr lang="nb-NO"/>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fontAlgn="t"/>
            <a:endParaRPr lang="en-US" sz="1200" kern="1200" dirty="0" smtClean="0">
              <a:solidFill>
                <a:schemeClr val="tx1"/>
              </a:solidFill>
              <a:latin typeface="+mn-lt"/>
              <a:ea typeface="+mn-ea"/>
              <a:cs typeface="+mn-cs"/>
            </a:endParaRPr>
          </a:p>
          <a:p>
            <a:endParaRPr lang="nb-NO"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dirty="0" smtClean="0">
              <a:solidFill>
                <a:schemeClr val="tx1"/>
              </a:solidFill>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55CE2584-519C-48B2-A82B-64C06F1D20E2}" type="slidenum">
              <a:rPr lang="nb-NO" smtClean="0"/>
              <a:pPr/>
              <a:t>11</a:t>
            </a:fld>
            <a:endParaRPr lang="nb-NO"/>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fld id="{55CE2584-519C-48B2-A82B-64C06F1D20E2}" type="slidenum">
              <a:rPr lang="nb-NO" smtClean="0"/>
              <a:pPr/>
              <a:t>12</a:t>
            </a:fld>
            <a:endParaRPr lang="nb-NO"/>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fld id="{55CE2584-519C-48B2-A82B-64C06F1D20E2}" type="slidenum">
              <a:rPr lang="nb-NO" smtClean="0"/>
              <a:pPr/>
              <a:t>13</a:t>
            </a:fld>
            <a:endParaRPr lang="nb-NO"/>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fld id="{55CE2584-519C-48B2-A82B-64C06F1D20E2}" type="slidenum">
              <a:rPr lang="nb-NO" smtClean="0"/>
              <a:pPr/>
              <a:t>14</a:t>
            </a:fld>
            <a:endParaRPr lang="nb-NO"/>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b="0" dirty="0" err="1" smtClean="0"/>
              <a:t>There</a:t>
            </a:r>
            <a:r>
              <a:rPr lang="nb-NO" b="0" dirty="0" smtClean="0"/>
              <a:t> </a:t>
            </a:r>
            <a:r>
              <a:rPr lang="nb-NO" b="0" dirty="0" err="1" smtClean="0"/>
              <a:t>are</a:t>
            </a:r>
            <a:r>
              <a:rPr lang="nb-NO" b="0" dirty="0" smtClean="0"/>
              <a:t> </a:t>
            </a:r>
            <a:r>
              <a:rPr lang="nb-NO" b="0" dirty="0" err="1" smtClean="0"/>
              <a:t>also</a:t>
            </a:r>
            <a:r>
              <a:rPr lang="nb-NO" b="0" dirty="0" smtClean="0"/>
              <a:t> </a:t>
            </a:r>
            <a:r>
              <a:rPr lang="nb-NO" b="0" dirty="0" err="1" smtClean="0"/>
              <a:t>other</a:t>
            </a:r>
            <a:r>
              <a:rPr lang="nb-NO" b="0" dirty="0" smtClean="0"/>
              <a:t> </a:t>
            </a:r>
            <a:r>
              <a:rPr lang="nb-NO" b="0" dirty="0" err="1" smtClean="0"/>
              <a:t>reasons</a:t>
            </a:r>
            <a:r>
              <a:rPr lang="nb-NO" b="0" dirty="0" smtClean="0"/>
              <a:t>. </a:t>
            </a:r>
            <a:r>
              <a:rPr lang="en-US" sz="1200" b="0" kern="1200" dirty="0" smtClean="0">
                <a:solidFill>
                  <a:schemeClr val="tx1"/>
                </a:solidFill>
                <a:latin typeface="+mn-lt"/>
                <a:ea typeface="+mn-ea"/>
                <a:cs typeface="+mn-cs"/>
              </a:rPr>
              <a:t>Because</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we cannot preserve everything. </a:t>
            </a:r>
            <a:endParaRPr lang="nb-NO"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There is not enough space available.</a:t>
            </a:r>
            <a:endParaRPr lang="nb-NO"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We have not enough staff to describe everything.</a:t>
            </a:r>
            <a:endParaRPr lang="nb-NO"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All of these reasons are inadequate.</a:t>
            </a:r>
          </a:p>
          <a:p>
            <a:r>
              <a:rPr lang="en-US" sz="1200" b="0" kern="1200" dirty="0" smtClean="0">
                <a:solidFill>
                  <a:schemeClr val="tx1"/>
                </a:solidFill>
                <a:latin typeface="+mn-lt"/>
                <a:ea typeface="+mn-ea"/>
                <a:cs typeface="+mn-cs"/>
              </a:rPr>
              <a:t>When</a:t>
            </a:r>
            <a:r>
              <a:rPr lang="en-US" sz="1200" b="0" kern="1200" baseline="0" dirty="0" smtClean="0">
                <a:solidFill>
                  <a:schemeClr val="tx1"/>
                </a:solidFill>
                <a:latin typeface="+mn-lt"/>
                <a:ea typeface="+mn-ea"/>
                <a:cs typeface="+mn-cs"/>
              </a:rPr>
              <a:t> it comes to electronic records, a very important criterion is to make archives eloquent and to facilitate future research/use. To reduce redundancy and describe how the system is linked or can be linked to other internal or external systems.</a:t>
            </a:r>
            <a:r>
              <a:rPr lang="en-US" sz="1200" b="0" kern="1200" dirty="0" smtClean="0">
                <a:solidFill>
                  <a:schemeClr val="tx1"/>
                </a:solidFill>
                <a:latin typeface="+mn-lt"/>
                <a:ea typeface="+mn-ea"/>
                <a:cs typeface="+mn-cs"/>
              </a:rPr>
              <a:t> </a:t>
            </a:r>
            <a:endParaRPr lang="nb-NO"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Appraisal became a topic in the middle of the nineteenth century (</a:t>
            </a:r>
            <a:r>
              <a:rPr lang="en-US" sz="1200" kern="1200" dirty="0" err="1" smtClean="0">
                <a:solidFill>
                  <a:schemeClr val="tx1"/>
                </a:solidFill>
                <a:latin typeface="+mn-lt"/>
                <a:ea typeface="+mn-ea"/>
                <a:cs typeface="+mn-cs"/>
              </a:rPr>
              <a:t>Preussen</a:t>
            </a:r>
            <a:r>
              <a:rPr lang="en-US" sz="1200" kern="1200" dirty="0" smtClean="0">
                <a:solidFill>
                  <a:schemeClr val="tx1"/>
                </a:solidFill>
                <a:latin typeface="+mn-lt"/>
                <a:ea typeface="+mn-ea"/>
                <a:cs typeface="+mn-cs"/>
              </a:rPr>
              <a:t> 1824 Angelika </a:t>
            </a:r>
            <a:r>
              <a:rPr lang="en-US" sz="1200" kern="1200" dirty="0" err="1" smtClean="0">
                <a:solidFill>
                  <a:schemeClr val="tx1"/>
                </a:solidFill>
                <a:latin typeface="+mn-lt"/>
                <a:ea typeface="+mn-ea"/>
                <a:cs typeface="+mn-cs"/>
              </a:rPr>
              <a:t>Menne</a:t>
            </a:r>
            <a:r>
              <a:rPr lang="en-US" sz="120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purpose of disposing of public records are almost exclusively economic nature. The aim is to reduce the amount of archival material in order to need less resources for storing and processing. The only reason that is not of </a:t>
            </a:r>
            <a:r>
              <a:rPr lang="en-US" b="1" dirty="0" smtClean="0"/>
              <a:t>economic nature</a:t>
            </a:r>
            <a:r>
              <a:rPr lang="en-US" dirty="0" smtClean="0"/>
              <a:t>, the so-called </a:t>
            </a:r>
            <a:r>
              <a:rPr lang="en-US" b="1" dirty="0" smtClean="0"/>
              <a:t>ethical disposal</a:t>
            </a:r>
            <a:r>
              <a:rPr lang="en-US" dirty="0" smtClean="0"/>
              <a:t>, such as for reasons of privacy.</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To </a:t>
            </a:r>
            <a:r>
              <a:rPr lang="en-GB" b="1" dirty="0" smtClean="0"/>
              <a:t>appraise</a:t>
            </a:r>
            <a:r>
              <a:rPr lang="en-GB" dirty="0" smtClean="0"/>
              <a:t> means to </a:t>
            </a:r>
            <a:r>
              <a:rPr lang="en-GB" b="1" dirty="0" smtClean="0"/>
              <a:t>evaluate</a:t>
            </a:r>
            <a:r>
              <a:rPr lang="en-GB" dirty="0" smtClean="0"/>
              <a:t> or to </a:t>
            </a:r>
            <a:r>
              <a:rPr lang="en-GB" b="1" dirty="0" smtClean="0"/>
              <a:t>estimate</a:t>
            </a:r>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smtClean="0"/>
          </a:p>
          <a:p>
            <a:endParaRPr lang="nb-NO" dirty="0"/>
          </a:p>
        </p:txBody>
      </p:sp>
      <p:sp>
        <p:nvSpPr>
          <p:cNvPr id="4" name="Plassholder for lysbildenummer 3"/>
          <p:cNvSpPr>
            <a:spLocks noGrp="1"/>
          </p:cNvSpPr>
          <p:nvPr>
            <p:ph type="sldNum" sz="quarter" idx="10"/>
          </p:nvPr>
        </p:nvSpPr>
        <p:spPr/>
        <p:txBody>
          <a:bodyPr/>
          <a:lstStyle/>
          <a:p>
            <a:fld id="{55CE2584-519C-48B2-A82B-64C06F1D20E2}" type="slidenum">
              <a:rPr lang="nb-NO" smtClean="0"/>
              <a:pPr/>
              <a:t>15</a:t>
            </a:fld>
            <a:endParaRPr lang="nb-NO"/>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To </a:t>
            </a:r>
            <a:r>
              <a:rPr lang="en-GB" sz="1200" b="1" kern="1200" dirty="0" smtClean="0">
                <a:solidFill>
                  <a:schemeClr val="tx1"/>
                </a:solidFill>
                <a:latin typeface="+mn-lt"/>
                <a:ea typeface="+mn-ea"/>
                <a:cs typeface="+mn-cs"/>
              </a:rPr>
              <a:t>appraise</a:t>
            </a:r>
            <a:r>
              <a:rPr lang="en-GB" sz="1200" kern="1200" dirty="0" smtClean="0">
                <a:solidFill>
                  <a:schemeClr val="tx1"/>
                </a:solidFill>
                <a:latin typeface="+mn-lt"/>
                <a:ea typeface="+mn-ea"/>
                <a:cs typeface="+mn-cs"/>
              </a:rPr>
              <a:t> means to </a:t>
            </a:r>
            <a:r>
              <a:rPr lang="en-GB" sz="1200" b="1" kern="1200" dirty="0" smtClean="0">
                <a:solidFill>
                  <a:schemeClr val="tx1"/>
                </a:solidFill>
                <a:latin typeface="+mn-lt"/>
                <a:ea typeface="+mn-ea"/>
                <a:cs typeface="+mn-cs"/>
              </a:rPr>
              <a:t>evaluate</a:t>
            </a:r>
            <a:r>
              <a:rPr lang="en-GB" sz="1200" kern="1200" dirty="0" smtClean="0">
                <a:solidFill>
                  <a:schemeClr val="tx1"/>
                </a:solidFill>
                <a:latin typeface="+mn-lt"/>
                <a:ea typeface="+mn-ea"/>
                <a:cs typeface="+mn-cs"/>
              </a:rPr>
              <a:t> or to </a:t>
            </a:r>
            <a:r>
              <a:rPr lang="en-GB" sz="1200" b="1" kern="1200" dirty="0" smtClean="0">
                <a:solidFill>
                  <a:schemeClr val="tx1"/>
                </a:solidFill>
                <a:latin typeface="+mn-lt"/>
                <a:ea typeface="+mn-ea"/>
                <a:cs typeface="+mn-cs"/>
              </a:rPr>
              <a:t>estimate </a:t>
            </a:r>
            <a:r>
              <a:rPr lang="en-GB" sz="1200" kern="1200" dirty="0" smtClean="0">
                <a:solidFill>
                  <a:schemeClr val="tx1"/>
                </a:solidFill>
                <a:latin typeface="+mn-lt"/>
                <a:ea typeface="+mn-ea"/>
                <a:cs typeface="+mn-cs"/>
              </a:rPr>
              <a:t>and this is in effect the archival meaning too. </a:t>
            </a:r>
            <a:r>
              <a:rPr lang="en-GB" sz="1200" b="1" kern="1200" dirty="0" smtClean="0">
                <a:solidFill>
                  <a:schemeClr val="tx1"/>
                </a:solidFill>
                <a:latin typeface="+mn-lt"/>
                <a:ea typeface="+mn-ea"/>
                <a:cs typeface="+mn-cs"/>
              </a:rPr>
              <a:t>Disposal</a:t>
            </a:r>
            <a:r>
              <a:rPr lang="en-GB" sz="1200" kern="1200" dirty="0" smtClean="0">
                <a:solidFill>
                  <a:schemeClr val="tx1"/>
                </a:solidFill>
                <a:latin typeface="+mn-lt"/>
                <a:ea typeface="+mn-ea"/>
                <a:cs typeface="+mn-cs"/>
              </a:rPr>
              <a:t> means </a:t>
            </a:r>
            <a:r>
              <a:rPr lang="en-GB" sz="1200" b="1" kern="1200" dirty="0" smtClean="0">
                <a:solidFill>
                  <a:schemeClr val="tx1"/>
                </a:solidFill>
                <a:latin typeface="+mn-lt"/>
                <a:ea typeface="+mn-ea"/>
                <a:cs typeface="+mn-cs"/>
              </a:rPr>
              <a:t>get rid of</a:t>
            </a:r>
            <a:r>
              <a:rPr lang="en-GB" sz="1200" kern="1200" dirty="0" smtClean="0">
                <a:solidFill>
                  <a:schemeClr val="tx1"/>
                </a:solidFill>
                <a:latin typeface="+mn-lt"/>
                <a:ea typeface="+mn-ea"/>
                <a:cs typeface="+mn-cs"/>
              </a:rPr>
              <a:t>, so those who are of the opinion that the term should be interpreted as the equivalent of destruction have basis for their view.</a:t>
            </a:r>
            <a:r>
              <a:rPr lang="en-GB" sz="1200" b="1" kern="1200" dirty="0" smtClean="0">
                <a:solidFill>
                  <a:schemeClr val="tx1"/>
                </a:solidFill>
                <a:latin typeface="+mn-lt"/>
                <a:ea typeface="+mn-ea"/>
                <a:cs typeface="+mn-cs"/>
              </a:rPr>
              <a:t> But </a:t>
            </a:r>
            <a:r>
              <a:rPr lang="en-GB" sz="1200" kern="1200" dirty="0" smtClean="0">
                <a:solidFill>
                  <a:schemeClr val="tx1"/>
                </a:solidFill>
                <a:latin typeface="+mn-lt"/>
                <a:ea typeface="+mn-ea"/>
                <a:cs typeface="+mn-cs"/>
              </a:rPr>
              <a:t>man proposes, </a:t>
            </a:r>
            <a:r>
              <a:rPr lang="en-GB" sz="1200" b="1" kern="1200" dirty="0" smtClean="0">
                <a:solidFill>
                  <a:schemeClr val="tx1"/>
                </a:solidFill>
                <a:latin typeface="+mn-lt"/>
                <a:ea typeface="+mn-ea"/>
                <a:cs typeface="+mn-cs"/>
              </a:rPr>
              <a:t>God disposes</a:t>
            </a:r>
            <a:r>
              <a:rPr lang="en-GB" sz="1200" kern="1200" dirty="0" smtClean="0">
                <a:solidFill>
                  <a:schemeClr val="tx1"/>
                </a:solidFill>
                <a:latin typeface="+mn-lt"/>
                <a:ea typeface="+mn-ea"/>
                <a:cs typeface="+mn-cs"/>
              </a:rPr>
              <a:t> = means that He is </a:t>
            </a:r>
            <a:r>
              <a:rPr lang="en-GB" sz="1200" b="1" kern="1200" dirty="0" smtClean="0">
                <a:solidFill>
                  <a:schemeClr val="tx1"/>
                </a:solidFill>
                <a:latin typeface="+mn-lt"/>
                <a:ea typeface="+mn-ea"/>
                <a:cs typeface="+mn-cs"/>
              </a:rPr>
              <a:t>coming to a decision</a:t>
            </a:r>
            <a:r>
              <a:rPr lang="en-GB" sz="1200" kern="1200" dirty="0" smtClean="0">
                <a:solidFill>
                  <a:schemeClr val="tx1"/>
                </a:solidFill>
                <a:latin typeface="+mn-lt"/>
                <a:ea typeface="+mn-ea"/>
                <a:cs typeface="+mn-cs"/>
              </a:rPr>
              <a:t>. A third meaning: to sue freely: </a:t>
            </a:r>
            <a:r>
              <a:rPr lang="en-GB" sz="1200" b="1" kern="1200" dirty="0" smtClean="0">
                <a:solidFill>
                  <a:schemeClr val="tx1"/>
                </a:solidFill>
                <a:latin typeface="+mn-lt"/>
                <a:ea typeface="+mn-ea"/>
                <a:cs typeface="+mn-cs"/>
              </a:rPr>
              <a:t>at your disposal.</a:t>
            </a:r>
            <a:r>
              <a:rPr lang="en-GB" sz="1200"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sym typeface="Wingdings"/>
              </a:rPr>
              <a:t></a:t>
            </a:r>
            <a:r>
              <a:rPr lang="en-GB" sz="1200" kern="1200" dirty="0" smtClean="0">
                <a:solidFill>
                  <a:schemeClr val="tx1"/>
                </a:solidFill>
                <a:latin typeface="+mn-lt"/>
                <a:ea typeface="+mn-ea"/>
                <a:cs typeface="+mn-cs"/>
              </a:rPr>
              <a:t> There is certainly a slightly shifting meaning of the term disposal in its archival context. </a:t>
            </a:r>
            <a:r>
              <a:rPr lang="en-GB" sz="1200" b="1" kern="1200" dirty="0" smtClean="0">
                <a:solidFill>
                  <a:srgbClr val="0070C0"/>
                </a:solidFill>
                <a:latin typeface="+mn-lt"/>
                <a:ea typeface="+mn-ea"/>
                <a:cs typeface="+mn-cs"/>
              </a:rPr>
              <a:t>Disposal is not the same as destruction. Disposal is the second action taken in the process. The first is the appraisal itself, where you make an evaluation of the records and prepare them for the second action, the disposal, which decides their fate, whether that is destruction or transfer to an archival institution.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For rundt 500 år siden malte Michelangelo dette bildet av Gud som skaper Adam, i taket på Det </a:t>
            </a:r>
            <a:r>
              <a:rPr lang="nb-NO" dirty="0" err="1" smtClean="0"/>
              <a:t>sixtinske</a:t>
            </a:r>
            <a:r>
              <a:rPr lang="nb-NO" dirty="0" smtClean="0"/>
              <a:t> kapell i Roma. Fremstillinger av Gud som én enkelt patriarkalsk figur er vanlig i vestlig monoteisme.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 about</a:t>
            </a:r>
            <a:r>
              <a:rPr lang="en-US" b="1" dirty="0" smtClean="0"/>
              <a:t> 500 years ago, Michelangelo painted this picture of God creating Adam</a:t>
            </a:r>
            <a:r>
              <a:rPr lang="en-US" dirty="0" smtClean="0"/>
              <a:t>, the ceiling of the Sistine Chapel in Rome.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dirty="0" err="1" smtClean="0"/>
              <a:t>archvist’s</a:t>
            </a:r>
            <a:r>
              <a:rPr lang="en-US" dirty="0" smtClean="0"/>
              <a:t> power is to determine/paint the</a:t>
            </a:r>
            <a:r>
              <a:rPr lang="en-US" baseline="0" dirty="0" smtClean="0"/>
              <a:t> picture of the past for future generations. To </a:t>
            </a:r>
            <a:r>
              <a:rPr lang="en-US" baseline="0" dirty="0" err="1" smtClean="0"/>
              <a:t>colour</a:t>
            </a:r>
            <a:r>
              <a:rPr lang="en-US" baseline="0" dirty="0" smtClean="0"/>
              <a:t> the past for future generations. What kind of a painter is the archivist?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archivist?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artist/painter? The </a:t>
            </a:r>
            <a:r>
              <a:rPr lang="en-US" baseline="0" dirty="0" err="1" smtClean="0"/>
              <a:t>colours</a:t>
            </a:r>
            <a:r>
              <a:rPr lang="en-US" baseline="0" dirty="0" smtClean="0"/>
              <a:t> the past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garbage man who gets rid of unimportant history/records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servant who serves exactly what the future wants?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God who determines/disposes over the archives faith….(doomsday – </a:t>
            </a:r>
            <a:r>
              <a:rPr lang="en-US" baseline="0" dirty="0" err="1" smtClean="0"/>
              <a:t>heven</a:t>
            </a:r>
            <a:r>
              <a:rPr lang="en-US" baseline="0" dirty="0" smtClean="0"/>
              <a:t> and/or hell for the records? To remain in cyberspace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term cyberspace was first introduced in William Gibson's novel </a:t>
            </a:r>
            <a:r>
              <a:rPr lang="en-US" dirty="0" err="1" smtClean="0"/>
              <a:t>Neuromancer</a:t>
            </a:r>
            <a:r>
              <a:rPr lang="en-US" dirty="0" smtClean="0"/>
              <a:t> in 1982. Gibson defined cyberspace as a world of interconnected computer systems. Today, cyberspace in order to explain the physical network and the imaginary world. What remains in cyberspace and what is transferred to/deposited in</a:t>
            </a:r>
            <a:r>
              <a:rPr lang="en-US" baseline="0" dirty="0" smtClean="0"/>
              <a:t> the archive.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kern="1200" dirty="0" smtClean="0">
              <a:solidFill>
                <a:srgbClr val="0070C0"/>
              </a:solidFill>
              <a:latin typeface="+mn-lt"/>
              <a:ea typeface="+mn-ea"/>
              <a:cs typeface="+mn-cs"/>
            </a:endParaRPr>
          </a:p>
          <a:p>
            <a:endParaRPr lang="nb-NO" dirty="0">
              <a:solidFill>
                <a:srgbClr val="0070C0"/>
              </a:solidFill>
            </a:endParaRPr>
          </a:p>
        </p:txBody>
      </p:sp>
      <p:sp>
        <p:nvSpPr>
          <p:cNvPr id="4" name="Plassholder for lysbildenummer 3"/>
          <p:cNvSpPr>
            <a:spLocks noGrp="1"/>
          </p:cNvSpPr>
          <p:nvPr>
            <p:ph type="sldNum" sz="quarter" idx="10"/>
          </p:nvPr>
        </p:nvSpPr>
        <p:spPr/>
        <p:txBody>
          <a:bodyPr/>
          <a:lstStyle/>
          <a:p>
            <a:fld id="{55CE2584-519C-48B2-A82B-64C06F1D20E2}" type="slidenum">
              <a:rPr lang="nb-NO" smtClean="0"/>
              <a:pPr/>
              <a:t>16</a:t>
            </a:fld>
            <a:endParaRPr lang="nb-NO"/>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lvl="0"/>
            <a:r>
              <a:rPr lang="en-US" dirty="0" smtClean="0"/>
              <a:t>Impartial (not partial to any type of user)</a:t>
            </a:r>
            <a:endParaRPr lang="nb-NO" dirty="0" smtClean="0"/>
          </a:p>
          <a:p>
            <a:pPr lvl="0"/>
            <a:r>
              <a:rPr lang="en-US" dirty="0" smtClean="0"/>
              <a:t>Objective (not influenced by the personal outlook and interests of the individual carrying it out)</a:t>
            </a:r>
            <a:endParaRPr lang="nb-NO" dirty="0" smtClean="0"/>
          </a:p>
          <a:p>
            <a:pPr lvl="0"/>
            <a:r>
              <a:rPr lang="en-US" dirty="0" smtClean="0"/>
              <a:t>Professional (the ultimate responsibility for it must be the </a:t>
            </a:r>
            <a:r>
              <a:rPr lang="en-US" dirty="0" err="1" smtClean="0"/>
              <a:t>archiveist’s</a:t>
            </a:r>
            <a:r>
              <a:rPr lang="en-US" dirty="0" smtClean="0"/>
              <a:t>)</a:t>
            </a:r>
          </a:p>
          <a:p>
            <a:pPr lvl="0"/>
            <a:r>
              <a:rPr lang="en-US" dirty="0" smtClean="0"/>
              <a:t>Appraisal is</a:t>
            </a:r>
            <a:r>
              <a:rPr lang="en-US" baseline="0" dirty="0" smtClean="0"/>
              <a:t> the process of distinguishing records of continuing value from those of no further value so that the latter may be eliminated. However that process can be a rather challenging one depending on who is meet/what people you have to cooperate with….</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err="1" smtClean="0"/>
              <a:t>Creepy</a:t>
            </a:r>
            <a:r>
              <a:rPr lang="nb-NO" dirty="0" smtClean="0"/>
              <a:t> types (</a:t>
            </a:r>
            <a:r>
              <a:rPr lang="nb-NO" dirty="0" err="1" smtClean="0"/>
              <a:t>collegues</a:t>
            </a:r>
            <a:r>
              <a:rPr lang="nb-NO" dirty="0" smtClean="0"/>
              <a:t>,</a:t>
            </a:r>
            <a:r>
              <a:rPr lang="nb-NO" baseline="0" dirty="0" smtClean="0"/>
              <a:t> </a:t>
            </a:r>
            <a:r>
              <a:rPr lang="nb-NO" baseline="0" dirty="0" err="1" smtClean="0"/>
              <a:t>records</a:t>
            </a:r>
            <a:r>
              <a:rPr lang="nb-NO" baseline="0" dirty="0" smtClean="0"/>
              <a:t> managers ++) </a:t>
            </a:r>
            <a:r>
              <a:rPr lang="nb-NO" baseline="0" dirty="0" err="1" smtClean="0"/>
              <a:t>bat</a:t>
            </a:r>
            <a:r>
              <a:rPr lang="nb-NO" baseline="0" dirty="0" smtClean="0"/>
              <a:t> (balltre), </a:t>
            </a:r>
            <a:r>
              <a:rPr lang="nb-NO" baseline="0" dirty="0" err="1" smtClean="0"/>
              <a:t>sword</a:t>
            </a:r>
            <a:r>
              <a:rPr lang="nb-NO" baseline="0" dirty="0" smtClean="0"/>
              <a:t>, </a:t>
            </a:r>
            <a:r>
              <a:rPr lang="nb-NO" baseline="0" dirty="0" err="1" smtClean="0"/>
              <a:t>gun</a:t>
            </a:r>
            <a:r>
              <a:rPr lang="nb-NO" baseline="0" dirty="0" smtClean="0"/>
              <a:t>, </a:t>
            </a:r>
            <a:r>
              <a:rPr lang="nb-NO" baseline="0" dirty="0" err="1" smtClean="0"/>
              <a:t>axe</a:t>
            </a:r>
            <a:r>
              <a:rPr lang="nb-NO" baseline="0" dirty="0" smtClean="0"/>
              <a:t>, </a:t>
            </a:r>
            <a:r>
              <a:rPr lang="nb-NO" baseline="0" dirty="0" err="1" smtClean="0"/>
              <a:t>you</a:t>
            </a:r>
            <a:r>
              <a:rPr lang="nb-NO" baseline="0" dirty="0" smtClean="0"/>
              <a:t> </a:t>
            </a:r>
            <a:r>
              <a:rPr lang="nb-NO" baseline="0" dirty="0" err="1" smtClean="0"/>
              <a:t>see</a:t>
            </a:r>
            <a:r>
              <a:rPr lang="nb-NO" baseline="0" dirty="0" smtClean="0"/>
              <a:t> </a:t>
            </a:r>
            <a:r>
              <a:rPr lang="nb-NO" baseline="0" dirty="0" err="1" smtClean="0"/>
              <a:t>the</a:t>
            </a:r>
            <a:r>
              <a:rPr lang="nb-NO" baseline="0" dirty="0" smtClean="0"/>
              <a:t> </a:t>
            </a:r>
            <a:r>
              <a:rPr lang="nb-NO" baseline="0" dirty="0" err="1" smtClean="0"/>
              <a:t>way</a:t>
            </a:r>
            <a:r>
              <a:rPr lang="nb-NO" baseline="0" dirty="0" smtClean="0"/>
              <a:t>, </a:t>
            </a:r>
            <a:r>
              <a:rPr lang="nb-NO" baseline="0" dirty="0" err="1" smtClean="0"/>
              <a:t>but</a:t>
            </a:r>
            <a:r>
              <a:rPr lang="nb-NO" baseline="0" dirty="0" smtClean="0"/>
              <a:t> to </a:t>
            </a:r>
            <a:r>
              <a:rPr lang="nb-NO" baseline="0" dirty="0" err="1" smtClean="0"/>
              <a:t>walk</a:t>
            </a:r>
            <a:r>
              <a:rPr lang="nb-NO" baseline="0" dirty="0" smtClean="0"/>
              <a:t> </a:t>
            </a:r>
            <a:r>
              <a:rPr lang="nb-NO" baseline="0" dirty="0" err="1" smtClean="0"/>
              <a:t>the</a:t>
            </a:r>
            <a:r>
              <a:rPr lang="nb-NO" baseline="0" dirty="0" smtClean="0"/>
              <a:t> line</a:t>
            </a:r>
            <a:endParaRPr lang="nb-NO" dirty="0" smtClean="0"/>
          </a:p>
          <a:p>
            <a:pPr lvl="0"/>
            <a:r>
              <a:rPr lang="nb-NO" dirty="0" err="1" smtClean="0"/>
              <a:t>Bat</a:t>
            </a:r>
            <a:r>
              <a:rPr lang="nb-NO" dirty="0" smtClean="0"/>
              <a:t> = </a:t>
            </a:r>
            <a:r>
              <a:rPr lang="nb-NO" dirty="0" err="1" smtClean="0"/>
              <a:t>crush</a:t>
            </a:r>
            <a:r>
              <a:rPr lang="nb-NO" baseline="0" dirty="0" smtClean="0"/>
              <a:t> and </a:t>
            </a:r>
            <a:r>
              <a:rPr lang="nb-NO" baseline="0" dirty="0" err="1" smtClean="0"/>
              <a:t>smach</a:t>
            </a:r>
            <a:r>
              <a:rPr lang="nb-NO" baseline="0" dirty="0" smtClean="0"/>
              <a:t> and </a:t>
            </a:r>
            <a:r>
              <a:rPr lang="nb-NO" baseline="0" dirty="0" err="1" smtClean="0"/>
              <a:t>wound</a:t>
            </a:r>
            <a:endParaRPr lang="nb-NO" baseline="0" dirty="0" smtClean="0"/>
          </a:p>
          <a:p>
            <a:pPr lvl="0"/>
            <a:r>
              <a:rPr lang="nb-NO" baseline="0" dirty="0" err="1" smtClean="0"/>
              <a:t>Axe</a:t>
            </a:r>
            <a:r>
              <a:rPr lang="nb-NO" baseline="0" dirty="0" smtClean="0"/>
              <a:t> = separate, </a:t>
            </a:r>
            <a:r>
              <a:rPr lang="nb-NO" baseline="0" dirty="0" err="1" smtClean="0"/>
              <a:t>split</a:t>
            </a:r>
            <a:endParaRPr lang="nb-NO" baseline="0" dirty="0" smtClean="0"/>
          </a:p>
          <a:p>
            <a:pPr lvl="0"/>
            <a:r>
              <a:rPr lang="nb-NO" baseline="0" dirty="0" smtClean="0"/>
              <a:t>Gun = </a:t>
            </a:r>
            <a:r>
              <a:rPr lang="nb-NO" baseline="0" dirty="0" err="1" smtClean="0"/>
              <a:t>shoot</a:t>
            </a:r>
            <a:endParaRPr lang="nb-NO" baseline="0" dirty="0" smtClean="0"/>
          </a:p>
          <a:p>
            <a:pPr lvl="0"/>
            <a:r>
              <a:rPr lang="nb-NO" baseline="0" dirty="0" err="1" smtClean="0"/>
              <a:t>Sword</a:t>
            </a:r>
            <a:r>
              <a:rPr lang="nb-NO" baseline="0" dirty="0" smtClean="0"/>
              <a:t> = </a:t>
            </a:r>
            <a:r>
              <a:rPr lang="nb-NO" baseline="0" dirty="0" err="1" smtClean="0"/>
              <a:t>cut</a:t>
            </a:r>
            <a:endParaRPr lang="nb-NO" baseline="0" dirty="0" smtClean="0"/>
          </a:p>
          <a:p>
            <a:pPr lvl="0"/>
            <a:r>
              <a:rPr lang="nb-NO" baseline="0" dirty="0" err="1" smtClean="0"/>
              <a:t>Chain</a:t>
            </a:r>
            <a:r>
              <a:rPr lang="nb-NO" baseline="0" dirty="0" smtClean="0"/>
              <a:t> </a:t>
            </a:r>
            <a:r>
              <a:rPr lang="nb-NO" baseline="0" dirty="0" err="1" smtClean="0"/>
              <a:t>saw</a:t>
            </a:r>
            <a:r>
              <a:rPr lang="nb-NO" baseline="0" dirty="0" smtClean="0"/>
              <a:t> = </a:t>
            </a:r>
            <a:r>
              <a:rPr lang="nb-NO" baseline="0" dirty="0" err="1" smtClean="0"/>
              <a:t>damage</a:t>
            </a:r>
            <a:r>
              <a:rPr lang="nb-NO" baseline="0" dirty="0" smtClean="0"/>
              <a:t>, </a:t>
            </a:r>
          </a:p>
          <a:p>
            <a:pPr lvl="0"/>
            <a:r>
              <a:rPr lang="nb-NO" baseline="0" dirty="0" err="1" smtClean="0"/>
              <a:t>Wizard</a:t>
            </a:r>
            <a:r>
              <a:rPr lang="nb-NO" baseline="0" dirty="0" smtClean="0"/>
              <a:t> = </a:t>
            </a:r>
            <a:r>
              <a:rPr lang="nb-NO" baseline="0" dirty="0" err="1" smtClean="0"/>
              <a:t>doom</a:t>
            </a:r>
            <a:r>
              <a:rPr lang="nb-NO" baseline="0" dirty="0" smtClean="0"/>
              <a:t>, </a:t>
            </a:r>
            <a:r>
              <a:rPr lang="nb-NO" baseline="0" dirty="0" err="1" smtClean="0"/>
              <a:t>bewhich</a:t>
            </a:r>
            <a:endParaRPr lang="nb-NO" baseline="0" dirty="0" smtClean="0"/>
          </a:p>
          <a:p>
            <a:pPr lvl="0"/>
            <a:r>
              <a:rPr lang="nb-NO" baseline="0" dirty="0" err="1" smtClean="0"/>
              <a:t>Challenges</a:t>
            </a:r>
            <a:r>
              <a:rPr lang="nb-NO" baseline="0" dirty="0" smtClean="0"/>
              <a:t> for </a:t>
            </a:r>
            <a:r>
              <a:rPr lang="nb-NO" baseline="0" dirty="0" err="1" smtClean="0"/>
              <a:t>the</a:t>
            </a:r>
            <a:r>
              <a:rPr lang="nb-NO" baseline="0" dirty="0" smtClean="0"/>
              <a:t> </a:t>
            </a:r>
            <a:r>
              <a:rPr lang="nb-NO" baseline="0" dirty="0" err="1" smtClean="0"/>
              <a:t>archivist</a:t>
            </a:r>
            <a:endParaRPr lang="nb-NO" baseline="0" dirty="0" smtClean="0"/>
          </a:p>
          <a:p>
            <a:pPr lvl="0"/>
            <a:r>
              <a:rPr lang="nb-NO" baseline="0" dirty="0" err="1" smtClean="0"/>
              <a:t>Threaths</a:t>
            </a:r>
            <a:r>
              <a:rPr lang="nb-NO" baseline="0" dirty="0" smtClean="0"/>
              <a:t>, </a:t>
            </a:r>
            <a:r>
              <a:rPr lang="nb-NO" baseline="0" dirty="0" err="1" smtClean="0"/>
              <a:t>obstacles</a:t>
            </a:r>
            <a:r>
              <a:rPr lang="nb-NO" baseline="0" dirty="0" smtClean="0"/>
              <a:t>, </a:t>
            </a:r>
            <a:endParaRPr lang="nb-NO" dirty="0" smtClean="0"/>
          </a:p>
          <a:p>
            <a:r>
              <a:rPr lang="nb-NO" dirty="0" err="1" smtClean="0"/>
              <a:t>But</a:t>
            </a:r>
            <a:r>
              <a:rPr lang="nb-NO" dirty="0" smtClean="0"/>
              <a:t> </a:t>
            </a:r>
            <a:r>
              <a:rPr lang="nb-NO" dirty="0" err="1" smtClean="0"/>
              <a:t>if</a:t>
            </a:r>
            <a:r>
              <a:rPr lang="nb-NO" baseline="0" dirty="0" smtClean="0"/>
              <a:t> love is </a:t>
            </a:r>
            <a:r>
              <a:rPr lang="nb-NO" baseline="0" dirty="0" err="1" smtClean="0"/>
              <a:t>around</a:t>
            </a:r>
            <a:r>
              <a:rPr lang="nb-NO" baseline="0" dirty="0" smtClean="0"/>
              <a:t>, </a:t>
            </a:r>
            <a:r>
              <a:rPr lang="nb-NO" baseline="0" dirty="0" err="1" smtClean="0"/>
              <a:t>tha</a:t>
            </a:r>
            <a:r>
              <a:rPr lang="nb-NO" baseline="0" dirty="0" smtClean="0"/>
              <a:t> </a:t>
            </a:r>
            <a:r>
              <a:rPr lang="nb-NO" baseline="0" dirty="0" err="1" smtClean="0"/>
              <a:t>archivist</a:t>
            </a:r>
            <a:r>
              <a:rPr lang="nb-NO" baseline="0" dirty="0" smtClean="0"/>
              <a:t> </a:t>
            </a:r>
            <a:r>
              <a:rPr lang="nb-NO" baseline="0" dirty="0" err="1" smtClean="0"/>
              <a:t>will</a:t>
            </a:r>
            <a:r>
              <a:rPr lang="nb-NO" baseline="0" dirty="0" smtClean="0"/>
              <a:t> </a:t>
            </a:r>
            <a:r>
              <a:rPr lang="nb-NO" baseline="0" dirty="0" err="1" smtClean="0"/>
              <a:t>walk</a:t>
            </a:r>
            <a:r>
              <a:rPr lang="nb-NO" baseline="0" dirty="0" smtClean="0"/>
              <a:t> </a:t>
            </a:r>
            <a:r>
              <a:rPr lang="nb-NO" baseline="0" dirty="0" err="1" smtClean="0"/>
              <a:t>the</a:t>
            </a:r>
            <a:r>
              <a:rPr lang="nb-NO" baseline="0" dirty="0" smtClean="0"/>
              <a:t> line…</a:t>
            </a:r>
            <a:endParaRPr lang="nb-NO" dirty="0"/>
          </a:p>
        </p:txBody>
      </p:sp>
      <p:sp>
        <p:nvSpPr>
          <p:cNvPr id="4" name="Plassholder for lysbildenummer 3"/>
          <p:cNvSpPr>
            <a:spLocks noGrp="1"/>
          </p:cNvSpPr>
          <p:nvPr>
            <p:ph type="sldNum" sz="quarter" idx="10"/>
          </p:nvPr>
        </p:nvSpPr>
        <p:spPr/>
        <p:txBody>
          <a:bodyPr/>
          <a:lstStyle/>
          <a:p>
            <a:fld id="{55CE2584-519C-48B2-A82B-64C06F1D20E2}" type="slidenum">
              <a:rPr lang="nb-NO" smtClean="0"/>
              <a:pPr/>
              <a:t>17</a:t>
            </a:fld>
            <a:endParaRPr lang="nb-NO"/>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55CE2584-519C-48B2-A82B-64C06F1D20E2}" type="slidenum">
              <a:rPr lang="nb-NO" smtClean="0"/>
              <a:pPr/>
              <a:t>18</a:t>
            </a:fld>
            <a:endParaRPr lang="nb-NO"/>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fld id="{55CE2584-519C-48B2-A82B-64C06F1D20E2}" type="slidenum">
              <a:rPr lang="nb-NO" smtClean="0"/>
              <a:pPr/>
              <a:t>19</a:t>
            </a:fld>
            <a:endParaRPr lang="nb-N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55CE2584-519C-48B2-A82B-64C06F1D20E2}" type="slidenum">
              <a:rPr lang="nb-NO" smtClean="0"/>
              <a:pPr/>
              <a:t>2</a:t>
            </a:fld>
            <a:endParaRPr lang="nb-NO"/>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Hva er forholdet mellom begrepet vurdering som tilskrivelse av verdi og arkivering teori</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Macro-appraisal: A theory of appraisal that assesses the value of records based on the role of the record creators, placing priority on why the records were created (function), where they were created (structure), and how they were created, rather than content (informational value) (SAA Society of American Archivists).</a:t>
            </a:r>
          </a:p>
          <a:p>
            <a:endParaRPr lang="nb-NO" dirty="0"/>
          </a:p>
        </p:txBody>
      </p:sp>
      <p:sp>
        <p:nvSpPr>
          <p:cNvPr id="4" name="Plassholder for lysbildenummer 3"/>
          <p:cNvSpPr>
            <a:spLocks noGrp="1"/>
          </p:cNvSpPr>
          <p:nvPr>
            <p:ph type="sldNum" sz="quarter" idx="10"/>
          </p:nvPr>
        </p:nvSpPr>
        <p:spPr/>
        <p:txBody>
          <a:bodyPr/>
          <a:lstStyle/>
          <a:p>
            <a:fld id="{55CE2584-519C-48B2-A82B-64C06F1D20E2}" type="slidenum">
              <a:rPr lang="nb-NO" smtClean="0"/>
              <a:pPr/>
              <a:t>20</a:t>
            </a:fld>
            <a:endParaRPr lang="nb-NO"/>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3">
                    <a:lumMod val="50000"/>
                  </a:schemeClr>
                </a:solidFill>
                <a:latin typeface="Times New Roman" pitchFamily="18" charset="0"/>
                <a:cs typeface="Times New Roman" pitchFamily="18" charset="0"/>
              </a:rPr>
              <a:t>The </a:t>
            </a:r>
            <a:r>
              <a:rPr lang="en-US" sz="1200" dirty="0" err="1" smtClean="0">
                <a:solidFill>
                  <a:schemeClr val="accent3">
                    <a:lumMod val="50000"/>
                  </a:schemeClr>
                </a:solidFill>
                <a:latin typeface="Times New Roman" pitchFamily="18" charset="0"/>
                <a:cs typeface="Times New Roman" pitchFamily="18" charset="0"/>
              </a:rPr>
              <a:t>Thime</a:t>
            </a:r>
            <a:r>
              <a:rPr lang="en-US" sz="1200" dirty="0" smtClean="0">
                <a:solidFill>
                  <a:schemeClr val="accent3">
                    <a:lumMod val="50000"/>
                  </a:schemeClr>
                </a:solidFill>
                <a:latin typeface="Times New Roman" pitchFamily="18" charset="0"/>
                <a:cs typeface="Times New Roman" pitchFamily="18" charset="0"/>
              </a:rPr>
              <a:t> Commission presents, based on the Archival Act, four criteria for the preservation of public records.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dirty="0" smtClean="0">
              <a:solidFill>
                <a:schemeClr val="accent3">
                  <a:lumMod val="50000"/>
                </a:schemeClr>
              </a:solidFill>
              <a:latin typeface="Times New Roman" pitchFamily="18" charset="0"/>
              <a:cs typeface="Times New Roman" pitchFamily="18" charset="0"/>
            </a:endParaRPr>
          </a:p>
          <a:p>
            <a:endParaRPr lang="nb-NO" dirty="0"/>
          </a:p>
        </p:txBody>
      </p:sp>
      <p:sp>
        <p:nvSpPr>
          <p:cNvPr id="4" name="Plassholder for lysbildenummer 3"/>
          <p:cNvSpPr>
            <a:spLocks noGrp="1"/>
          </p:cNvSpPr>
          <p:nvPr>
            <p:ph type="sldNum" sz="quarter" idx="10"/>
          </p:nvPr>
        </p:nvSpPr>
        <p:spPr/>
        <p:txBody>
          <a:bodyPr/>
          <a:lstStyle/>
          <a:p>
            <a:fld id="{55CE2584-519C-48B2-A82B-64C06F1D20E2}" type="slidenum">
              <a:rPr lang="nb-NO" smtClean="0"/>
              <a:pPr/>
              <a:t>21</a:t>
            </a:fld>
            <a:endParaRPr lang="nb-NO"/>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err="1" smtClean="0"/>
              <a:t>Records</a:t>
            </a:r>
            <a:r>
              <a:rPr lang="nb-NO" dirty="0" smtClean="0"/>
              <a:t> </a:t>
            </a:r>
            <a:r>
              <a:rPr lang="nb-NO" dirty="0" err="1" smtClean="0"/>
              <a:t>are</a:t>
            </a:r>
            <a:r>
              <a:rPr lang="nb-NO" dirty="0" smtClean="0"/>
              <a:t> not true. </a:t>
            </a:r>
            <a:r>
              <a:rPr lang="nb-NO" dirty="0" err="1" smtClean="0"/>
              <a:t>They</a:t>
            </a:r>
            <a:r>
              <a:rPr lang="nb-NO" dirty="0" smtClean="0"/>
              <a:t> </a:t>
            </a:r>
            <a:r>
              <a:rPr lang="nb-NO" dirty="0" err="1" smtClean="0"/>
              <a:t>are</a:t>
            </a:r>
            <a:r>
              <a:rPr lang="nb-NO" dirty="0" smtClean="0"/>
              <a:t> </a:t>
            </a:r>
            <a:r>
              <a:rPr lang="nb-NO" dirty="0" err="1" smtClean="0"/>
              <a:t>always</a:t>
            </a:r>
            <a:r>
              <a:rPr lang="nb-NO" dirty="0" smtClean="0"/>
              <a:t> </a:t>
            </a:r>
            <a:r>
              <a:rPr lang="nb-NO" dirty="0" err="1" smtClean="0"/>
              <a:t>purposeful</a:t>
            </a:r>
            <a:r>
              <a:rPr lang="nb-NO" dirty="0" smtClean="0"/>
              <a:t>.</a:t>
            </a:r>
            <a:r>
              <a:rPr lang="nb-NO" baseline="0" dirty="0" smtClean="0"/>
              <a:t> </a:t>
            </a:r>
            <a:r>
              <a:rPr lang="nb-NO" baseline="0" dirty="0" err="1" smtClean="0"/>
              <a:t>They</a:t>
            </a:r>
            <a:r>
              <a:rPr lang="nb-NO" dirty="0" smtClean="0"/>
              <a:t> </a:t>
            </a:r>
            <a:r>
              <a:rPr lang="nb-NO" dirty="0" err="1" smtClean="0"/>
              <a:t>are</a:t>
            </a:r>
            <a:r>
              <a:rPr lang="nb-NO" dirty="0" smtClean="0"/>
              <a:t> not </a:t>
            </a:r>
            <a:r>
              <a:rPr lang="nb-NO" dirty="0" err="1" smtClean="0"/>
              <a:t>made</a:t>
            </a:r>
            <a:r>
              <a:rPr lang="nb-NO" dirty="0" smtClean="0"/>
              <a:t> for </a:t>
            </a:r>
            <a:r>
              <a:rPr lang="nb-NO" dirty="0" err="1" smtClean="0"/>
              <a:t>posterity</a:t>
            </a:r>
            <a:r>
              <a:rPr lang="nb-NO" dirty="0" smtClean="0"/>
              <a:t>, </a:t>
            </a:r>
            <a:r>
              <a:rPr lang="nb-NO" dirty="0" err="1" smtClean="0"/>
              <a:t>they</a:t>
            </a:r>
            <a:r>
              <a:rPr lang="nb-NO" baseline="0" dirty="0" smtClean="0"/>
              <a:t> </a:t>
            </a:r>
            <a:r>
              <a:rPr lang="nb-NO" baseline="0" dirty="0" err="1" smtClean="0"/>
              <a:t>are</a:t>
            </a:r>
            <a:r>
              <a:rPr lang="nb-NO" baseline="0" dirty="0" smtClean="0"/>
              <a:t> </a:t>
            </a:r>
            <a:r>
              <a:rPr lang="nb-NO" baseline="0" dirty="0" err="1" smtClean="0"/>
              <a:t>created</a:t>
            </a:r>
            <a:r>
              <a:rPr lang="nb-NO" baseline="0" dirty="0" smtClean="0"/>
              <a:t> </a:t>
            </a:r>
            <a:r>
              <a:rPr lang="nb-NO" baseline="0" dirty="0" err="1" smtClean="0"/>
              <a:t>because</a:t>
            </a:r>
            <a:r>
              <a:rPr lang="nb-NO" baseline="0" dirty="0" smtClean="0"/>
              <a:t> </a:t>
            </a:r>
            <a:r>
              <a:rPr lang="nb-NO" baseline="0" dirty="0" err="1" smtClean="0"/>
              <a:t>they</a:t>
            </a:r>
            <a:r>
              <a:rPr lang="nb-NO" baseline="0" dirty="0" smtClean="0"/>
              <a:t> </a:t>
            </a:r>
            <a:r>
              <a:rPr lang="nb-NO" baseline="0" dirty="0" err="1" smtClean="0"/>
              <a:t>are</a:t>
            </a:r>
            <a:r>
              <a:rPr lang="nb-NO" baseline="0" dirty="0" smtClean="0"/>
              <a:t> </a:t>
            </a:r>
            <a:r>
              <a:rPr lang="nb-NO" baseline="0" dirty="0" err="1" smtClean="0"/>
              <a:t>needed</a:t>
            </a:r>
            <a:r>
              <a:rPr lang="nb-NO" baseline="0" dirty="0" smtClean="0"/>
              <a:t> by </a:t>
            </a:r>
            <a:r>
              <a:rPr lang="nb-NO" baseline="0" dirty="0" err="1" smtClean="0"/>
              <a:t>those</a:t>
            </a:r>
            <a:r>
              <a:rPr lang="nb-NO" baseline="0" dirty="0" smtClean="0"/>
              <a:t> </a:t>
            </a:r>
            <a:r>
              <a:rPr lang="nb-NO" baseline="0" dirty="0" err="1" smtClean="0"/>
              <a:t>who</a:t>
            </a:r>
            <a:r>
              <a:rPr lang="nb-NO" baseline="0" dirty="0" smtClean="0"/>
              <a:t> </a:t>
            </a:r>
            <a:r>
              <a:rPr lang="nb-NO" baseline="0" dirty="0" err="1" smtClean="0"/>
              <a:t>created</a:t>
            </a:r>
            <a:r>
              <a:rPr lang="nb-NO" baseline="0" dirty="0" smtClean="0"/>
              <a:t> </a:t>
            </a:r>
            <a:r>
              <a:rPr lang="nb-NO" baseline="0" dirty="0" err="1" smtClean="0"/>
              <a:t>them</a:t>
            </a:r>
            <a:r>
              <a:rPr lang="nb-NO" baseline="0" dirty="0" smtClean="0"/>
              <a:t> (</a:t>
            </a:r>
            <a:r>
              <a:rPr lang="nb-NO" baseline="0" dirty="0" err="1" smtClean="0"/>
              <a:t>working</a:t>
            </a:r>
            <a:r>
              <a:rPr lang="nb-NO" baseline="0" dirty="0" smtClean="0"/>
              <a:t> </a:t>
            </a:r>
            <a:r>
              <a:rPr lang="nb-NO" baseline="0" dirty="0" err="1" smtClean="0"/>
              <a:t>tools</a:t>
            </a:r>
            <a:r>
              <a:rPr lang="nb-NO"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The </a:t>
            </a:r>
            <a:r>
              <a:rPr lang="nb-NO" baseline="0" dirty="0" err="1" smtClean="0"/>
              <a:t>inforamtional</a:t>
            </a:r>
            <a:r>
              <a:rPr lang="nb-NO" baseline="0" dirty="0" smtClean="0"/>
              <a:t> </a:t>
            </a:r>
            <a:r>
              <a:rPr lang="nb-NO" baseline="0" dirty="0" err="1" smtClean="0"/>
              <a:t>value</a:t>
            </a:r>
            <a:r>
              <a:rPr lang="nb-NO" baseline="0" dirty="0" smtClean="0"/>
              <a:t> </a:t>
            </a:r>
            <a:r>
              <a:rPr lang="nb-NO" baseline="0" dirty="0" err="1" smtClean="0"/>
              <a:t>of</a:t>
            </a:r>
            <a:r>
              <a:rPr lang="nb-NO" baseline="0" dirty="0" smtClean="0"/>
              <a:t> </a:t>
            </a:r>
            <a:r>
              <a:rPr lang="nb-NO" baseline="0" dirty="0" err="1" smtClean="0"/>
              <a:t>records</a:t>
            </a:r>
            <a:r>
              <a:rPr lang="nb-NO" baseline="0" dirty="0" smtClean="0"/>
              <a:t> </a:t>
            </a:r>
            <a:r>
              <a:rPr lang="nb-NO" baseline="0" dirty="0" err="1" smtClean="0"/>
              <a:t>will</a:t>
            </a:r>
            <a:r>
              <a:rPr lang="nb-NO" baseline="0" dirty="0" smtClean="0"/>
              <a:t> never, and </a:t>
            </a:r>
            <a:r>
              <a:rPr lang="nb-NO" baseline="0" dirty="0" err="1" smtClean="0"/>
              <a:t>cannot</a:t>
            </a:r>
            <a:r>
              <a:rPr lang="nb-NO" baseline="0" dirty="0" smtClean="0"/>
              <a:t> </a:t>
            </a:r>
            <a:r>
              <a:rPr lang="nb-NO" baseline="0" dirty="0" err="1" smtClean="0"/>
              <a:t>give</a:t>
            </a:r>
            <a:r>
              <a:rPr lang="nb-NO" baseline="0" dirty="0" smtClean="0"/>
              <a:t> a true, or </a:t>
            </a:r>
            <a:r>
              <a:rPr lang="nb-NO" baseline="0" dirty="0" err="1" smtClean="0"/>
              <a:t>even</a:t>
            </a:r>
            <a:r>
              <a:rPr lang="nb-NO" baseline="0" dirty="0" smtClean="0"/>
              <a:t> a representative image </a:t>
            </a:r>
            <a:r>
              <a:rPr lang="nb-NO" baseline="0" dirty="0" err="1" smtClean="0"/>
              <a:t>of</a:t>
            </a:r>
            <a:r>
              <a:rPr lang="nb-NO" baseline="0" dirty="0" smtClean="0"/>
              <a:t> </a:t>
            </a:r>
            <a:r>
              <a:rPr lang="nb-NO" baseline="0" dirty="0" err="1" smtClean="0"/>
              <a:t>society</a:t>
            </a:r>
            <a:r>
              <a:rPr lang="nb-NO" baseline="0" dirty="0" smtClean="0"/>
              <a:t>. </a:t>
            </a:r>
            <a:r>
              <a:rPr lang="nb-NO" baseline="0" dirty="0" err="1" smtClean="0"/>
              <a:t>Archvists</a:t>
            </a:r>
            <a:r>
              <a:rPr lang="nb-NO" baseline="0" dirty="0" smtClean="0"/>
              <a:t> </a:t>
            </a:r>
            <a:r>
              <a:rPr lang="nb-NO" baseline="0" dirty="0" err="1" smtClean="0"/>
              <a:t>can</a:t>
            </a:r>
            <a:r>
              <a:rPr lang="nb-NO" baseline="0" dirty="0" smtClean="0"/>
              <a:t> be </a:t>
            </a:r>
            <a:r>
              <a:rPr lang="nb-NO" baseline="0" dirty="0" err="1" smtClean="0"/>
              <a:t>described</a:t>
            </a:r>
            <a:r>
              <a:rPr lang="nb-NO" baseline="0" dirty="0" smtClean="0"/>
              <a:t> as </a:t>
            </a:r>
            <a:r>
              <a:rPr lang="nb-NO" baseline="0" dirty="0" err="1" smtClean="0"/>
              <a:t>the</a:t>
            </a:r>
            <a:r>
              <a:rPr lang="nb-NO" baseline="0" dirty="0" smtClean="0"/>
              <a:t> </a:t>
            </a:r>
            <a:r>
              <a:rPr lang="nb-NO" baseline="0" dirty="0" err="1" smtClean="0"/>
              <a:t>only</a:t>
            </a:r>
            <a:r>
              <a:rPr lang="nb-NO" baseline="0" dirty="0" smtClean="0"/>
              <a:t> spesialists for </a:t>
            </a:r>
            <a:r>
              <a:rPr lang="nb-NO" baseline="0" dirty="0" err="1" smtClean="0"/>
              <a:t>secondary</a:t>
            </a:r>
            <a:r>
              <a:rPr lang="nb-NO" baseline="0" dirty="0" smtClean="0"/>
              <a:t> purposes </a:t>
            </a:r>
            <a:r>
              <a:rPr lang="nb-NO" baseline="0" dirty="0" err="1" smtClean="0"/>
              <a:t>of</a:t>
            </a:r>
            <a:r>
              <a:rPr lang="nb-NO" baseline="0" dirty="0" smtClean="0"/>
              <a:t> administrative </a:t>
            </a:r>
            <a:r>
              <a:rPr lang="nb-NO" baseline="0" dirty="0" err="1" smtClean="0"/>
              <a:t>records</a:t>
            </a:r>
            <a:r>
              <a:rPr lang="nb-NO" baseline="0" dirty="0" smtClean="0"/>
              <a:t>, for </a:t>
            </a:r>
            <a:r>
              <a:rPr lang="nb-NO" baseline="0" dirty="0" err="1" smtClean="0"/>
              <a:t>juridical</a:t>
            </a:r>
            <a:r>
              <a:rPr lang="nb-NO" baseline="0" dirty="0" smtClean="0"/>
              <a:t>, </a:t>
            </a:r>
            <a:r>
              <a:rPr lang="nb-NO" baseline="0" dirty="0" err="1" smtClean="0"/>
              <a:t>economical</a:t>
            </a:r>
            <a:r>
              <a:rPr lang="nb-NO" baseline="0" dirty="0" smtClean="0"/>
              <a:t> or </a:t>
            </a:r>
            <a:r>
              <a:rPr lang="nb-NO" baseline="0" dirty="0" err="1" smtClean="0"/>
              <a:t>political</a:t>
            </a:r>
            <a:r>
              <a:rPr lang="nb-NO" baseline="0" dirty="0" smtClean="0"/>
              <a:t> </a:t>
            </a:r>
            <a:r>
              <a:rPr lang="nb-NO" baseline="0" dirty="0" err="1" smtClean="0"/>
              <a:t>accountability</a:t>
            </a:r>
            <a:r>
              <a:rPr lang="nb-NO" baseline="0" dirty="0" smtClean="0"/>
              <a:t> in </a:t>
            </a:r>
            <a:r>
              <a:rPr lang="nb-NO" baseline="0" dirty="0" err="1" smtClean="0"/>
              <a:t>the</a:t>
            </a:r>
            <a:r>
              <a:rPr lang="nb-NO" baseline="0" dirty="0" smtClean="0"/>
              <a:t> </a:t>
            </a:r>
            <a:r>
              <a:rPr lang="nb-NO" baseline="0" dirty="0" err="1" smtClean="0"/>
              <a:t>sense</a:t>
            </a:r>
            <a:r>
              <a:rPr lang="nb-NO" baseline="0" dirty="0" smtClean="0"/>
              <a:t> </a:t>
            </a:r>
            <a:r>
              <a:rPr lang="nb-NO" baseline="0" dirty="0" err="1" smtClean="0"/>
              <a:t>that</a:t>
            </a:r>
            <a:r>
              <a:rPr lang="nb-NO" baseline="0" dirty="0" smtClean="0"/>
              <a:t> </a:t>
            </a:r>
            <a:r>
              <a:rPr lang="nb-NO" baseline="0" dirty="0" err="1" smtClean="0"/>
              <a:t>evidence</a:t>
            </a:r>
            <a:r>
              <a:rPr lang="nb-NO" baseline="0" dirty="0" smtClean="0"/>
              <a:t> is </a:t>
            </a:r>
            <a:r>
              <a:rPr lang="nb-NO" baseline="0" dirty="0" err="1" smtClean="0"/>
              <a:t>laid</a:t>
            </a:r>
            <a:r>
              <a:rPr lang="nb-NO" baseline="0" dirty="0" smtClean="0"/>
              <a:t> </a:t>
            </a:r>
            <a:r>
              <a:rPr lang="nb-NO" baseline="0" dirty="0" err="1" smtClean="0"/>
              <a:t>open</a:t>
            </a:r>
            <a:r>
              <a:rPr lang="nb-NO" baseline="0" dirty="0" smtClean="0"/>
              <a:t> and </a:t>
            </a:r>
            <a:r>
              <a:rPr lang="nb-NO" baseline="0" dirty="0" err="1" smtClean="0"/>
              <a:t>gives</a:t>
            </a:r>
            <a:r>
              <a:rPr lang="nb-NO" baseline="0" dirty="0" smtClean="0"/>
              <a:t> </a:t>
            </a:r>
            <a:r>
              <a:rPr lang="nb-NO" baseline="0" dirty="0" err="1" smtClean="0"/>
              <a:t>everybody</a:t>
            </a:r>
            <a:r>
              <a:rPr lang="nb-NO" baseline="0" dirty="0" smtClean="0"/>
              <a:t> </a:t>
            </a:r>
            <a:r>
              <a:rPr lang="nb-NO" baseline="0" dirty="0" err="1" smtClean="0"/>
              <a:t>the</a:t>
            </a:r>
            <a:r>
              <a:rPr lang="nb-NO" baseline="0" dirty="0" smtClean="0"/>
              <a:t> </a:t>
            </a:r>
            <a:r>
              <a:rPr lang="nb-NO" baseline="0" dirty="0" err="1" smtClean="0"/>
              <a:t>chance</a:t>
            </a:r>
            <a:r>
              <a:rPr lang="nb-NO" baseline="0" dirty="0" smtClean="0"/>
              <a:t> to interpret it in </a:t>
            </a:r>
            <a:r>
              <a:rPr lang="nb-NO" baseline="0" dirty="0" err="1" smtClean="0"/>
              <a:t>the</a:t>
            </a:r>
            <a:r>
              <a:rPr lang="nb-NO" baseline="0" dirty="0" smtClean="0"/>
              <a:t> </a:t>
            </a:r>
            <a:r>
              <a:rPr lang="nb-NO" baseline="0" dirty="0" err="1" smtClean="0"/>
              <a:t>way</a:t>
            </a:r>
            <a:r>
              <a:rPr lang="nb-NO" baseline="0" dirty="0" smtClean="0"/>
              <a:t> he </a:t>
            </a:r>
            <a:r>
              <a:rPr lang="nb-NO" baseline="0" dirty="0" err="1" smtClean="0"/>
              <a:t>wants</a:t>
            </a:r>
            <a:r>
              <a:rPr lang="nb-NO" baseline="0" dirty="0" smtClean="0"/>
              <a:t> or </a:t>
            </a:r>
            <a:r>
              <a:rPr lang="nb-NO" baseline="0" dirty="0" err="1" smtClean="0"/>
              <a:t>needs</a:t>
            </a:r>
            <a:r>
              <a:rPr lang="nb-NO" baseline="0" dirty="0" smtClean="0"/>
              <a:t> to. </a:t>
            </a:r>
            <a:r>
              <a:rPr lang="nb-NO" baseline="0" dirty="0" err="1" smtClean="0"/>
              <a:t>However</a:t>
            </a:r>
            <a:r>
              <a:rPr lang="nb-NO" baseline="0" dirty="0" smtClean="0"/>
              <a:t> </a:t>
            </a:r>
            <a:r>
              <a:rPr lang="nb-NO" baseline="0" dirty="0" err="1" smtClean="0"/>
              <a:t>textlayers</a:t>
            </a:r>
            <a:r>
              <a:rPr lang="nb-NO"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The </a:t>
            </a:r>
            <a:r>
              <a:rPr lang="nb-NO" baseline="0" dirty="0" err="1" smtClean="0"/>
              <a:t>archivist</a:t>
            </a:r>
            <a:r>
              <a:rPr lang="nb-NO" baseline="0" dirty="0" smtClean="0"/>
              <a:t> makes </a:t>
            </a:r>
            <a:r>
              <a:rPr lang="nb-NO" baseline="0" dirty="0" err="1" smtClean="0"/>
              <a:t>decisions-making</a:t>
            </a:r>
            <a:r>
              <a:rPr lang="nb-NO" baseline="0" dirty="0" smtClean="0"/>
              <a:t> </a:t>
            </a:r>
            <a:r>
              <a:rPr lang="nb-NO" baseline="0" dirty="0" err="1" smtClean="0"/>
              <a:t>processes</a:t>
            </a:r>
            <a:r>
              <a:rPr lang="nb-NO" baseline="0" dirty="0" smtClean="0"/>
              <a:t> evident. The </a:t>
            </a:r>
            <a:r>
              <a:rPr lang="nb-NO" baseline="0" dirty="0" err="1" smtClean="0"/>
              <a:t>archivist</a:t>
            </a:r>
            <a:r>
              <a:rPr lang="nb-NO" baseline="0" dirty="0" smtClean="0"/>
              <a:t> </a:t>
            </a:r>
            <a:r>
              <a:rPr lang="nb-NO" baseline="0" dirty="0" err="1" smtClean="0"/>
              <a:t>appraise</a:t>
            </a:r>
            <a:r>
              <a:rPr lang="nb-NO" baseline="0" dirty="0" smtClean="0"/>
              <a:t> traces </a:t>
            </a:r>
            <a:r>
              <a:rPr lang="nb-NO" baseline="0" dirty="0" err="1" smtClean="0"/>
              <a:t>of</a:t>
            </a:r>
            <a:r>
              <a:rPr lang="nb-NO" baseline="0" dirty="0" smtClean="0"/>
              <a:t> </a:t>
            </a:r>
            <a:r>
              <a:rPr lang="nb-NO" baseline="0" dirty="0" err="1" smtClean="0"/>
              <a:t>activities</a:t>
            </a:r>
            <a:r>
              <a:rPr lang="nb-NO" baseline="0" dirty="0" smtClean="0"/>
              <a:t> and </a:t>
            </a:r>
            <a:r>
              <a:rPr lang="nb-NO" baseline="0" dirty="0" err="1" smtClean="0"/>
              <a:t>detailed</a:t>
            </a:r>
            <a:r>
              <a:rPr lang="nb-NO" baseline="0" dirty="0" smtClean="0"/>
              <a:t> </a:t>
            </a:r>
            <a:r>
              <a:rPr lang="nb-NO" baseline="0" dirty="0" err="1" smtClean="0"/>
              <a:t>tasks</a:t>
            </a:r>
            <a:r>
              <a:rPr lang="nb-NO" baseline="0" dirty="0" smtClean="0"/>
              <a:t> </a:t>
            </a:r>
            <a:r>
              <a:rPr lang="nb-NO" baseline="0" dirty="0" err="1" smtClean="0"/>
              <a:t>that</a:t>
            </a:r>
            <a:r>
              <a:rPr lang="nb-NO" baseline="0" dirty="0" smtClean="0"/>
              <a:t> </a:t>
            </a:r>
            <a:r>
              <a:rPr lang="nb-NO" baseline="0" dirty="0" err="1" smtClean="0"/>
              <a:t>are</a:t>
            </a:r>
            <a:r>
              <a:rPr lang="nb-NO" baseline="0" dirty="0" smtClean="0"/>
              <a:t> more or less representative. The </a:t>
            </a:r>
            <a:r>
              <a:rPr lang="nb-NO" baseline="0" dirty="0" err="1" smtClean="0"/>
              <a:t>archivist</a:t>
            </a:r>
            <a:r>
              <a:rPr lang="nb-NO" baseline="0" dirty="0" smtClean="0"/>
              <a:t> </a:t>
            </a:r>
            <a:r>
              <a:rPr lang="nb-NO" baseline="0" dirty="0" err="1" smtClean="0"/>
              <a:t>creates</a:t>
            </a:r>
            <a:r>
              <a:rPr lang="nb-NO" baseline="0" dirty="0" smtClean="0"/>
              <a:t> </a:t>
            </a:r>
            <a:r>
              <a:rPr lang="nb-NO" baseline="0" dirty="0" err="1" smtClean="0"/>
              <a:t>sources</a:t>
            </a:r>
            <a:r>
              <a:rPr lang="nb-NO" baseline="0" dirty="0" smtClean="0"/>
              <a:t> in making administrative </a:t>
            </a:r>
            <a:r>
              <a:rPr lang="nb-NO" baseline="0" dirty="0" err="1" smtClean="0"/>
              <a:t>records</a:t>
            </a:r>
            <a:r>
              <a:rPr lang="nb-NO" baseline="0" dirty="0" smtClean="0"/>
              <a:t> lucid and </a:t>
            </a:r>
            <a:r>
              <a:rPr lang="nb-NO" baseline="0" dirty="0" err="1" smtClean="0"/>
              <a:t>talkative</a:t>
            </a:r>
            <a:r>
              <a:rPr lang="nb-NO" baseline="0" dirty="0" smtClean="0"/>
              <a:t> for </a:t>
            </a:r>
            <a:r>
              <a:rPr lang="nb-NO" baseline="0" dirty="0" err="1" smtClean="0"/>
              <a:t>the</a:t>
            </a:r>
            <a:r>
              <a:rPr lang="nb-NO" baseline="0" dirty="0" smtClean="0"/>
              <a:t> </a:t>
            </a:r>
            <a:r>
              <a:rPr lang="nb-NO" baseline="0" dirty="0" err="1" smtClean="0"/>
              <a:t>secondary</a:t>
            </a:r>
            <a:r>
              <a:rPr lang="nb-NO" baseline="0" dirty="0" smtClean="0"/>
              <a:t> purposes.  (Angelika </a:t>
            </a:r>
            <a:r>
              <a:rPr lang="nb-NO" baseline="0" dirty="0" err="1" smtClean="0"/>
              <a:t>Menne-Haritz</a:t>
            </a:r>
            <a:r>
              <a:rPr lang="nb-NO" baseline="0" dirty="0" smtClean="0"/>
              <a:t>)</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55CE2584-519C-48B2-A82B-64C06F1D20E2}" type="slidenum">
              <a:rPr lang="nb-NO" smtClean="0"/>
              <a:pPr/>
              <a:t>22</a:t>
            </a:fld>
            <a:endParaRPr lang="nb-NO"/>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This</a:t>
            </a:r>
            <a:r>
              <a:rPr lang="nb-NO" baseline="0" dirty="0" smtClean="0"/>
              <a:t> survey </a:t>
            </a:r>
            <a:r>
              <a:rPr lang="nb-NO" baseline="0" dirty="0" err="1" smtClean="0"/>
              <a:t>we</a:t>
            </a:r>
            <a:r>
              <a:rPr lang="nb-NO" baseline="0" dirty="0" smtClean="0"/>
              <a:t> </a:t>
            </a:r>
            <a:r>
              <a:rPr lang="nb-NO" baseline="0" dirty="0" err="1" smtClean="0"/>
              <a:t>elaborated</a:t>
            </a:r>
            <a:r>
              <a:rPr lang="nb-NO" baseline="0" dirty="0" smtClean="0"/>
              <a:t> </a:t>
            </a:r>
            <a:r>
              <a:rPr lang="nb-NO" baseline="0" dirty="0" err="1" smtClean="0"/>
              <a:t>this</a:t>
            </a:r>
            <a:r>
              <a:rPr lang="nb-NO" baseline="0" dirty="0" smtClean="0"/>
              <a:t> spring. </a:t>
            </a:r>
            <a:r>
              <a:rPr lang="nb-NO" baseline="0" dirty="0" err="1" smtClean="0"/>
              <a:t>We</a:t>
            </a:r>
            <a:r>
              <a:rPr lang="nb-NO" baseline="0" dirty="0" smtClean="0"/>
              <a:t> </a:t>
            </a:r>
            <a:r>
              <a:rPr lang="nb-NO" baseline="0" dirty="0" err="1" smtClean="0"/>
              <a:t>are</a:t>
            </a:r>
            <a:r>
              <a:rPr lang="nb-NO" baseline="0" dirty="0" smtClean="0"/>
              <a:t> </a:t>
            </a:r>
            <a:r>
              <a:rPr lang="nb-NO" baseline="0" dirty="0" err="1" smtClean="0"/>
              <a:t>having</a:t>
            </a:r>
            <a:r>
              <a:rPr lang="nb-NO" baseline="0" dirty="0" smtClean="0"/>
              <a:t> a </a:t>
            </a:r>
            <a:r>
              <a:rPr lang="nb-NO" baseline="0" dirty="0" err="1" smtClean="0"/>
              <a:t>project</a:t>
            </a:r>
            <a:r>
              <a:rPr lang="nb-NO" baseline="0" dirty="0" smtClean="0"/>
              <a:t> </a:t>
            </a:r>
            <a:r>
              <a:rPr lang="nb-NO" baseline="0" dirty="0" err="1" smtClean="0"/>
              <a:t>with</a:t>
            </a:r>
            <a:r>
              <a:rPr lang="nb-NO" baseline="0" dirty="0" smtClean="0"/>
              <a:t> </a:t>
            </a:r>
            <a:r>
              <a:rPr lang="nb-NO" baseline="0" dirty="0" err="1" smtClean="0"/>
              <a:t>the</a:t>
            </a:r>
            <a:r>
              <a:rPr lang="nb-NO" baseline="0" dirty="0" smtClean="0"/>
              <a:t> </a:t>
            </a:r>
            <a:r>
              <a:rPr lang="nb-NO" baseline="0" dirty="0" err="1" smtClean="0"/>
              <a:t>Norwegian</a:t>
            </a:r>
            <a:r>
              <a:rPr lang="nb-NO" baseline="0" dirty="0" smtClean="0"/>
              <a:t> Petroleum </a:t>
            </a:r>
            <a:r>
              <a:rPr lang="nb-NO" baseline="0" dirty="0" err="1" smtClean="0"/>
              <a:t>Directorate</a:t>
            </a:r>
            <a:r>
              <a:rPr lang="nb-NO" baseline="0" dirty="0" smtClean="0"/>
              <a:t>. </a:t>
            </a:r>
            <a:r>
              <a:rPr lang="nb-NO" baseline="0" dirty="0" err="1" smtClean="0"/>
              <a:t>We</a:t>
            </a:r>
            <a:r>
              <a:rPr lang="nb-NO" baseline="0" dirty="0" smtClean="0"/>
              <a:t> hope to finish </a:t>
            </a:r>
            <a:r>
              <a:rPr lang="nb-NO" baseline="0" dirty="0" err="1" smtClean="0"/>
              <a:t>this</a:t>
            </a:r>
            <a:r>
              <a:rPr lang="nb-NO" baseline="0" dirty="0" smtClean="0"/>
              <a:t> </a:t>
            </a:r>
            <a:r>
              <a:rPr lang="nb-NO" baseline="0" dirty="0" err="1" smtClean="0"/>
              <a:t>soon</a:t>
            </a:r>
            <a:r>
              <a:rPr lang="nb-NO" baseline="0" dirty="0" smtClean="0"/>
              <a:t>. </a:t>
            </a:r>
            <a:endParaRPr lang="nb-NO" dirty="0"/>
          </a:p>
        </p:txBody>
      </p:sp>
      <p:sp>
        <p:nvSpPr>
          <p:cNvPr id="4" name="Plassholder for lysbildenummer 3"/>
          <p:cNvSpPr>
            <a:spLocks noGrp="1"/>
          </p:cNvSpPr>
          <p:nvPr>
            <p:ph type="sldNum" sz="quarter" idx="10"/>
          </p:nvPr>
        </p:nvSpPr>
        <p:spPr/>
        <p:txBody>
          <a:bodyPr/>
          <a:lstStyle/>
          <a:p>
            <a:fld id="{55CE2584-519C-48B2-A82B-64C06F1D20E2}" type="slidenum">
              <a:rPr lang="nb-NO" smtClean="0"/>
              <a:pPr/>
              <a:t>23</a:t>
            </a:fld>
            <a:endParaRPr lang="nb-NO"/>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I have </a:t>
            </a:r>
            <a:r>
              <a:rPr lang="nb-NO" dirty="0" err="1" smtClean="0"/>
              <a:t>copied</a:t>
            </a:r>
            <a:r>
              <a:rPr lang="nb-NO" dirty="0" smtClean="0"/>
              <a:t> </a:t>
            </a:r>
            <a:r>
              <a:rPr lang="nb-NO" dirty="0" err="1" smtClean="0"/>
              <a:t>some</a:t>
            </a:r>
            <a:r>
              <a:rPr lang="nb-NO" dirty="0" smtClean="0"/>
              <a:t> </a:t>
            </a:r>
            <a:r>
              <a:rPr lang="nb-NO" dirty="0" err="1" smtClean="0"/>
              <a:t>of</a:t>
            </a:r>
            <a:r>
              <a:rPr lang="nb-NO" dirty="0" smtClean="0"/>
              <a:t> </a:t>
            </a:r>
            <a:r>
              <a:rPr lang="nb-NO" dirty="0" err="1" smtClean="0"/>
              <a:t>this</a:t>
            </a:r>
            <a:r>
              <a:rPr lang="nb-NO" baseline="0" dirty="0" smtClean="0"/>
              <a:t> form and </a:t>
            </a:r>
            <a:r>
              <a:rPr lang="nb-NO" baseline="0" dirty="0" err="1" smtClean="0"/>
              <a:t>of</a:t>
            </a:r>
            <a:r>
              <a:rPr lang="nb-NO" baseline="0" dirty="0" smtClean="0"/>
              <a:t> </a:t>
            </a:r>
            <a:r>
              <a:rPr lang="nb-NO" baseline="0" dirty="0" err="1" smtClean="0"/>
              <a:t>the</a:t>
            </a:r>
            <a:r>
              <a:rPr lang="nb-NO" baseline="0" dirty="0" smtClean="0"/>
              <a:t> </a:t>
            </a:r>
            <a:r>
              <a:rPr lang="nb-NO" baseline="0" dirty="0" err="1" smtClean="0"/>
              <a:t>other</a:t>
            </a:r>
            <a:r>
              <a:rPr lang="nb-NO" baseline="0" dirty="0" smtClean="0"/>
              <a:t> </a:t>
            </a:r>
            <a:r>
              <a:rPr lang="nb-NO" baseline="0" dirty="0" err="1" smtClean="0"/>
              <a:t>one</a:t>
            </a:r>
            <a:r>
              <a:rPr lang="nb-NO" baseline="0" dirty="0" smtClean="0"/>
              <a:t>. I do hope </a:t>
            </a:r>
            <a:r>
              <a:rPr lang="nb-NO" baseline="0" dirty="0" err="1" smtClean="0"/>
              <a:t>you</a:t>
            </a:r>
            <a:r>
              <a:rPr lang="nb-NO" baseline="0" dirty="0" smtClean="0"/>
              <a:t> </a:t>
            </a:r>
            <a:r>
              <a:rPr lang="nb-NO" baseline="0" dirty="0" err="1" smtClean="0"/>
              <a:t>want</a:t>
            </a:r>
            <a:r>
              <a:rPr lang="nb-NO" baseline="0" dirty="0" smtClean="0"/>
              <a:t> to </a:t>
            </a:r>
            <a:r>
              <a:rPr lang="nb-NO" baseline="0" dirty="0" err="1" smtClean="0"/>
              <a:t>take</a:t>
            </a:r>
            <a:r>
              <a:rPr lang="nb-NO" baseline="0" dirty="0" smtClean="0"/>
              <a:t> a </a:t>
            </a:r>
            <a:r>
              <a:rPr lang="nb-NO" baseline="0" dirty="0" err="1" smtClean="0"/>
              <a:t>closer</a:t>
            </a:r>
            <a:r>
              <a:rPr lang="nb-NO" baseline="0" dirty="0" smtClean="0"/>
              <a:t> </a:t>
            </a:r>
            <a:r>
              <a:rPr lang="nb-NO" baseline="0" dirty="0" err="1" smtClean="0"/>
              <a:t>look</a:t>
            </a:r>
            <a:r>
              <a:rPr lang="nb-NO" baseline="0" dirty="0" smtClean="0"/>
              <a:t> and </a:t>
            </a:r>
            <a:r>
              <a:rPr lang="nb-NO" baseline="0" dirty="0" err="1" smtClean="0"/>
              <a:t>maybe</a:t>
            </a:r>
            <a:r>
              <a:rPr lang="nb-NO" baseline="0" dirty="0" smtClean="0"/>
              <a:t> </a:t>
            </a:r>
            <a:r>
              <a:rPr lang="nb-NO" baseline="0" dirty="0" err="1" smtClean="0"/>
              <a:t>email</a:t>
            </a:r>
            <a:r>
              <a:rPr lang="nb-NO" baseline="0" dirty="0" smtClean="0"/>
              <a:t> Torkel or </a:t>
            </a:r>
            <a:r>
              <a:rPr lang="nb-NO" baseline="0" dirty="0" err="1" smtClean="0"/>
              <a:t>me</a:t>
            </a:r>
            <a:r>
              <a:rPr lang="nb-NO" baseline="0" dirty="0" smtClean="0"/>
              <a:t> </a:t>
            </a:r>
            <a:r>
              <a:rPr lang="nb-NO" baseline="0" dirty="0" err="1" smtClean="0"/>
              <a:t>your</a:t>
            </a:r>
            <a:r>
              <a:rPr lang="nb-NO" baseline="0" dirty="0" smtClean="0"/>
              <a:t> </a:t>
            </a:r>
            <a:r>
              <a:rPr lang="nb-NO" baseline="0" dirty="0" err="1" smtClean="0"/>
              <a:t>thoughts/comments/reflections</a:t>
            </a:r>
            <a:r>
              <a:rPr lang="nb-NO" baseline="0" dirty="0" smtClean="0"/>
              <a:t>.  </a:t>
            </a:r>
            <a:r>
              <a:rPr lang="nb-NO" baseline="0" dirty="0" err="1" smtClean="0"/>
              <a:t>We</a:t>
            </a:r>
            <a:r>
              <a:rPr lang="nb-NO" baseline="0" dirty="0" smtClean="0"/>
              <a:t> </a:t>
            </a:r>
            <a:r>
              <a:rPr lang="nb-NO" baseline="0" dirty="0" err="1" smtClean="0"/>
              <a:t>are</a:t>
            </a:r>
            <a:r>
              <a:rPr lang="nb-NO" baseline="0" dirty="0" smtClean="0"/>
              <a:t> </a:t>
            </a:r>
            <a:r>
              <a:rPr lang="nb-NO" baseline="0" dirty="0" err="1" smtClean="0"/>
              <a:t>having</a:t>
            </a:r>
            <a:r>
              <a:rPr lang="nb-NO" baseline="0" dirty="0" smtClean="0"/>
              <a:t> a </a:t>
            </a:r>
            <a:r>
              <a:rPr lang="nb-NO" baseline="0" dirty="0" err="1" smtClean="0"/>
              <a:t>meeting</a:t>
            </a:r>
            <a:r>
              <a:rPr lang="nb-NO" baseline="0" dirty="0" smtClean="0"/>
              <a:t> </a:t>
            </a:r>
            <a:r>
              <a:rPr lang="nb-NO" baseline="0" dirty="0" err="1" smtClean="0"/>
              <a:t>here</a:t>
            </a:r>
            <a:r>
              <a:rPr lang="nb-NO" baseline="0" dirty="0" smtClean="0"/>
              <a:t> i Stavanger </a:t>
            </a:r>
            <a:r>
              <a:rPr lang="nb-NO" baseline="0" dirty="0" err="1" smtClean="0"/>
              <a:t>the</a:t>
            </a:r>
            <a:r>
              <a:rPr lang="nb-NO" baseline="0" dirty="0" smtClean="0"/>
              <a:t> 22nd </a:t>
            </a:r>
            <a:r>
              <a:rPr lang="nb-NO" baseline="0" dirty="0" err="1" smtClean="0"/>
              <a:t>of</a:t>
            </a:r>
            <a:r>
              <a:rPr lang="nb-NO" baseline="0" dirty="0" smtClean="0"/>
              <a:t> June </a:t>
            </a:r>
            <a:r>
              <a:rPr lang="nb-NO" baseline="0" dirty="0" err="1" smtClean="0"/>
              <a:t>together</a:t>
            </a:r>
            <a:r>
              <a:rPr lang="nb-NO" baseline="0" dirty="0" smtClean="0"/>
              <a:t> </a:t>
            </a:r>
            <a:r>
              <a:rPr lang="nb-NO" baseline="0" dirty="0" err="1" smtClean="0"/>
              <a:t>with</a:t>
            </a:r>
            <a:r>
              <a:rPr lang="nb-NO" baseline="0" dirty="0" smtClean="0"/>
              <a:t> </a:t>
            </a:r>
            <a:r>
              <a:rPr lang="nb-NO" baseline="0" dirty="0" err="1" smtClean="0"/>
              <a:t>our</a:t>
            </a:r>
            <a:r>
              <a:rPr lang="nb-NO" baseline="0" dirty="0" smtClean="0"/>
              <a:t> </a:t>
            </a:r>
            <a:r>
              <a:rPr lang="nb-NO" baseline="0" dirty="0" err="1" smtClean="0"/>
              <a:t>collegues</a:t>
            </a:r>
            <a:r>
              <a:rPr lang="nb-NO" baseline="0" dirty="0" smtClean="0"/>
              <a:t> from </a:t>
            </a:r>
            <a:r>
              <a:rPr lang="nb-NO" baseline="0" dirty="0" err="1" smtClean="0"/>
              <a:t>other</a:t>
            </a:r>
            <a:r>
              <a:rPr lang="nb-NO" baseline="0" dirty="0" smtClean="0"/>
              <a:t> </a:t>
            </a:r>
            <a:r>
              <a:rPr lang="nb-NO" baseline="0" dirty="0" err="1" smtClean="0"/>
              <a:t>state</a:t>
            </a:r>
            <a:r>
              <a:rPr lang="nb-NO" baseline="0" dirty="0" smtClean="0"/>
              <a:t> </a:t>
            </a:r>
            <a:r>
              <a:rPr lang="nb-NO" baseline="0" dirty="0" err="1" smtClean="0"/>
              <a:t>archivies</a:t>
            </a:r>
            <a:r>
              <a:rPr lang="nb-NO" baseline="0" dirty="0" smtClean="0"/>
              <a:t> and from </a:t>
            </a:r>
            <a:r>
              <a:rPr lang="nb-NO" baseline="0" dirty="0" err="1" smtClean="0"/>
              <a:t>the</a:t>
            </a:r>
            <a:r>
              <a:rPr lang="nb-NO" baseline="0" dirty="0" smtClean="0"/>
              <a:t> </a:t>
            </a:r>
            <a:r>
              <a:rPr lang="nb-NO" baseline="0" dirty="0" err="1" smtClean="0"/>
              <a:t>national</a:t>
            </a:r>
            <a:r>
              <a:rPr lang="nb-NO" baseline="0" dirty="0" smtClean="0"/>
              <a:t> </a:t>
            </a:r>
            <a:r>
              <a:rPr lang="nb-NO" baseline="0" dirty="0" err="1" smtClean="0"/>
              <a:t>archive</a:t>
            </a:r>
            <a:r>
              <a:rPr lang="nb-NO" baseline="0" dirty="0" smtClean="0"/>
              <a:t> </a:t>
            </a:r>
            <a:r>
              <a:rPr lang="nb-NO" baseline="0" dirty="0" err="1" smtClean="0"/>
              <a:t>of</a:t>
            </a:r>
            <a:r>
              <a:rPr lang="nb-NO" baseline="0" dirty="0" smtClean="0"/>
              <a:t> </a:t>
            </a:r>
            <a:r>
              <a:rPr lang="nb-NO" baseline="0" dirty="0" err="1" smtClean="0"/>
              <a:t>Norway</a:t>
            </a:r>
            <a:r>
              <a:rPr lang="nb-NO" baseline="0" dirty="0" smtClean="0"/>
              <a:t> </a:t>
            </a:r>
            <a:r>
              <a:rPr lang="nb-NO" baseline="0" dirty="0" err="1" smtClean="0"/>
              <a:t>working</a:t>
            </a:r>
            <a:r>
              <a:rPr lang="nb-NO" baseline="0" dirty="0" smtClean="0"/>
              <a:t> </a:t>
            </a:r>
            <a:r>
              <a:rPr lang="nb-NO" baseline="0" dirty="0" err="1" smtClean="0"/>
              <a:t>with</a:t>
            </a:r>
            <a:r>
              <a:rPr lang="nb-NO" baseline="0" dirty="0" smtClean="0"/>
              <a:t> </a:t>
            </a:r>
            <a:r>
              <a:rPr lang="nb-NO" baseline="0" dirty="0" err="1" smtClean="0"/>
              <a:t>this</a:t>
            </a:r>
            <a:r>
              <a:rPr lang="nb-NO" baseline="0" dirty="0" smtClean="0"/>
              <a:t>.</a:t>
            </a:r>
            <a:endParaRPr lang="nb-NO" dirty="0"/>
          </a:p>
        </p:txBody>
      </p:sp>
      <p:sp>
        <p:nvSpPr>
          <p:cNvPr id="4" name="Plassholder for lysbildenummer 3"/>
          <p:cNvSpPr>
            <a:spLocks noGrp="1"/>
          </p:cNvSpPr>
          <p:nvPr>
            <p:ph type="sldNum" sz="quarter" idx="10"/>
          </p:nvPr>
        </p:nvSpPr>
        <p:spPr/>
        <p:txBody>
          <a:bodyPr/>
          <a:lstStyle/>
          <a:p>
            <a:fld id="{55CE2584-519C-48B2-A82B-64C06F1D20E2}" type="slidenum">
              <a:rPr lang="nb-NO" smtClean="0"/>
              <a:pPr/>
              <a:t>24</a:t>
            </a:fld>
            <a:endParaRPr lang="nb-NO"/>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en-US" dirty="0" smtClean="0"/>
              <a:t>(my translation IF) </a:t>
            </a:r>
            <a:r>
              <a:rPr lang="en-US" dirty="0" err="1" smtClean="0">
                <a:solidFill>
                  <a:schemeClr val="bg1"/>
                </a:solidFill>
                <a:latin typeface="Tempus Sans ITC" pitchFamily="82" charset="0"/>
              </a:rPr>
              <a:t>Kaizers</a:t>
            </a:r>
            <a:r>
              <a:rPr lang="en-US" dirty="0" smtClean="0">
                <a:solidFill>
                  <a:schemeClr val="bg1"/>
                </a:solidFill>
                <a:latin typeface="Tempus Sans ITC" pitchFamily="82" charset="0"/>
              </a:rPr>
              <a:t> Orchestra, </a:t>
            </a:r>
            <a:r>
              <a:rPr lang="en-US" dirty="0" err="1" smtClean="0">
                <a:solidFill>
                  <a:schemeClr val="bg1"/>
                </a:solidFill>
                <a:latin typeface="Tempus Sans ITC" pitchFamily="82" charset="0"/>
              </a:rPr>
              <a:t>Maskineri</a:t>
            </a:r>
            <a:endParaRPr lang="en-US" dirty="0" smtClean="0"/>
          </a:p>
          <a:p>
            <a:r>
              <a:rPr lang="en-US" dirty="0" smtClean="0"/>
              <a:t>I</a:t>
            </a:r>
            <a:r>
              <a:rPr lang="en-US" baseline="0" dirty="0" smtClean="0"/>
              <a:t> do hope that this meeting will contribute to a common understanding of appraisal of electronic records and stimulate to new meetings (dialog) in the future.</a:t>
            </a:r>
            <a:endParaRPr lang="nb-NO" dirty="0"/>
          </a:p>
        </p:txBody>
      </p:sp>
      <p:sp>
        <p:nvSpPr>
          <p:cNvPr id="4" name="Plassholder for lysbildenummer 3"/>
          <p:cNvSpPr>
            <a:spLocks noGrp="1"/>
          </p:cNvSpPr>
          <p:nvPr>
            <p:ph type="sldNum" sz="quarter" idx="10"/>
          </p:nvPr>
        </p:nvSpPr>
        <p:spPr/>
        <p:txBody>
          <a:bodyPr/>
          <a:lstStyle/>
          <a:p>
            <a:fld id="{55CE2584-519C-48B2-A82B-64C06F1D20E2}" type="slidenum">
              <a:rPr lang="nb-NO" smtClean="0"/>
              <a:pPr/>
              <a:t>25</a:t>
            </a:fld>
            <a:endParaRPr lang="nb-NO"/>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fld id="{55CE2584-519C-48B2-A82B-64C06F1D20E2}" type="slidenum">
              <a:rPr lang="nb-NO" smtClean="0"/>
              <a:pPr/>
              <a:t>26</a:t>
            </a:fld>
            <a:endParaRPr lang="nb-NO"/>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err="1" smtClean="0"/>
              <a:t>Kaizers</a:t>
            </a:r>
            <a:r>
              <a:rPr lang="nb-NO" dirty="0" smtClean="0"/>
              <a:t> fjerde album 2008. Maskineri. Denne teksten samme tittel som albumet.</a:t>
            </a:r>
          </a:p>
        </p:txBody>
      </p:sp>
      <p:sp>
        <p:nvSpPr>
          <p:cNvPr id="4" name="Plassholder for lysbildenummer 3"/>
          <p:cNvSpPr>
            <a:spLocks noGrp="1"/>
          </p:cNvSpPr>
          <p:nvPr>
            <p:ph type="sldNum" sz="quarter" idx="10"/>
          </p:nvPr>
        </p:nvSpPr>
        <p:spPr/>
        <p:txBody>
          <a:bodyPr/>
          <a:lstStyle/>
          <a:p>
            <a:fld id="{55CE2584-519C-48B2-A82B-64C06F1D20E2}" type="slidenum">
              <a:rPr lang="nb-NO" smtClean="0"/>
              <a:pPr/>
              <a:t>27</a:t>
            </a:fld>
            <a:endParaRPr lang="nb-N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55CE2584-519C-48B2-A82B-64C06F1D20E2}" type="slidenum">
              <a:rPr lang="nb-NO" smtClean="0"/>
              <a:pPr/>
              <a:t>3</a:t>
            </a:fld>
            <a:endParaRPr lang="nb-N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The first </a:t>
            </a:r>
            <a:r>
              <a:rPr lang="nb-NO" dirty="0" err="1" smtClean="0"/>
              <a:t>definition</a:t>
            </a:r>
            <a:r>
              <a:rPr lang="nb-NO" dirty="0" smtClean="0"/>
              <a:t> is a combination </a:t>
            </a:r>
            <a:r>
              <a:rPr lang="nb-NO" dirty="0" err="1" smtClean="0"/>
              <a:t>of</a:t>
            </a:r>
            <a:r>
              <a:rPr lang="nb-NO" dirty="0" smtClean="0"/>
              <a:t> </a:t>
            </a:r>
            <a:r>
              <a:rPr lang="nb-NO" dirty="0" err="1" smtClean="0"/>
              <a:t>two</a:t>
            </a:r>
            <a:r>
              <a:rPr lang="nb-NO" dirty="0" smtClean="0"/>
              <a:t>.</a:t>
            </a:r>
          </a:p>
          <a:p>
            <a:r>
              <a:rPr lang="nb-NO" dirty="0" smtClean="0"/>
              <a:t>The</a:t>
            </a:r>
            <a:r>
              <a:rPr lang="nb-NO" baseline="0" dirty="0" smtClean="0"/>
              <a:t> </a:t>
            </a:r>
            <a:r>
              <a:rPr lang="nb-NO" baseline="0" dirty="0" err="1" smtClean="0"/>
              <a:t>second</a:t>
            </a:r>
            <a:r>
              <a:rPr lang="nb-NO" baseline="0" dirty="0" smtClean="0"/>
              <a:t> </a:t>
            </a:r>
            <a:r>
              <a:rPr lang="nb-NO" baseline="0" dirty="0" err="1" smtClean="0"/>
              <a:t>definition</a:t>
            </a:r>
            <a:r>
              <a:rPr lang="nb-NO" baseline="0" dirty="0" smtClean="0"/>
              <a:t> is </a:t>
            </a:r>
            <a:r>
              <a:rPr lang="nb-NO" baseline="0" dirty="0" err="1" smtClean="0"/>
              <a:t>may</a:t>
            </a:r>
            <a:r>
              <a:rPr lang="nb-NO" baseline="0" dirty="0" smtClean="0"/>
              <a:t> be </a:t>
            </a:r>
            <a:r>
              <a:rPr lang="nb-NO" baseline="0" dirty="0" err="1" smtClean="0"/>
              <a:t>too</a:t>
            </a:r>
            <a:r>
              <a:rPr lang="nb-NO" baseline="0" dirty="0" smtClean="0"/>
              <a:t> simple.</a:t>
            </a:r>
          </a:p>
          <a:p>
            <a:r>
              <a:rPr lang="nb-NO" baseline="0" dirty="0" smtClean="0"/>
              <a:t>The </a:t>
            </a:r>
            <a:r>
              <a:rPr lang="nb-NO" baseline="0" dirty="0" err="1" smtClean="0"/>
              <a:t>third</a:t>
            </a:r>
            <a:r>
              <a:rPr lang="nb-NO" baseline="0" dirty="0" smtClean="0"/>
              <a:t> </a:t>
            </a:r>
            <a:r>
              <a:rPr lang="nb-NO" baseline="0" dirty="0" err="1" smtClean="0"/>
              <a:t>one</a:t>
            </a:r>
            <a:r>
              <a:rPr lang="nb-NO" baseline="0" dirty="0" smtClean="0"/>
              <a:t> </a:t>
            </a:r>
            <a:r>
              <a:rPr lang="nb-NO" baseline="0" dirty="0" smtClean="0">
                <a:sym typeface="Wingdings" pitchFamily="2" charset="2"/>
              </a:rPr>
              <a:t>not </a:t>
            </a:r>
            <a:r>
              <a:rPr lang="nb-NO" baseline="0" dirty="0" err="1" smtClean="0">
                <a:sym typeface="Wingdings" pitchFamily="2" charset="2"/>
              </a:rPr>
              <a:t>challenging</a:t>
            </a:r>
            <a:r>
              <a:rPr lang="nb-NO" baseline="0" dirty="0" smtClean="0">
                <a:sym typeface="Wingdings" pitchFamily="2" charset="2"/>
              </a:rPr>
              <a:t> </a:t>
            </a:r>
            <a:r>
              <a:rPr lang="nb-NO" baseline="0" dirty="0" err="1" smtClean="0">
                <a:sym typeface="Wingdings" pitchFamily="2" charset="2"/>
              </a:rPr>
              <a:t>if</a:t>
            </a:r>
            <a:r>
              <a:rPr lang="nb-NO" baseline="0" dirty="0" smtClean="0">
                <a:sym typeface="Wingdings" pitchFamily="2" charset="2"/>
              </a:rPr>
              <a:t> </a:t>
            </a:r>
            <a:r>
              <a:rPr lang="nb-NO" baseline="0" dirty="0" err="1" smtClean="0">
                <a:sym typeface="Wingdings" pitchFamily="2" charset="2"/>
              </a:rPr>
              <a:t>you</a:t>
            </a:r>
            <a:r>
              <a:rPr lang="nb-NO" baseline="0" dirty="0" smtClean="0">
                <a:sym typeface="Wingdings" pitchFamily="2" charset="2"/>
              </a:rPr>
              <a:t> </a:t>
            </a:r>
            <a:r>
              <a:rPr lang="nb-NO" baseline="0" dirty="0" err="1" smtClean="0">
                <a:sym typeface="Wingdings" pitchFamily="2" charset="2"/>
              </a:rPr>
              <a:t>are</a:t>
            </a:r>
            <a:r>
              <a:rPr lang="nb-NO" baseline="0" dirty="0" smtClean="0">
                <a:sym typeface="Wingdings" pitchFamily="2" charset="2"/>
              </a:rPr>
              <a:t> sure </a:t>
            </a:r>
            <a:r>
              <a:rPr lang="nb-NO" baseline="0" dirty="0" err="1" smtClean="0">
                <a:sym typeface="Wingdings" pitchFamily="2" charset="2"/>
              </a:rPr>
              <a:t>there</a:t>
            </a:r>
            <a:r>
              <a:rPr lang="nb-NO" baseline="0" dirty="0" smtClean="0">
                <a:sym typeface="Wingdings" pitchFamily="2" charset="2"/>
              </a:rPr>
              <a:t> is </a:t>
            </a:r>
            <a:r>
              <a:rPr lang="nb-NO" baseline="0" dirty="0" err="1" smtClean="0">
                <a:sym typeface="Wingdings" pitchFamily="2" charset="2"/>
              </a:rPr>
              <a:t>such</a:t>
            </a:r>
            <a:r>
              <a:rPr lang="nb-NO" baseline="0" dirty="0" smtClean="0">
                <a:sym typeface="Wingdings" pitchFamily="2" charset="2"/>
              </a:rPr>
              <a:t> a </a:t>
            </a:r>
            <a:r>
              <a:rPr lang="nb-NO" baseline="0" dirty="0" err="1" smtClean="0">
                <a:sym typeface="Wingdings" pitchFamily="2" charset="2"/>
              </a:rPr>
              <a:t>thing</a:t>
            </a:r>
            <a:r>
              <a:rPr lang="nb-NO" baseline="0" dirty="0" smtClean="0">
                <a:sym typeface="Wingdings" pitchFamily="2" charset="2"/>
              </a:rPr>
              <a:t> as an </a:t>
            </a:r>
            <a:r>
              <a:rPr lang="nb-NO" baseline="0" dirty="0" err="1" smtClean="0">
                <a:sym typeface="Wingdings" pitchFamily="2" charset="2"/>
              </a:rPr>
              <a:t>archival</a:t>
            </a:r>
            <a:r>
              <a:rPr lang="nb-NO" baseline="0" dirty="0" smtClean="0">
                <a:sym typeface="Wingdings" pitchFamily="2" charset="2"/>
              </a:rPr>
              <a:t> </a:t>
            </a:r>
            <a:r>
              <a:rPr lang="nb-NO" baseline="0" dirty="0" err="1" smtClean="0">
                <a:sym typeface="Wingdings" pitchFamily="2" charset="2"/>
              </a:rPr>
              <a:t>value</a:t>
            </a:r>
            <a:r>
              <a:rPr lang="nb-NO" baseline="0" dirty="0" smtClean="0">
                <a:sym typeface="Wingdings" pitchFamily="2" charset="2"/>
              </a:rPr>
              <a:t>. </a:t>
            </a:r>
          </a:p>
          <a:p>
            <a:r>
              <a:rPr lang="nb-NO" baseline="0" dirty="0" smtClean="0">
                <a:sym typeface="Wingdings" pitchFamily="2" charset="2"/>
              </a:rPr>
              <a:t>NB! </a:t>
            </a:r>
            <a:r>
              <a:rPr lang="nb-NO" baseline="0" dirty="0" err="1" smtClean="0">
                <a:sym typeface="Wingdings" pitchFamily="2" charset="2"/>
              </a:rPr>
              <a:t>If</a:t>
            </a:r>
            <a:r>
              <a:rPr lang="nb-NO" baseline="0" dirty="0" smtClean="0">
                <a:sym typeface="Wingdings" pitchFamily="2" charset="2"/>
              </a:rPr>
              <a:t> </a:t>
            </a:r>
            <a:r>
              <a:rPr lang="nb-NO" baseline="0" dirty="0" err="1" smtClean="0">
                <a:sym typeface="Wingdings" pitchFamily="2" charset="2"/>
              </a:rPr>
              <a:t>the</a:t>
            </a:r>
            <a:r>
              <a:rPr lang="nb-NO" baseline="0" dirty="0" smtClean="0">
                <a:sym typeface="Wingdings" pitchFamily="2" charset="2"/>
              </a:rPr>
              <a:t> </a:t>
            </a:r>
            <a:r>
              <a:rPr lang="nb-NO" baseline="0" dirty="0" err="1" smtClean="0">
                <a:sym typeface="Wingdings" pitchFamily="2" charset="2"/>
              </a:rPr>
              <a:t>archival</a:t>
            </a:r>
            <a:r>
              <a:rPr lang="nb-NO" baseline="0" dirty="0" smtClean="0">
                <a:sym typeface="Wingdings" pitchFamily="2" charset="2"/>
              </a:rPr>
              <a:t> </a:t>
            </a:r>
            <a:r>
              <a:rPr lang="nb-NO" baseline="0" dirty="0" err="1" smtClean="0">
                <a:sym typeface="Wingdings" pitchFamily="2" charset="2"/>
              </a:rPr>
              <a:t>value</a:t>
            </a:r>
            <a:r>
              <a:rPr lang="nb-NO" baseline="0" dirty="0" smtClean="0">
                <a:sym typeface="Wingdings" pitchFamily="2" charset="2"/>
              </a:rPr>
              <a:t> is </a:t>
            </a:r>
            <a:r>
              <a:rPr lang="nb-NO" baseline="0" dirty="0" err="1" smtClean="0">
                <a:sym typeface="Wingdings" pitchFamily="2" charset="2"/>
              </a:rPr>
              <a:t>the</a:t>
            </a:r>
            <a:r>
              <a:rPr lang="nb-NO" baseline="0" dirty="0" smtClean="0">
                <a:sym typeface="Wingdings" pitchFamily="2" charset="2"/>
              </a:rPr>
              <a:t> </a:t>
            </a:r>
            <a:r>
              <a:rPr lang="nb-NO" baseline="0" dirty="0" err="1" smtClean="0">
                <a:sym typeface="Wingdings" pitchFamily="2" charset="2"/>
              </a:rPr>
              <a:t>common</a:t>
            </a:r>
            <a:r>
              <a:rPr lang="nb-NO" baseline="0" dirty="0" smtClean="0">
                <a:sym typeface="Wingdings" pitchFamily="2" charset="2"/>
              </a:rPr>
              <a:t> </a:t>
            </a:r>
            <a:r>
              <a:rPr lang="nb-NO" baseline="0" dirty="0" err="1" smtClean="0">
                <a:sym typeface="Wingdings" pitchFamily="2" charset="2"/>
              </a:rPr>
              <a:t>denominator</a:t>
            </a:r>
            <a:r>
              <a:rPr lang="nb-NO" baseline="0" dirty="0" smtClean="0">
                <a:sym typeface="Wingdings" pitchFamily="2" charset="2"/>
              </a:rPr>
              <a:t> for all </a:t>
            </a:r>
            <a:r>
              <a:rPr lang="nb-NO" baseline="0" dirty="0" err="1" smtClean="0">
                <a:sym typeface="Wingdings" pitchFamily="2" charset="2"/>
              </a:rPr>
              <a:t>the</a:t>
            </a:r>
            <a:r>
              <a:rPr lang="nb-NO" baseline="0" dirty="0" smtClean="0">
                <a:sym typeface="Wingdings" pitchFamily="2" charset="2"/>
              </a:rPr>
              <a:t> </a:t>
            </a:r>
            <a:r>
              <a:rPr lang="nb-NO" baseline="0" dirty="0" err="1" smtClean="0">
                <a:sym typeface="Wingdings" pitchFamily="2" charset="2"/>
              </a:rPr>
              <a:t>different</a:t>
            </a:r>
            <a:r>
              <a:rPr lang="nb-NO" baseline="0" dirty="0" smtClean="0">
                <a:sym typeface="Wingdings" pitchFamily="2" charset="2"/>
              </a:rPr>
              <a:t> </a:t>
            </a:r>
            <a:r>
              <a:rPr lang="nb-NO" baseline="0" dirty="0" err="1" smtClean="0">
                <a:sym typeface="Wingdings" pitchFamily="2" charset="2"/>
              </a:rPr>
              <a:t>values</a:t>
            </a:r>
            <a:r>
              <a:rPr lang="nb-NO" baseline="0" dirty="0" smtClean="0">
                <a:sym typeface="Wingdings" pitchFamily="2" charset="2"/>
              </a:rPr>
              <a:t> </a:t>
            </a:r>
            <a:r>
              <a:rPr lang="nb-NO" baseline="0" dirty="0" err="1" smtClean="0">
                <a:sym typeface="Wingdings" pitchFamily="2" charset="2"/>
              </a:rPr>
              <a:t>that</a:t>
            </a:r>
            <a:r>
              <a:rPr lang="nb-NO" baseline="0" dirty="0" smtClean="0">
                <a:sym typeface="Wingdings" pitchFamily="2" charset="2"/>
              </a:rPr>
              <a:t> </a:t>
            </a:r>
            <a:r>
              <a:rPr lang="nb-NO" baseline="0" dirty="0" err="1" smtClean="0">
                <a:sym typeface="Wingdings" pitchFamily="2" charset="2"/>
              </a:rPr>
              <a:t>should</a:t>
            </a:r>
            <a:r>
              <a:rPr lang="nb-NO" baseline="0" dirty="0" smtClean="0">
                <a:sym typeface="Wingdings" pitchFamily="2" charset="2"/>
              </a:rPr>
              <a:t> be </a:t>
            </a:r>
            <a:r>
              <a:rPr lang="nb-NO" baseline="0" dirty="0" err="1" smtClean="0">
                <a:sym typeface="Wingdings" pitchFamily="2" charset="2"/>
              </a:rPr>
              <a:t>taken</a:t>
            </a:r>
            <a:r>
              <a:rPr lang="nb-NO" baseline="0" dirty="0" smtClean="0">
                <a:sym typeface="Wingdings" pitchFamily="2" charset="2"/>
              </a:rPr>
              <a:t> </a:t>
            </a:r>
            <a:r>
              <a:rPr lang="nb-NO" baseline="0" dirty="0" err="1" smtClean="0">
                <a:sym typeface="Wingdings" pitchFamily="2" charset="2"/>
              </a:rPr>
              <a:t>into</a:t>
            </a:r>
            <a:r>
              <a:rPr lang="nb-NO" baseline="0" dirty="0" smtClean="0">
                <a:sym typeface="Wingdings" pitchFamily="2" charset="2"/>
              </a:rPr>
              <a:t> </a:t>
            </a:r>
            <a:r>
              <a:rPr lang="nb-NO" baseline="0" dirty="0" err="1" smtClean="0">
                <a:sym typeface="Wingdings" pitchFamily="2" charset="2"/>
              </a:rPr>
              <a:t>consideration</a:t>
            </a:r>
            <a:r>
              <a:rPr lang="nb-NO" baseline="0" dirty="0" smtClean="0">
                <a:sym typeface="Wingdings" pitchFamily="2" charset="2"/>
              </a:rPr>
              <a:t> </a:t>
            </a:r>
            <a:r>
              <a:rPr lang="nb-NO" baseline="0" dirty="0" err="1" smtClean="0">
                <a:sym typeface="Wingdings" pitchFamily="2" charset="2"/>
              </a:rPr>
              <a:t>when</a:t>
            </a:r>
            <a:r>
              <a:rPr lang="nb-NO" baseline="0" dirty="0" smtClean="0">
                <a:sym typeface="Wingdings" pitchFamily="2" charset="2"/>
              </a:rPr>
              <a:t> </a:t>
            </a:r>
            <a:r>
              <a:rPr lang="nb-NO" baseline="0" dirty="0" err="1" smtClean="0">
                <a:sym typeface="Wingdings" pitchFamily="2" charset="2"/>
              </a:rPr>
              <a:t>appraising</a:t>
            </a:r>
            <a:r>
              <a:rPr lang="nb-NO" baseline="0" dirty="0" smtClean="0">
                <a:sym typeface="Wingdings" pitchFamily="2" charset="2"/>
              </a:rPr>
              <a:t>, </a:t>
            </a:r>
            <a:r>
              <a:rPr lang="nb-NO" baseline="0" dirty="0" err="1" smtClean="0">
                <a:sym typeface="Wingdings" pitchFamily="2" charset="2"/>
              </a:rPr>
              <a:t>then</a:t>
            </a:r>
            <a:r>
              <a:rPr lang="nb-NO" baseline="0" dirty="0" smtClean="0">
                <a:sym typeface="Wingdings" pitchFamily="2" charset="2"/>
              </a:rPr>
              <a:t> it is </a:t>
            </a:r>
            <a:r>
              <a:rPr lang="nb-NO" baseline="0" dirty="0" err="1" smtClean="0">
                <a:sym typeface="Wingdings" pitchFamily="2" charset="2"/>
              </a:rPr>
              <a:t>perhaps</a:t>
            </a:r>
            <a:r>
              <a:rPr lang="nb-NO" baseline="0" dirty="0" smtClean="0">
                <a:sym typeface="Wingdings" pitchFamily="2" charset="2"/>
              </a:rPr>
              <a:t> </a:t>
            </a:r>
            <a:r>
              <a:rPr lang="nb-NO" baseline="0" dirty="0" err="1" smtClean="0">
                <a:sym typeface="Wingdings" pitchFamily="2" charset="2"/>
              </a:rPr>
              <a:t>correct</a:t>
            </a:r>
            <a:r>
              <a:rPr lang="nb-NO" baseline="0" dirty="0" smtClean="0">
                <a:sym typeface="Wingdings" pitchFamily="2" charset="2"/>
              </a:rPr>
              <a:t>, </a:t>
            </a:r>
            <a:r>
              <a:rPr lang="nb-NO" baseline="0" dirty="0" err="1" smtClean="0">
                <a:sym typeface="Wingdings" pitchFamily="2" charset="2"/>
              </a:rPr>
              <a:t>but</a:t>
            </a:r>
            <a:r>
              <a:rPr lang="nb-NO" baseline="0" dirty="0" smtClean="0">
                <a:sym typeface="Wingdings" pitchFamily="2" charset="2"/>
              </a:rPr>
              <a:t> I </a:t>
            </a:r>
            <a:r>
              <a:rPr lang="nb-NO" baseline="0" dirty="0" err="1" smtClean="0">
                <a:sym typeface="Wingdings" pitchFamily="2" charset="2"/>
              </a:rPr>
              <a:t>doubt</a:t>
            </a:r>
            <a:r>
              <a:rPr lang="nb-NO" baseline="0" dirty="0" smtClean="0">
                <a:sym typeface="Wingdings" pitchFamily="2" charset="2"/>
              </a:rPr>
              <a:t> </a:t>
            </a:r>
            <a:r>
              <a:rPr lang="nb-NO" baseline="0" dirty="0" err="1" smtClean="0">
                <a:sym typeface="Wingdings" pitchFamily="2" charset="2"/>
              </a:rPr>
              <a:t>that</a:t>
            </a:r>
            <a:r>
              <a:rPr lang="nb-NO" baseline="0" dirty="0" smtClean="0">
                <a:sym typeface="Wingdings" pitchFamily="2" charset="2"/>
              </a:rPr>
              <a:t> </a:t>
            </a:r>
            <a:r>
              <a:rPr lang="nb-NO" baseline="0" dirty="0" err="1" smtClean="0">
                <a:sym typeface="Wingdings" pitchFamily="2" charset="2"/>
              </a:rPr>
              <a:t>we</a:t>
            </a:r>
            <a:r>
              <a:rPr lang="nb-NO" baseline="0" dirty="0" smtClean="0">
                <a:sym typeface="Wingdings" pitchFamily="2" charset="2"/>
              </a:rPr>
              <a:t> </a:t>
            </a:r>
            <a:r>
              <a:rPr lang="nb-NO" baseline="0" dirty="0" err="1" smtClean="0">
                <a:sym typeface="Wingdings" pitchFamily="2" charset="2"/>
              </a:rPr>
              <a:t>will</a:t>
            </a:r>
            <a:r>
              <a:rPr lang="nb-NO" baseline="0" dirty="0" smtClean="0">
                <a:sym typeface="Wingdings" pitchFamily="2" charset="2"/>
              </a:rPr>
              <a:t> </a:t>
            </a:r>
            <a:r>
              <a:rPr lang="nb-NO" baseline="0" dirty="0" err="1" smtClean="0">
                <a:sym typeface="Wingdings" pitchFamily="2" charset="2"/>
              </a:rPr>
              <a:t>reach</a:t>
            </a:r>
            <a:r>
              <a:rPr lang="nb-NO" baseline="0" dirty="0" smtClean="0">
                <a:sym typeface="Wingdings" pitchFamily="2" charset="2"/>
              </a:rPr>
              <a:t> an </a:t>
            </a:r>
            <a:r>
              <a:rPr lang="nb-NO" baseline="0" dirty="0" err="1" smtClean="0">
                <a:sym typeface="Wingdings" pitchFamily="2" charset="2"/>
              </a:rPr>
              <a:t>agreement</a:t>
            </a:r>
            <a:r>
              <a:rPr lang="nb-NO" baseline="0" dirty="0" smtClean="0">
                <a:sym typeface="Wingdings" pitchFamily="2" charset="2"/>
              </a:rPr>
              <a:t> </a:t>
            </a:r>
            <a:r>
              <a:rPr lang="nb-NO" baseline="0" dirty="0" err="1" smtClean="0">
                <a:sym typeface="Wingdings" pitchFamily="2" charset="2"/>
              </a:rPr>
              <a:t>on</a:t>
            </a:r>
            <a:r>
              <a:rPr lang="nb-NO" baseline="0" dirty="0" smtClean="0">
                <a:sym typeface="Wingdings" pitchFamily="2" charset="2"/>
              </a:rPr>
              <a:t> </a:t>
            </a:r>
            <a:r>
              <a:rPr lang="nb-NO" baseline="0" dirty="0" err="1" smtClean="0">
                <a:sym typeface="Wingdings" pitchFamily="2" charset="2"/>
              </a:rPr>
              <a:t>this</a:t>
            </a:r>
            <a:r>
              <a:rPr lang="nb-NO" baseline="0" dirty="0" smtClean="0">
                <a:sym typeface="Wingdings" pitchFamily="2" charset="2"/>
              </a:rPr>
              <a:t>. </a:t>
            </a:r>
          </a:p>
          <a:p>
            <a:r>
              <a:rPr lang="nb-NO" baseline="0" dirty="0" err="1" smtClean="0">
                <a:sym typeface="Wingdings" pitchFamily="2" charset="2"/>
              </a:rPr>
              <a:t>Disposal</a:t>
            </a:r>
            <a:r>
              <a:rPr lang="nb-NO" baseline="0" dirty="0" smtClean="0">
                <a:sym typeface="Wingdings" pitchFamily="2" charset="2"/>
              </a:rPr>
              <a:t>:</a:t>
            </a:r>
          </a:p>
          <a:p>
            <a:r>
              <a:rPr lang="nb-NO" baseline="0" dirty="0" smtClean="0">
                <a:sym typeface="Wingdings" pitchFamily="2" charset="2"/>
              </a:rPr>
              <a:t>Not  </a:t>
            </a:r>
            <a:r>
              <a:rPr lang="nb-NO" baseline="0" dirty="0" err="1" smtClean="0">
                <a:sym typeface="Wingdings" pitchFamily="2" charset="2"/>
              </a:rPr>
              <a:t>completely</a:t>
            </a:r>
            <a:r>
              <a:rPr lang="nb-NO" baseline="0" dirty="0" smtClean="0">
                <a:sym typeface="Wingdings" pitchFamily="2" charset="2"/>
              </a:rPr>
              <a:t> true </a:t>
            </a:r>
            <a:r>
              <a:rPr lang="nb-NO" baseline="0" dirty="0" err="1" smtClean="0">
                <a:sym typeface="Wingdings" pitchFamily="2" charset="2"/>
              </a:rPr>
              <a:t>that</a:t>
            </a:r>
            <a:r>
              <a:rPr lang="nb-NO" baseline="0" dirty="0" smtClean="0">
                <a:sym typeface="Wingdings" pitchFamily="2" charset="2"/>
              </a:rPr>
              <a:t> </a:t>
            </a:r>
            <a:r>
              <a:rPr lang="nb-NO" baseline="0" dirty="0" err="1" smtClean="0">
                <a:sym typeface="Wingdings" pitchFamily="2" charset="2"/>
              </a:rPr>
              <a:t>the</a:t>
            </a:r>
            <a:r>
              <a:rPr lang="nb-NO" baseline="0" dirty="0" smtClean="0">
                <a:sym typeface="Wingdings" pitchFamily="2" charset="2"/>
              </a:rPr>
              <a:t> first term is </a:t>
            </a:r>
            <a:r>
              <a:rPr lang="nb-NO" baseline="0" dirty="0" err="1" smtClean="0">
                <a:sym typeface="Wingdings" pitchFamily="2" charset="2"/>
              </a:rPr>
              <a:t>taken</a:t>
            </a:r>
            <a:r>
              <a:rPr lang="nb-NO" baseline="0" dirty="0" smtClean="0">
                <a:sym typeface="Wingdings" pitchFamily="2" charset="2"/>
              </a:rPr>
              <a:t> from DAT II. The </a:t>
            </a:r>
            <a:r>
              <a:rPr lang="nb-NO" baseline="0" dirty="0" err="1" smtClean="0">
                <a:sym typeface="Wingdings" pitchFamily="2" charset="2"/>
              </a:rPr>
              <a:t>current</a:t>
            </a:r>
            <a:r>
              <a:rPr lang="nb-NO" baseline="0" dirty="0" smtClean="0">
                <a:sym typeface="Wingdings" pitchFamily="2" charset="2"/>
              </a:rPr>
              <a:t> DAT </a:t>
            </a:r>
            <a:r>
              <a:rPr lang="nb-NO" baseline="0" dirty="0" err="1" smtClean="0">
                <a:sym typeface="Wingdings" pitchFamily="2" charset="2"/>
              </a:rPr>
              <a:t>edition</a:t>
            </a:r>
            <a:r>
              <a:rPr lang="nb-NO" baseline="0" dirty="0" smtClean="0">
                <a:sym typeface="Wingdings" pitchFamily="2" charset="2"/>
              </a:rPr>
              <a:t> </a:t>
            </a:r>
            <a:r>
              <a:rPr lang="nb-NO" baseline="0" dirty="0" err="1" smtClean="0">
                <a:sym typeface="Wingdings" pitchFamily="2" charset="2"/>
              </a:rPr>
              <a:t>says</a:t>
            </a:r>
            <a:r>
              <a:rPr lang="nb-NO" baseline="0" dirty="0" smtClean="0">
                <a:sym typeface="Wingdings" pitchFamily="2" charset="2"/>
              </a:rPr>
              <a:t> </a:t>
            </a:r>
            <a:r>
              <a:rPr lang="nb-NO" baseline="0" dirty="0" err="1" smtClean="0">
                <a:sym typeface="Wingdings" pitchFamily="2" charset="2"/>
              </a:rPr>
              <a:t>that</a:t>
            </a:r>
            <a:r>
              <a:rPr lang="nb-NO" baseline="0" dirty="0" smtClean="0">
                <a:sym typeface="Wingdings" pitchFamily="2" charset="2"/>
              </a:rPr>
              <a:t> </a:t>
            </a:r>
            <a:r>
              <a:rPr lang="nb-NO" baseline="0" dirty="0" err="1" smtClean="0">
                <a:sym typeface="Wingdings" pitchFamily="2" charset="2"/>
              </a:rPr>
              <a:t>disposal</a:t>
            </a:r>
            <a:r>
              <a:rPr lang="nb-NO" baseline="0" dirty="0" smtClean="0">
                <a:sym typeface="Wingdings" pitchFamily="2" charset="2"/>
              </a:rPr>
              <a:t> is </a:t>
            </a:r>
            <a:r>
              <a:rPr lang="nb-NO" baseline="0" dirty="0" err="1" smtClean="0">
                <a:sym typeface="Wingdings" pitchFamily="2" charset="2"/>
              </a:rPr>
              <a:t>often</a:t>
            </a:r>
            <a:r>
              <a:rPr lang="nb-NO" baseline="0" dirty="0" smtClean="0">
                <a:sym typeface="Wingdings" pitchFamily="2" charset="2"/>
              </a:rPr>
              <a:t> </a:t>
            </a:r>
            <a:r>
              <a:rPr lang="nb-NO" baseline="0" dirty="0" err="1" smtClean="0">
                <a:sym typeface="Wingdings" pitchFamily="2" charset="2"/>
              </a:rPr>
              <a:t>regarded</a:t>
            </a:r>
            <a:r>
              <a:rPr lang="nb-NO" baseline="0" dirty="0" smtClean="0">
                <a:sym typeface="Wingdings" pitchFamily="2" charset="2"/>
              </a:rPr>
              <a:t> as </a:t>
            </a:r>
            <a:r>
              <a:rPr lang="nb-NO" baseline="0" dirty="0" err="1" smtClean="0">
                <a:sym typeface="Wingdings" pitchFamily="2" charset="2"/>
              </a:rPr>
              <a:t>synonymous</a:t>
            </a:r>
            <a:r>
              <a:rPr lang="nb-NO" baseline="0" dirty="0" smtClean="0">
                <a:sym typeface="Wingdings" pitchFamily="2" charset="2"/>
              </a:rPr>
              <a:t> </a:t>
            </a:r>
            <a:r>
              <a:rPr lang="nb-NO" baseline="0" dirty="0" err="1" smtClean="0">
                <a:sym typeface="Wingdings" pitchFamily="2" charset="2"/>
              </a:rPr>
              <a:t>with</a:t>
            </a:r>
            <a:r>
              <a:rPr lang="nb-NO" baseline="0" dirty="0" smtClean="0">
                <a:sym typeface="Wingdings" pitchFamily="2" charset="2"/>
              </a:rPr>
              <a:t> </a:t>
            </a:r>
            <a:r>
              <a:rPr lang="nb-NO" baseline="0" dirty="0" err="1" smtClean="0">
                <a:sym typeface="Wingdings" pitchFamily="2" charset="2"/>
              </a:rPr>
              <a:t>destruction</a:t>
            </a:r>
            <a:r>
              <a:rPr lang="nb-NO" baseline="0" dirty="0" smtClean="0">
                <a:sym typeface="Wingdings" pitchFamily="2" charset="2"/>
              </a:rPr>
              <a:t> + last part </a:t>
            </a:r>
            <a:r>
              <a:rPr lang="nb-NO" baseline="0" dirty="0" err="1" smtClean="0">
                <a:sym typeface="Wingdings" pitchFamily="2" charset="2"/>
              </a:rPr>
              <a:t>taken</a:t>
            </a:r>
            <a:r>
              <a:rPr lang="nb-NO" baseline="0" dirty="0" smtClean="0">
                <a:sym typeface="Wingdings" pitchFamily="2" charset="2"/>
              </a:rPr>
              <a:t> from SAA </a:t>
            </a:r>
            <a:r>
              <a:rPr lang="nb-NO" baseline="0" dirty="0" err="1" smtClean="0">
                <a:sym typeface="Wingdings" pitchFamily="2" charset="2"/>
              </a:rPr>
              <a:t>compilation</a:t>
            </a:r>
            <a:r>
              <a:rPr lang="nb-NO" baseline="0" dirty="0" smtClean="0">
                <a:sym typeface="Wingdings" pitchFamily="2" charset="2"/>
              </a:rPr>
              <a:t>. </a:t>
            </a:r>
          </a:p>
          <a:p>
            <a:r>
              <a:rPr lang="nb-NO" baseline="0" dirty="0" smtClean="0">
                <a:sym typeface="Wingdings" pitchFamily="2" charset="2"/>
              </a:rPr>
              <a:t>The </a:t>
            </a:r>
            <a:r>
              <a:rPr lang="nb-NO" baseline="0" dirty="0" err="1" smtClean="0">
                <a:sym typeface="Wingdings" pitchFamily="2" charset="2"/>
              </a:rPr>
              <a:t>two</a:t>
            </a:r>
            <a:r>
              <a:rPr lang="nb-NO" baseline="0" dirty="0" smtClean="0">
                <a:sym typeface="Wingdings" pitchFamily="2" charset="2"/>
              </a:rPr>
              <a:t> </a:t>
            </a:r>
            <a:r>
              <a:rPr lang="nb-NO" baseline="0" dirty="0" err="1" smtClean="0">
                <a:sym typeface="Wingdings" pitchFamily="2" charset="2"/>
              </a:rPr>
              <a:t>Australian</a:t>
            </a:r>
            <a:r>
              <a:rPr lang="nb-NO" baseline="0" dirty="0" smtClean="0">
                <a:sym typeface="Wingdings" pitchFamily="2" charset="2"/>
              </a:rPr>
              <a:t> </a:t>
            </a:r>
            <a:r>
              <a:rPr lang="nb-NO" baseline="0" dirty="0" err="1" smtClean="0">
                <a:sym typeface="Wingdings" pitchFamily="2" charset="2"/>
              </a:rPr>
              <a:t>definitions</a:t>
            </a:r>
            <a:r>
              <a:rPr lang="nb-NO" baseline="0" dirty="0" smtClean="0">
                <a:sym typeface="Wingdings" pitchFamily="2" charset="2"/>
              </a:rPr>
              <a:t> do not </a:t>
            </a:r>
            <a:r>
              <a:rPr lang="nb-NO" baseline="0" dirty="0" err="1" smtClean="0">
                <a:sym typeface="Wingdings" pitchFamily="2" charset="2"/>
              </a:rPr>
              <a:t>differ</a:t>
            </a:r>
            <a:r>
              <a:rPr lang="nb-NO" baseline="0" dirty="0" smtClean="0">
                <a:sym typeface="Wingdings" pitchFamily="2" charset="2"/>
              </a:rPr>
              <a:t> </a:t>
            </a:r>
            <a:r>
              <a:rPr lang="nb-NO" baseline="0" dirty="0" err="1" smtClean="0">
                <a:sym typeface="Wingdings" pitchFamily="2" charset="2"/>
              </a:rPr>
              <a:t>particularly</a:t>
            </a:r>
            <a:r>
              <a:rPr lang="nb-NO" baseline="0" dirty="0" smtClean="0">
                <a:sym typeface="Wingdings" pitchFamily="2" charset="2"/>
              </a:rPr>
              <a:t> from </a:t>
            </a:r>
            <a:r>
              <a:rPr lang="nb-NO" baseline="0" dirty="0" err="1" smtClean="0">
                <a:sym typeface="Wingdings" pitchFamily="2" charset="2"/>
              </a:rPr>
              <a:t>the</a:t>
            </a:r>
            <a:r>
              <a:rPr lang="nb-NO" baseline="0" dirty="0" smtClean="0">
                <a:sym typeface="Wingdings" pitchFamily="2" charset="2"/>
              </a:rPr>
              <a:t> Anglo-American </a:t>
            </a:r>
            <a:r>
              <a:rPr lang="nb-NO" baseline="0" dirty="0" err="1" smtClean="0">
                <a:sym typeface="Wingdings" pitchFamily="2" charset="2"/>
              </a:rPr>
              <a:t>ones</a:t>
            </a:r>
            <a:r>
              <a:rPr lang="nb-NO" baseline="0" dirty="0" smtClean="0">
                <a:sym typeface="Wingdings" pitchFamily="2" charset="2"/>
              </a:rPr>
              <a:t>. </a:t>
            </a:r>
            <a:r>
              <a:rPr lang="nb-NO" baseline="0" dirty="0" err="1" smtClean="0">
                <a:sym typeface="Wingdings" pitchFamily="2" charset="2"/>
              </a:rPr>
              <a:t>Disposal</a:t>
            </a:r>
            <a:r>
              <a:rPr lang="nb-NO" baseline="0" dirty="0" smtClean="0">
                <a:sym typeface="Wingdings" pitchFamily="2" charset="2"/>
              </a:rPr>
              <a:t> is </a:t>
            </a:r>
            <a:r>
              <a:rPr lang="nb-NO" baseline="0" dirty="0" err="1" smtClean="0">
                <a:sym typeface="Wingdings" pitchFamily="2" charset="2"/>
              </a:rPr>
              <a:t>apparently</a:t>
            </a:r>
            <a:r>
              <a:rPr lang="nb-NO" baseline="0" dirty="0" smtClean="0">
                <a:sym typeface="Wingdings" pitchFamily="2" charset="2"/>
              </a:rPr>
              <a:t> </a:t>
            </a:r>
            <a:r>
              <a:rPr lang="nb-NO" baseline="0" dirty="0" err="1" smtClean="0">
                <a:sym typeface="Wingdings" pitchFamily="2" charset="2"/>
              </a:rPr>
              <a:t>seen</a:t>
            </a:r>
            <a:r>
              <a:rPr lang="nb-NO" baseline="0" dirty="0" smtClean="0">
                <a:sym typeface="Wingdings" pitchFamily="2" charset="2"/>
              </a:rPr>
              <a:t> as </a:t>
            </a:r>
            <a:r>
              <a:rPr lang="nb-NO" baseline="0" dirty="0" err="1" smtClean="0">
                <a:sym typeface="Wingdings" pitchFamily="2" charset="2"/>
              </a:rPr>
              <a:t>both</a:t>
            </a:r>
            <a:r>
              <a:rPr lang="nb-NO" baseline="0" dirty="0" smtClean="0">
                <a:sym typeface="Wingdings" pitchFamily="2" charset="2"/>
              </a:rPr>
              <a:t> a </a:t>
            </a:r>
            <a:r>
              <a:rPr lang="nb-NO" baseline="0" dirty="0" err="1" smtClean="0">
                <a:sym typeface="Wingdings" pitchFamily="2" charset="2"/>
              </a:rPr>
              <a:t>decision</a:t>
            </a:r>
            <a:r>
              <a:rPr lang="nb-NO" baseline="0" dirty="0" smtClean="0">
                <a:sym typeface="Wingdings" pitchFamily="2" charset="2"/>
              </a:rPr>
              <a:t> and a </a:t>
            </a:r>
            <a:r>
              <a:rPr lang="nb-NO" baseline="0" dirty="0" err="1" smtClean="0">
                <a:sym typeface="Wingdings" pitchFamily="2" charset="2"/>
              </a:rPr>
              <a:t>programme</a:t>
            </a:r>
            <a:r>
              <a:rPr lang="nb-NO" baseline="0" dirty="0" smtClean="0">
                <a:sym typeface="Wingdings" pitchFamily="2" charset="2"/>
              </a:rPr>
              <a:t> </a:t>
            </a:r>
            <a:r>
              <a:rPr lang="nb-NO" baseline="0" dirty="0" err="1" smtClean="0">
                <a:sym typeface="Wingdings" pitchFamily="2" charset="2"/>
              </a:rPr>
              <a:t>leading</a:t>
            </a:r>
            <a:r>
              <a:rPr lang="nb-NO" baseline="0" dirty="0" smtClean="0">
                <a:sym typeface="Wingdings" pitchFamily="2" charset="2"/>
              </a:rPr>
              <a:t> to a </a:t>
            </a:r>
            <a:r>
              <a:rPr lang="nb-NO" baseline="0" dirty="0" err="1" smtClean="0">
                <a:sym typeface="Wingdings" pitchFamily="2" charset="2"/>
              </a:rPr>
              <a:t>decision</a:t>
            </a:r>
            <a:r>
              <a:rPr lang="nb-NO" baseline="0" dirty="0" smtClean="0">
                <a:sym typeface="Wingdings" pitchFamily="2" charset="2"/>
              </a:rPr>
              <a:t> </a:t>
            </a:r>
            <a:r>
              <a:rPr lang="nb-NO" baseline="0" dirty="0" err="1" smtClean="0">
                <a:sym typeface="Wingdings" pitchFamily="2" charset="2"/>
              </a:rPr>
              <a:t>concerning</a:t>
            </a:r>
            <a:r>
              <a:rPr lang="nb-NO" baseline="0" dirty="0" smtClean="0">
                <a:sym typeface="Wingdings" pitchFamily="2" charset="2"/>
              </a:rPr>
              <a:t> </a:t>
            </a:r>
            <a:r>
              <a:rPr lang="nb-NO" baseline="0" dirty="0" err="1" smtClean="0">
                <a:sym typeface="Wingdings" pitchFamily="2" charset="2"/>
              </a:rPr>
              <a:t>the</a:t>
            </a:r>
            <a:r>
              <a:rPr lang="nb-NO" baseline="0" dirty="0" smtClean="0">
                <a:sym typeface="Wingdings" pitchFamily="2" charset="2"/>
              </a:rPr>
              <a:t> fate </a:t>
            </a:r>
            <a:r>
              <a:rPr lang="nb-NO" baseline="0" dirty="0" err="1" smtClean="0">
                <a:sym typeface="Wingdings" pitchFamily="2" charset="2"/>
              </a:rPr>
              <a:t>of</a:t>
            </a:r>
            <a:r>
              <a:rPr lang="nb-NO" baseline="0" dirty="0" smtClean="0">
                <a:sym typeface="Wingdings" pitchFamily="2" charset="2"/>
              </a:rPr>
              <a:t> </a:t>
            </a:r>
            <a:r>
              <a:rPr lang="nb-NO" baseline="0" dirty="0" err="1" smtClean="0">
                <a:sym typeface="Wingdings" pitchFamily="2" charset="2"/>
              </a:rPr>
              <a:t>records</a:t>
            </a:r>
            <a:r>
              <a:rPr lang="nb-NO" baseline="0" dirty="0" smtClean="0">
                <a:sym typeface="Wingdings" pitchFamily="2" charset="2"/>
              </a:rPr>
              <a:t>. </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55CE2584-519C-48B2-A82B-64C06F1D20E2}" type="slidenum">
              <a:rPr lang="nb-NO" smtClean="0"/>
              <a:pPr/>
              <a:t>4</a:t>
            </a:fld>
            <a:endParaRPr lang="nb-N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55CE2584-519C-48B2-A82B-64C06F1D20E2}" type="slidenum">
              <a:rPr lang="nb-NO" smtClean="0"/>
              <a:pPr/>
              <a:t>5</a:t>
            </a:fld>
            <a:endParaRPr lang="nb-N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Etymologi: </a:t>
            </a:r>
          </a:p>
          <a:p>
            <a:r>
              <a:rPr lang="nb-NO" dirty="0" smtClean="0"/>
              <a:t>Kassasjon: vraking, utsortering, </a:t>
            </a:r>
            <a:r>
              <a:rPr lang="nb-NO" dirty="0" smtClean="0">
                <a:hlinkClick r:id="rId3" action="ppaction://hlinkfile" tooltip="Klikk for bøying"/>
              </a:rPr>
              <a:t>v2</a:t>
            </a:r>
            <a:r>
              <a:rPr lang="nb-NO" dirty="0" smtClean="0"/>
              <a:t> (fr </a:t>
            </a:r>
            <a:r>
              <a:rPr lang="nb-NO" dirty="0" err="1" smtClean="0"/>
              <a:t>casser</a:t>
            </a:r>
            <a:r>
              <a:rPr lang="nb-NO" dirty="0" smtClean="0"/>
              <a:t> 'knuse') vrake (</a:t>
            </a:r>
            <a:r>
              <a:rPr lang="nb-NO" dirty="0" err="1" smtClean="0"/>
              <a:t>reject</a:t>
            </a:r>
            <a:r>
              <a:rPr lang="nb-NO" dirty="0" smtClean="0"/>
              <a:t>) (sort </a:t>
            </a:r>
            <a:r>
              <a:rPr lang="nb-NO" dirty="0" err="1" smtClean="0"/>
              <a:t>out</a:t>
            </a:r>
            <a:r>
              <a:rPr lang="nb-NO" dirty="0" smtClean="0"/>
              <a:t>)</a:t>
            </a:r>
          </a:p>
          <a:p>
            <a:r>
              <a:rPr lang="nb-NO" dirty="0" smtClean="0"/>
              <a:t>Bevare: vedlikeholde; beholde; holde oppe</a:t>
            </a:r>
          </a:p>
          <a:p>
            <a:endParaRPr lang="nb-NO" dirty="0"/>
          </a:p>
        </p:txBody>
      </p:sp>
      <p:sp>
        <p:nvSpPr>
          <p:cNvPr id="4" name="Plassholder for lysbildenummer 3"/>
          <p:cNvSpPr>
            <a:spLocks noGrp="1"/>
          </p:cNvSpPr>
          <p:nvPr>
            <p:ph type="sldNum" sz="quarter" idx="10"/>
          </p:nvPr>
        </p:nvSpPr>
        <p:spPr/>
        <p:txBody>
          <a:bodyPr/>
          <a:lstStyle/>
          <a:p>
            <a:fld id="{55CE2584-519C-48B2-A82B-64C06F1D20E2}" type="slidenum">
              <a:rPr lang="nb-NO" smtClean="0"/>
              <a:pPr/>
              <a:t>6</a:t>
            </a:fld>
            <a:endParaRPr lang="nb-N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The </a:t>
            </a:r>
            <a:r>
              <a:rPr lang="nb-NO" dirty="0" err="1" smtClean="0"/>
              <a:t>archival</a:t>
            </a:r>
            <a:r>
              <a:rPr lang="nb-NO" dirty="0" smtClean="0"/>
              <a:t> </a:t>
            </a:r>
            <a:r>
              <a:rPr lang="nb-NO" dirty="0" err="1" smtClean="0"/>
              <a:t>mission</a:t>
            </a:r>
            <a:r>
              <a:rPr lang="nb-NO" dirty="0" smtClean="0"/>
              <a:t> is </a:t>
            </a:r>
            <a:r>
              <a:rPr lang="nb-NO" dirty="0" err="1" smtClean="0"/>
              <a:t>about</a:t>
            </a:r>
            <a:r>
              <a:rPr lang="nb-NO" dirty="0" smtClean="0"/>
              <a:t> </a:t>
            </a:r>
            <a:r>
              <a:rPr lang="nb-NO" dirty="0" err="1" smtClean="0"/>
              <a:t>meaning</a:t>
            </a:r>
            <a:r>
              <a:rPr lang="nb-NO" dirty="0" smtClean="0"/>
              <a:t> – </a:t>
            </a:r>
            <a:r>
              <a:rPr lang="nb-NO" dirty="0" err="1" smtClean="0"/>
              <a:t>perhaps</a:t>
            </a:r>
            <a:r>
              <a:rPr lang="nb-NO" dirty="0" smtClean="0"/>
              <a:t> a </a:t>
            </a:r>
            <a:r>
              <a:rPr lang="nb-NO" dirty="0" err="1" smtClean="0"/>
              <a:t>better</a:t>
            </a:r>
            <a:r>
              <a:rPr lang="nb-NO" dirty="0" smtClean="0"/>
              <a:t> term</a:t>
            </a:r>
            <a:r>
              <a:rPr lang="nb-NO" baseline="0" dirty="0" smtClean="0"/>
              <a:t> </a:t>
            </a:r>
            <a:r>
              <a:rPr lang="nb-NO" baseline="0" dirty="0" err="1" smtClean="0"/>
              <a:t>than</a:t>
            </a:r>
            <a:r>
              <a:rPr lang="nb-NO" baseline="0" dirty="0" smtClean="0"/>
              <a:t> ”</a:t>
            </a:r>
            <a:r>
              <a:rPr lang="nb-NO" baseline="0" dirty="0" err="1" smtClean="0"/>
              <a:t>memory</a:t>
            </a:r>
            <a:r>
              <a:rPr lang="nb-NO" baseline="0" dirty="0" smtClean="0"/>
              <a:t>”. </a:t>
            </a:r>
            <a:r>
              <a:rPr lang="nb-NO" baseline="0" dirty="0" err="1" smtClean="0"/>
              <a:t>Because</a:t>
            </a:r>
            <a:r>
              <a:rPr lang="nb-NO" baseline="0" dirty="0" smtClean="0"/>
              <a:t> </a:t>
            </a:r>
            <a:r>
              <a:rPr lang="nb-NO" baseline="0" dirty="0" err="1" smtClean="0"/>
              <a:t>when</a:t>
            </a:r>
            <a:r>
              <a:rPr lang="nb-NO" baseline="0" dirty="0" smtClean="0"/>
              <a:t> </a:t>
            </a:r>
            <a:r>
              <a:rPr lang="nb-NO" baseline="0" dirty="0" err="1" smtClean="0"/>
              <a:t>we</a:t>
            </a:r>
            <a:r>
              <a:rPr lang="nb-NO" baseline="0" dirty="0" smtClean="0"/>
              <a:t> </a:t>
            </a:r>
            <a:r>
              <a:rPr lang="nb-NO" baseline="0" dirty="0" err="1" smtClean="0"/>
              <a:t>speak</a:t>
            </a:r>
            <a:r>
              <a:rPr lang="nb-NO" baseline="0" dirty="0" smtClean="0"/>
              <a:t> </a:t>
            </a:r>
            <a:r>
              <a:rPr lang="nb-NO" baseline="0" dirty="0" err="1" smtClean="0"/>
              <a:t>of</a:t>
            </a:r>
            <a:r>
              <a:rPr lang="nb-NO" baseline="0" dirty="0" smtClean="0"/>
              <a:t> </a:t>
            </a:r>
            <a:r>
              <a:rPr lang="nb-NO" baseline="0" dirty="0" err="1" smtClean="0"/>
              <a:t>memory</a:t>
            </a:r>
            <a:r>
              <a:rPr lang="nb-NO" baseline="0" dirty="0" smtClean="0"/>
              <a:t>, </a:t>
            </a:r>
            <a:r>
              <a:rPr lang="nb-NO" baseline="0" dirty="0" err="1" smtClean="0"/>
              <a:t>of</a:t>
            </a:r>
            <a:r>
              <a:rPr lang="nb-NO" baseline="0" dirty="0" smtClean="0"/>
              <a:t> </a:t>
            </a:r>
            <a:r>
              <a:rPr lang="nb-NO" baseline="0" dirty="0" err="1" smtClean="0"/>
              <a:t>corporate</a:t>
            </a:r>
            <a:r>
              <a:rPr lang="nb-NO" baseline="0" dirty="0" smtClean="0"/>
              <a:t> </a:t>
            </a:r>
            <a:r>
              <a:rPr lang="nb-NO" baseline="0" dirty="0" err="1" smtClean="0"/>
              <a:t>needs</a:t>
            </a:r>
            <a:r>
              <a:rPr lang="nb-NO" baseline="0" dirty="0" smtClean="0"/>
              <a:t> etc. </a:t>
            </a:r>
            <a:r>
              <a:rPr lang="nb-NO" baseline="0" dirty="0" err="1" smtClean="0"/>
              <a:t>we</a:t>
            </a:r>
            <a:r>
              <a:rPr lang="nb-NO" baseline="0" dirty="0" smtClean="0"/>
              <a:t> </a:t>
            </a:r>
            <a:r>
              <a:rPr lang="nb-NO" baseline="0" dirty="0" err="1" smtClean="0"/>
              <a:t>are</a:t>
            </a:r>
            <a:r>
              <a:rPr lang="nb-NO" baseline="0" dirty="0" smtClean="0"/>
              <a:t> in </a:t>
            </a:r>
            <a:r>
              <a:rPr lang="nb-NO" baseline="0" dirty="0" err="1" smtClean="0"/>
              <a:t>fact</a:t>
            </a:r>
            <a:r>
              <a:rPr lang="nb-NO" baseline="0" dirty="0" smtClean="0"/>
              <a:t> </a:t>
            </a:r>
            <a:r>
              <a:rPr lang="nb-NO" baseline="0" dirty="0" err="1" smtClean="0"/>
              <a:t>talking</a:t>
            </a:r>
            <a:r>
              <a:rPr lang="nb-NO" baseline="0" dirty="0" smtClean="0"/>
              <a:t> </a:t>
            </a:r>
            <a:r>
              <a:rPr lang="nb-NO" baseline="0" dirty="0" err="1" smtClean="0"/>
              <a:t>about</a:t>
            </a:r>
            <a:r>
              <a:rPr lang="nb-NO" baseline="0" dirty="0" smtClean="0"/>
              <a:t> </a:t>
            </a:r>
            <a:r>
              <a:rPr lang="nb-NO" baseline="0" dirty="0" err="1" smtClean="0"/>
              <a:t>documentary</a:t>
            </a:r>
            <a:r>
              <a:rPr lang="nb-NO" baseline="0" dirty="0" smtClean="0"/>
              <a:t> material </a:t>
            </a:r>
            <a:r>
              <a:rPr lang="nb-NO" baseline="0" dirty="0" err="1" smtClean="0"/>
              <a:t>that</a:t>
            </a:r>
            <a:r>
              <a:rPr lang="nb-NO" baseline="0" dirty="0" smtClean="0"/>
              <a:t> has </a:t>
            </a:r>
            <a:r>
              <a:rPr lang="nb-NO" baseline="0" dirty="0" err="1" smtClean="0"/>
              <a:t>meaning</a:t>
            </a:r>
            <a:r>
              <a:rPr lang="nb-NO" baseline="0" dirty="0" smtClean="0"/>
              <a:t>. (Mark A. Green)</a:t>
            </a:r>
            <a:endParaRPr lang="nb-NO" dirty="0"/>
          </a:p>
        </p:txBody>
      </p:sp>
      <p:sp>
        <p:nvSpPr>
          <p:cNvPr id="4" name="Plassholder for lysbildenummer 3"/>
          <p:cNvSpPr>
            <a:spLocks noGrp="1"/>
          </p:cNvSpPr>
          <p:nvPr>
            <p:ph type="sldNum" sz="quarter" idx="10"/>
          </p:nvPr>
        </p:nvSpPr>
        <p:spPr/>
        <p:txBody>
          <a:bodyPr/>
          <a:lstStyle/>
          <a:p>
            <a:fld id="{55CE2584-519C-48B2-A82B-64C06F1D20E2}" type="slidenum">
              <a:rPr lang="nb-NO" smtClean="0"/>
              <a:pPr/>
              <a:t>7</a:t>
            </a:fld>
            <a:endParaRPr lang="nb-N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err="1" smtClean="0"/>
              <a:t>Ritrieval</a:t>
            </a:r>
            <a:r>
              <a:rPr lang="nb-NO" baseline="0" dirty="0" smtClean="0"/>
              <a:t> = gjenfinning</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err="1" smtClean="0">
                <a:solidFill>
                  <a:schemeClr val="tx1"/>
                </a:solidFill>
                <a:latin typeface="+mn-lt"/>
                <a:ea typeface="+mn-ea"/>
                <a:cs typeface="+mn-cs"/>
              </a:rPr>
              <a:t>We</a:t>
            </a:r>
            <a:r>
              <a:rPr lang="nb-NO" sz="1200" kern="1200" dirty="0" smtClean="0">
                <a:solidFill>
                  <a:schemeClr val="tx1"/>
                </a:solidFill>
                <a:latin typeface="+mn-lt"/>
                <a:ea typeface="+mn-ea"/>
                <a:cs typeface="+mn-cs"/>
              </a:rPr>
              <a:t> have to </a:t>
            </a:r>
            <a:r>
              <a:rPr lang="nb-NO" sz="1200" kern="1200" dirty="0" err="1" smtClean="0">
                <a:solidFill>
                  <a:schemeClr val="tx1"/>
                </a:solidFill>
                <a:latin typeface="+mn-lt"/>
                <a:ea typeface="+mn-ea"/>
                <a:cs typeface="+mn-cs"/>
              </a:rPr>
              <a:t>keep</a:t>
            </a:r>
            <a:r>
              <a:rPr lang="nb-NO" sz="1200" kern="1200" dirty="0" smtClean="0">
                <a:solidFill>
                  <a:schemeClr val="tx1"/>
                </a:solidFill>
                <a:latin typeface="+mn-lt"/>
                <a:ea typeface="+mn-ea"/>
                <a:cs typeface="+mn-cs"/>
              </a:rPr>
              <a:t> </a:t>
            </a:r>
            <a:r>
              <a:rPr lang="nb-NO" sz="1200" kern="1200" dirty="0" err="1" smtClean="0">
                <a:solidFill>
                  <a:schemeClr val="tx1"/>
                </a:solidFill>
                <a:latin typeface="+mn-lt"/>
                <a:ea typeface="+mn-ea"/>
                <a:cs typeface="+mn-cs"/>
              </a:rPr>
              <a:t>this</a:t>
            </a:r>
            <a:r>
              <a:rPr lang="nb-NO" sz="1200" kern="1200" dirty="0" smtClean="0">
                <a:solidFill>
                  <a:schemeClr val="tx1"/>
                </a:solidFill>
                <a:latin typeface="+mn-lt"/>
                <a:ea typeface="+mn-ea"/>
                <a:cs typeface="+mn-cs"/>
              </a:rPr>
              <a:t> in </a:t>
            </a:r>
            <a:r>
              <a:rPr lang="nb-NO" sz="1200" kern="1200" dirty="0" err="1" smtClean="0">
                <a:solidFill>
                  <a:schemeClr val="tx1"/>
                </a:solidFill>
                <a:latin typeface="+mn-lt"/>
                <a:ea typeface="+mn-ea"/>
                <a:cs typeface="+mn-cs"/>
              </a:rPr>
              <a:t>mind</a:t>
            </a:r>
            <a:r>
              <a:rPr lang="nb-NO" sz="1200" kern="1200" dirty="0" smtClean="0">
                <a:solidFill>
                  <a:schemeClr val="tx1"/>
                </a:solidFill>
                <a:latin typeface="+mn-lt"/>
                <a:ea typeface="+mn-ea"/>
                <a:cs typeface="+mn-cs"/>
              </a:rPr>
              <a:t> </a:t>
            </a:r>
            <a:r>
              <a:rPr lang="nb-NO" sz="1200" kern="1200" dirty="0" err="1" smtClean="0">
                <a:solidFill>
                  <a:schemeClr val="tx1"/>
                </a:solidFill>
                <a:latin typeface="+mn-lt"/>
                <a:ea typeface="+mn-ea"/>
                <a:cs typeface="+mn-cs"/>
              </a:rPr>
              <a:t>when</a:t>
            </a:r>
            <a:r>
              <a:rPr lang="nb-NO" sz="1200" kern="1200" dirty="0" smtClean="0">
                <a:solidFill>
                  <a:schemeClr val="tx1"/>
                </a:solidFill>
                <a:latin typeface="+mn-lt"/>
                <a:ea typeface="+mn-ea"/>
                <a:cs typeface="+mn-cs"/>
              </a:rPr>
              <a:t> </a:t>
            </a:r>
            <a:r>
              <a:rPr lang="nb-NO" sz="1200" kern="1200" dirty="0" err="1" smtClean="0">
                <a:solidFill>
                  <a:schemeClr val="tx1"/>
                </a:solidFill>
                <a:latin typeface="+mn-lt"/>
                <a:ea typeface="+mn-ea"/>
                <a:cs typeface="+mn-cs"/>
              </a:rPr>
              <a:t>we</a:t>
            </a:r>
            <a:r>
              <a:rPr lang="nb-NO" sz="1200" kern="1200" dirty="0" smtClean="0">
                <a:solidFill>
                  <a:schemeClr val="tx1"/>
                </a:solidFill>
                <a:latin typeface="+mn-lt"/>
                <a:ea typeface="+mn-ea"/>
                <a:cs typeface="+mn-cs"/>
              </a:rPr>
              <a:t> </a:t>
            </a:r>
            <a:r>
              <a:rPr lang="nb-NO" sz="1200" kern="1200" dirty="0" err="1" smtClean="0">
                <a:solidFill>
                  <a:schemeClr val="tx1"/>
                </a:solidFill>
                <a:latin typeface="+mn-lt"/>
                <a:ea typeface="+mn-ea"/>
                <a:cs typeface="+mn-cs"/>
              </a:rPr>
              <a:t>appraise</a:t>
            </a:r>
            <a:r>
              <a:rPr lang="nb-NO" sz="1200" kern="1200" dirty="0" smtClean="0">
                <a:solidFill>
                  <a:schemeClr val="tx1"/>
                </a:solidFill>
                <a:latin typeface="+mn-lt"/>
                <a:ea typeface="+mn-ea"/>
                <a:cs typeface="+mn-cs"/>
              </a:rPr>
              <a:t> </a:t>
            </a:r>
            <a:r>
              <a:rPr lang="nb-NO" sz="1200" kern="1200" dirty="0" err="1" smtClean="0">
                <a:solidFill>
                  <a:schemeClr val="tx1"/>
                </a:solidFill>
                <a:latin typeface="+mn-lt"/>
                <a:ea typeface="+mn-ea"/>
                <a:cs typeface="+mn-cs"/>
              </a:rPr>
              <a:t>electronic</a:t>
            </a:r>
            <a:r>
              <a:rPr lang="nb-NO" sz="1200" kern="1200" baseline="0" dirty="0" smtClean="0">
                <a:solidFill>
                  <a:schemeClr val="tx1"/>
                </a:solidFill>
                <a:latin typeface="+mn-lt"/>
                <a:ea typeface="+mn-ea"/>
                <a:cs typeface="+mn-cs"/>
              </a:rPr>
              <a:t> </a:t>
            </a:r>
            <a:r>
              <a:rPr lang="nb-NO" sz="1200" kern="1200" baseline="0" dirty="0" err="1" smtClean="0">
                <a:solidFill>
                  <a:schemeClr val="tx1"/>
                </a:solidFill>
                <a:latin typeface="+mn-lt"/>
                <a:ea typeface="+mn-ea"/>
                <a:cs typeface="+mn-cs"/>
              </a:rPr>
              <a:t>records</a:t>
            </a:r>
            <a:r>
              <a:rPr lang="nb-NO" sz="1200" kern="1200" baseline="0" dirty="0" smtClean="0">
                <a:solidFill>
                  <a:schemeClr val="tx1"/>
                </a:solidFill>
                <a:latin typeface="+mn-lt"/>
                <a:ea typeface="+mn-ea"/>
                <a:cs typeface="+mn-cs"/>
              </a:rPr>
              <a:t>. </a:t>
            </a:r>
            <a:r>
              <a:rPr lang="nb-NO" sz="1200" kern="1200" dirty="0" smtClean="0">
                <a:solidFill>
                  <a:schemeClr val="tx1"/>
                </a:solidFill>
                <a:latin typeface="+mn-lt"/>
                <a:ea typeface="+mn-ea"/>
                <a:cs typeface="+mn-cs"/>
              </a:rPr>
              <a:t>The general </a:t>
            </a:r>
            <a:r>
              <a:rPr lang="nb-NO" sz="1200" kern="1200" dirty="0" err="1" smtClean="0">
                <a:solidFill>
                  <a:schemeClr val="tx1"/>
                </a:solidFill>
                <a:latin typeface="+mn-lt"/>
                <a:ea typeface="+mn-ea"/>
                <a:cs typeface="+mn-cs"/>
              </a:rPr>
              <a:t>principles</a:t>
            </a:r>
            <a:r>
              <a:rPr lang="nb-NO" sz="1200" kern="1200" dirty="0" smtClean="0">
                <a:solidFill>
                  <a:schemeClr val="tx1"/>
                </a:solidFill>
                <a:latin typeface="+mn-lt"/>
                <a:ea typeface="+mn-ea"/>
                <a:cs typeface="+mn-cs"/>
              </a:rPr>
              <a:t> </a:t>
            </a:r>
            <a:r>
              <a:rPr lang="nb-NO" sz="1200" kern="1200" dirty="0" err="1" smtClean="0">
                <a:solidFill>
                  <a:schemeClr val="tx1"/>
                </a:solidFill>
                <a:latin typeface="+mn-lt"/>
                <a:ea typeface="+mn-ea"/>
                <a:cs typeface="+mn-cs"/>
              </a:rPr>
              <a:t>of</a:t>
            </a:r>
            <a:r>
              <a:rPr lang="nb-NO" sz="1200" kern="1200" dirty="0" smtClean="0">
                <a:solidFill>
                  <a:schemeClr val="tx1"/>
                </a:solidFill>
                <a:latin typeface="+mn-lt"/>
                <a:ea typeface="+mn-ea"/>
                <a:cs typeface="+mn-cs"/>
              </a:rPr>
              <a:t> </a:t>
            </a:r>
            <a:r>
              <a:rPr lang="nb-NO" sz="1200" kern="1200" dirty="0" err="1" smtClean="0">
                <a:solidFill>
                  <a:schemeClr val="tx1"/>
                </a:solidFill>
                <a:latin typeface="+mn-lt"/>
                <a:ea typeface="+mn-ea"/>
                <a:cs typeface="+mn-cs"/>
              </a:rPr>
              <a:t>records</a:t>
            </a:r>
            <a:r>
              <a:rPr lang="nb-NO" sz="1200" kern="1200" dirty="0" smtClean="0">
                <a:solidFill>
                  <a:schemeClr val="tx1"/>
                </a:solidFill>
                <a:latin typeface="+mn-lt"/>
                <a:ea typeface="+mn-ea"/>
                <a:cs typeface="+mn-cs"/>
              </a:rPr>
              <a:t> </a:t>
            </a:r>
            <a:r>
              <a:rPr lang="nb-NO" sz="1200" kern="1200" dirty="0" err="1" smtClean="0">
                <a:solidFill>
                  <a:schemeClr val="tx1"/>
                </a:solidFill>
                <a:latin typeface="+mn-lt"/>
                <a:ea typeface="+mn-ea"/>
                <a:cs typeface="+mn-cs"/>
              </a:rPr>
              <a:t>management</a:t>
            </a:r>
            <a:r>
              <a:rPr lang="nb-NO" sz="1200" kern="1200" dirty="0" smtClean="0">
                <a:solidFill>
                  <a:schemeClr val="tx1"/>
                </a:solidFill>
                <a:latin typeface="+mn-lt"/>
                <a:ea typeface="+mn-ea"/>
                <a:cs typeface="+mn-cs"/>
              </a:rPr>
              <a:t> </a:t>
            </a:r>
            <a:r>
              <a:rPr lang="nb-NO" sz="1200" kern="1200" dirty="0" err="1" smtClean="0">
                <a:solidFill>
                  <a:schemeClr val="tx1"/>
                </a:solidFill>
                <a:latin typeface="+mn-lt"/>
                <a:ea typeface="+mn-ea"/>
                <a:cs typeface="+mn-cs"/>
              </a:rPr>
              <a:t>apply</a:t>
            </a:r>
            <a:r>
              <a:rPr lang="nb-NO" sz="1200" kern="1200" dirty="0" smtClean="0">
                <a:solidFill>
                  <a:schemeClr val="tx1"/>
                </a:solidFill>
                <a:latin typeface="+mn-lt"/>
                <a:ea typeface="+mn-ea"/>
                <a:cs typeface="+mn-cs"/>
              </a:rPr>
              <a:t> to </a:t>
            </a:r>
            <a:r>
              <a:rPr lang="nb-NO" sz="1200" kern="1200" dirty="0" err="1" smtClean="0">
                <a:solidFill>
                  <a:schemeClr val="tx1"/>
                </a:solidFill>
                <a:latin typeface="+mn-lt"/>
                <a:ea typeface="+mn-ea"/>
                <a:cs typeface="+mn-cs"/>
              </a:rPr>
              <a:t>records</a:t>
            </a:r>
            <a:r>
              <a:rPr lang="nb-NO" sz="1200" kern="1200" dirty="0" smtClean="0">
                <a:solidFill>
                  <a:schemeClr val="tx1"/>
                </a:solidFill>
                <a:latin typeface="+mn-lt"/>
                <a:ea typeface="+mn-ea"/>
                <a:cs typeface="+mn-cs"/>
              </a:rPr>
              <a:t> in </a:t>
            </a:r>
            <a:r>
              <a:rPr lang="nb-NO" sz="1200" kern="1200" dirty="0" err="1" smtClean="0">
                <a:solidFill>
                  <a:schemeClr val="tx1"/>
                </a:solidFill>
                <a:latin typeface="+mn-lt"/>
                <a:ea typeface="+mn-ea"/>
                <a:cs typeface="+mn-cs"/>
              </a:rPr>
              <a:t>any</a:t>
            </a:r>
            <a:r>
              <a:rPr lang="nb-NO" sz="1200" kern="1200" dirty="0" smtClean="0">
                <a:solidFill>
                  <a:schemeClr val="tx1"/>
                </a:solidFill>
                <a:latin typeface="+mn-lt"/>
                <a:ea typeface="+mn-ea"/>
                <a:cs typeface="+mn-cs"/>
              </a:rPr>
              <a:t> format. It is more </a:t>
            </a:r>
            <a:r>
              <a:rPr lang="nb-NO" sz="1200" kern="1200" dirty="0" err="1" smtClean="0">
                <a:solidFill>
                  <a:schemeClr val="tx1"/>
                </a:solidFill>
                <a:latin typeface="+mn-lt"/>
                <a:ea typeface="+mn-ea"/>
                <a:cs typeface="+mn-cs"/>
              </a:rPr>
              <a:t>difficult</a:t>
            </a:r>
            <a:r>
              <a:rPr lang="nb-NO" sz="1200" kern="1200" dirty="0" smtClean="0">
                <a:solidFill>
                  <a:schemeClr val="tx1"/>
                </a:solidFill>
                <a:latin typeface="+mn-lt"/>
                <a:ea typeface="+mn-ea"/>
                <a:cs typeface="+mn-cs"/>
              </a:rPr>
              <a:t> to </a:t>
            </a:r>
            <a:r>
              <a:rPr lang="nb-NO" sz="1200" kern="1200" dirty="0" err="1" smtClean="0">
                <a:solidFill>
                  <a:schemeClr val="tx1"/>
                </a:solidFill>
                <a:latin typeface="+mn-lt"/>
                <a:ea typeface="+mn-ea"/>
                <a:cs typeface="+mn-cs"/>
              </a:rPr>
              <a:t>ensure</a:t>
            </a:r>
            <a:r>
              <a:rPr lang="nb-NO" sz="1200" kern="1200" dirty="0" smtClean="0">
                <a:solidFill>
                  <a:schemeClr val="tx1"/>
                </a:solidFill>
                <a:latin typeface="+mn-lt"/>
                <a:ea typeface="+mn-ea"/>
                <a:cs typeface="+mn-cs"/>
              </a:rPr>
              <a:t> </a:t>
            </a:r>
            <a:r>
              <a:rPr lang="nb-NO" sz="1200" kern="1200" dirty="0" err="1" smtClean="0">
                <a:solidFill>
                  <a:schemeClr val="tx1"/>
                </a:solidFill>
                <a:latin typeface="+mn-lt"/>
                <a:ea typeface="+mn-ea"/>
                <a:cs typeface="+mn-cs"/>
              </a:rPr>
              <a:t>that</a:t>
            </a:r>
            <a:r>
              <a:rPr lang="nb-NO" sz="1200" kern="1200" dirty="0" smtClean="0">
                <a:solidFill>
                  <a:schemeClr val="tx1"/>
                </a:solidFill>
                <a:latin typeface="+mn-lt"/>
                <a:ea typeface="+mn-ea"/>
                <a:cs typeface="+mn-cs"/>
              </a:rPr>
              <a:t> </a:t>
            </a:r>
            <a:r>
              <a:rPr lang="nb-NO" sz="1200" kern="1200" dirty="0" err="1" smtClean="0">
                <a:solidFill>
                  <a:schemeClr val="tx1"/>
                </a:solidFill>
                <a:latin typeface="+mn-lt"/>
                <a:ea typeface="+mn-ea"/>
                <a:cs typeface="+mn-cs"/>
              </a:rPr>
              <a:t>the</a:t>
            </a:r>
            <a:r>
              <a:rPr lang="nb-NO" sz="1200" kern="1200" dirty="0" smtClean="0">
                <a:solidFill>
                  <a:schemeClr val="tx1"/>
                </a:solidFill>
                <a:latin typeface="+mn-lt"/>
                <a:ea typeface="+mn-ea"/>
                <a:cs typeface="+mn-cs"/>
              </a:rPr>
              <a:t> </a:t>
            </a:r>
            <a:r>
              <a:rPr lang="nb-NO" sz="1200" kern="1200" dirty="0" err="1" smtClean="0">
                <a:solidFill>
                  <a:schemeClr val="tx1"/>
                </a:solidFill>
                <a:latin typeface="+mn-lt"/>
                <a:ea typeface="+mn-ea"/>
                <a:cs typeface="+mn-cs"/>
              </a:rPr>
              <a:t>content</a:t>
            </a:r>
            <a:r>
              <a:rPr lang="nb-NO" sz="1200" kern="1200" dirty="0" smtClean="0">
                <a:solidFill>
                  <a:schemeClr val="tx1"/>
                </a:solidFill>
                <a:latin typeface="+mn-lt"/>
                <a:ea typeface="+mn-ea"/>
                <a:cs typeface="+mn-cs"/>
              </a:rPr>
              <a:t>, </a:t>
            </a:r>
            <a:r>
              <a:rPr lang="nb-NO" sz="1200" kern="1200" dirty="0" err="1" smtClean="0">
                <a:solidFill>
                  <a:schemeClr val="tx1"/>
                </a:solidFill>
                <a:latin typeface="+mn-lt"/>
                <a:ea typeface="+mn-ea"/>
                <a:cs typeface="+mn-cs"/>
              </a:rPr>
              <a:t>context</a:t>
            </a:r>
            <a:r>
              <a:rPr lang="nb-NO" sz="1200" kern="1200" dirty="0" smtClean="0">
                <a:solidFill>
                  <a:schemeClr val="tx1"/>
                </a:solidFill>
                <a:latin typeface="+mn-lt"/>
                <a:ea typeface="+mn-ea"/>
                <a:cs typeface="+mn-cs"/>
              </a:rPr>
              <a:t> and </a:t>
            </a:r>
            <a:r>
              <a:rPr lang="nb-NO" sz="1200" kern="1200" dirty="0" err="1" smtClean="0">
                <a:solidFill>
                  <a:schemeClr val="tx1"/>
                </a:solidFill>
                <a:latin typeface="+mn-lt"/>
                <a:ea typeface="+mn-ea"/>
                <a:cs typeface="+mn-cs"/>
              </a:rPr>
              <a:t>structure</a:t>
            </a:r>
            <a:r>
              <a:rPr lang="nb-NO" sz="1200" kern="1200" dirty="0" smtClean="0">
                <a:solidFill>
                  <a:schemeClr val="tx1"/>
                </a:solidFill>
                <a:latin typeface="+mn-lt"/>
                <a:ea typeface="+mn-ea"/>
                <a:cs typeface="+mn-cs"/>
              </a:rPr>
              <a:t> </a:t>
            </a:r>
            <a:r>
              <a:rPr lang="nb-NO" sz="1200" kern="1200" dirty="0" err="1" smtClean="0">
                <a:solidFill>
                  <a:schemeClr val="tx1"/>
                </a:solidFill>
                <a:latin typeface="+mn-lt"/>
                <a:ea typeface="+mn-ea"/>
                <a:cs typeface="+mn-cs"/>
              </a:rPr>
              <a:t>of</a:t>
            </a:r>
            <a:r>
              <a:rPr lang="nb-NO" sz="1200" kern="1200" dirty="0" smtClean="0">
                <a:solidFill>
                  <a:schemeClr val="tx1"/>
                </a:solidFill>
                <a:latin typeface="+mn-lt"/>
                <a:ea typeface="+mn-ea"/>
                <a:cs typeface="+mn-cs"/>
              </a:rPr>
              <a:t> </a:t>
            </a:r>
            <a:r>
              <a:rPr lang="nb-NO" sz="1200" kern="1200" dirty="0" err="1" smtClean="0">
                <a:solidFill>
                  <a:schemeClr val="tx1"/>
                </a:solidFill>
                <a:latin typeface="+mn-lt"/>
                <a:ea typeface="+mn-ea"/>
                <a:cs typeface="+mn-cs"/>
              </a:rPr>
              <a:t>records</a:t>
            </a:r>
            <a:r>
              <a:rPr lang="nb-NO" sz="1200" kern="1200" dirty="0" smtClean="0">
                <a:solidFill>
                  <a:schemeClr val="tx1"/>
                </a:solidFill>
                <a:latin typeface="+mn-lt"/>
                <a:ea typeface="+mn-ea"/>
                <a:cs typeface="+mn-cs"/>
              </a:rPr>
              <a:t> is </a:t>
            </a:r>
            <a:r>
              <a:rPr lang="nb-NO" sz="1200" kern="1200" dirty="0" err="1" smtClean="0">
                <a:solidFill>
                  <a:schemeClr val="tx1"/>
                </a:solidFill>
                <a:latin typeface="+mn-lt"/>
                <a:ea typeface="+mn-ea"/>
                <a:cs typeface="+mn-cs"/>
              </a:rPr>
              <a:t>preserved</a:t>
            </a:r>
            <a:r>
              <a:rPr lang="nb-NO" sz="1200" kern="1200" dirty="0" smtClean="0">
                <a:solidFill>
                  <a:schemeClr val="tx1"/>
                </a:solidFill>
                <a:latin typeface="+mn-lt"/>
                <a:ea typeface="+mn-ea"/>
                <a:cs typeface="+mn-cs"/>
              </a:rPr>
              <a:t> and </a:t>
            </a:r>
            <a:r>
              <a:rPr lang="nb-NO" sz="1200" kern="1200" dirty="0" err="1" smtClean="0">
                <a:solidFill>
                  <a:schemeClr val="tx1"/>
                </a:solidFill>
                <a:latin typeface="+mn-lt"/>
                <a:ea typeface="+mn-ea"/>
                <a:cs typeface="+mn-cs"/>
              </a:rPr>
              <a:t>protected</a:t>
            </a:r>
            <a:r>
              <a:rPr lang="nb-NO" sz="1200" kern="1200" dirty="0" smtClean="0">
                <a:solidFill>
                  <a:schemeClr val="tx1"/>
                </a:solidFill>
                <a:latin typeface="+mn-lt"/>
                <a:ea typeface="+mn-ea"/>
                <a:cs typeface="+mn-cs"/>
              </a:rPr>
              <a:t> </a:t>
            </a:r>
            <a:r>
              <a:rPr lang="nb-NO" sz="1200" kern="1200" dirty="0" err="1" smtClean="0">
                <a:solidFill>
                  <a:schemeClr val="tx1"/>
                </a:solidFill>
                <a:latin typeface="+mn-lt"/>
                <a:ea typeface="+mn-ea"/>
                <a:cs typeface="+mn-cs"/>
              </a:rPr>
              <a:t>when</a:t>
            </a:r>
            <a:r>
              <a:rPr lang="nb-NO" sz="1200" kern="1200" dirty="0" smtClean="0">
                <a:solidFill>
                  <a:schemeClr val="tx1"/>
                </a:solidFill>
                <a:latin typeface="+mn-lt"/>
                <a:ea typeface="+mn-ea"/>
                <a:cs typeface="+mn-cs"/>
              </a:rPr>
              <a:t> </a:t>
            </a:r>
            <a:r>
              <a:rPr lang="nb-NO" sz="1200" kern="1200" dirty="0" err="1" smtClean="0">
                <a:solidFill>
                  <a:schemeClr val="tx1"/>
                </a:solidFill>
                <a:latin typeface="+mn-lt"/>
                <a:ea typeface="+mn-ea"/>
                <a:cs typeface="+mn-cs"/>
              </a:rPr>
              <a:t>the</a:t>
            </a:r>
            <a:r>
              <a:rPr lang="nb-NO" sz="1200" kern="1200" dirty="0" smtClean="0">
                <a:solidFill>
                  <a:schemeClr val="tx1"/>
                </a:solidFill>
                <a:latin typeface="+mn-lt"/>
                <a:ea typeface="+mn-ea"/>
                <a:cs typeface="+mn-cs"/>
              </a:rPr>
              <a:t> </a:t>
            </a:r>
            <a:r>
              <a:rPr lang="nb-NO" sz="1200" kern="1200" dirty="0" err="1" smtClean="0">
                <a:solidFill>
                  <a:schemeClr val="tx1"/>
                </a:solidFill>
                <a:latin typeface="+mn-lt"/>
                <a:ea typeface="+mn-ea"/>
                <a:cs typeface="+mn-cs"/>
              </a:rPr>
              <a:t>records</a:t>
            </a:r>
            <a:r>
              <a:rPr lang="nb-NO" sz="1200" kern="1200" dirty="0" smtClean="0">
                <a:solidFill>
                  <a:schemeClr val="tx1"/>
                </a:solidFill>
                <a:latin typeface="+mn-lt"/>
                <a:ea typeface="+mn-ea"/>
                <a:cs typeface="+mn-cs"/>
              </a:rPr>
              <a:t> do not have a </a:t>
            </a:r>
            <a:r>
              <a:rPr lang="nb-NO" sz="1200" kern="1200" dirty="0" err="1" smtClean="0">
                <a:solidFill>
                  <a:schemeClr val="tx1"/>
                </a:solidFill>
                <a:latin typeface="+mn-lt"/>
                <a:ea typeface="+mn-ea"/>
                <a:cs typeface="+mn-cs"/>
              </a:rPr>
              <a:t>physical</a:t>
            </a:r>
            <a:r>
              <a:rPr lang="nb-NO" sz="1200" kern="1200" dirty="0" smtClean="0">
                <a:solidFill>
                  <a:schemeClr val="tx1"/>
                </a:solidFill>
                <a:latin typeface="+mn-lt"/>
                <a:ea typeface="+mn-ea"/>
                <a:cs typeface="+mn-cs"/>
              </a:rPr>
              <a:t> </a:t>
            </a:r>
            <a:r>
              <a:rPr lang="nb-NO" sz="1200" kern="1200" dirty="0" err="1" smtClean="0">
                <a:solidFill>
                  <a:schemeClr val="tx1"/>
                </a:solidFill>
                <a:latin typeface="+mn-lt"/>
                <a:ea typeface="+mn-ea"/>
                <a:cs typeface="+mn-cs"/>
              </a:rPr>
              <a:t>existence</a:t>
            </a:r>
            <a:r>
              <a:rPr lang="nb-NO" sz="1200" kern="1200" dirty="0" smtClean="0">
                <a:solidFill>
                  <a:schemeClr val="tx1"/>
                </a:solidFill>
                <a:latin typeface="+mn-lt"/>
                <a:ea typeface="+mn-ea"/>
                <a:cs typeface="+mn-cs"/>
              </a:rPr>
              <a:t>.</a:t>
            </a:r>
          </a:p>
          <a:p>
            <a:endParaRPr lang="nb-NO" dirty="0"/>
          </a:p>
        </p:txBody>
      </p:sp>
      <p:sp>
        <p:nvSpPr>
          <p:cNvPr id="4" name="Plassholder for lysbildenummer 3"/>
          <p:cNvSpPr>
            <a:spLocks noGrp="1"/>
          </p:cNvSpPr>
          <p:nvPr>
            <p:ph type="sldNum" sz="quarter" idx="10"/>
          </p:nvPr>
        </p:nvSpPr>
        <p:spPr/>
        <p:txBody>
          <a:bodyPr/>
          <a:lstStyle/>
          <a:p>
            <a:fld id="{55CE2584-519C-48B2-A82B-64C06F1D20E2}" type="slidenum">
              <a:rPr lang="nb-NO" smtClean="0"/>
              <a:pPr/>
              <a:t>8</a:t>
            </a:fld>
            <a:endParaRPr lang="nb-NO"/>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 a general level, it seems easy to formulate principles and purpose of preservation. But on the operational level, it is far more difficult. However, the criteria are very important and useful in order to systematize the work and to visualize the decisions that are being taken. </a:t>
            </a:r>
            <a:endParaRPr lang="nb-NO" sz="1200" dirty="0" smtClean="0">
              <a:solidFill>
                <a:schemeClr val="accent3">
                  <a:lumMod val="50000"/>
                </a:schemeClr>
              </a:solidFill>
              <a:latin typeface="Times New Roman" pitchFamily="18" charset="0"/>
              <a:cs typeface="Times New Roman" pitchFamily="18" charset="0"/>
            </a:endParaRPr>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55CE2584-519C-48B2-A82B-64C06F1D20E2}" type="slidenum">
              <a:rPr lang="nb-NO" smtClean="0"/>
              <a:pPr/>
              <a:t>9</a:t>
            </a:fld>
            <a:endParaRPr lang="nb-N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59EAB91A-1316-4C04-943A-3FD99438B7C3}" type="datetimeFigureOut">
              <a:rPr lang="nb-NO" smtClean="0"/>
              <a:pPr/>
              <a:t>22.05.2017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EFB4D83-396F-4C82-A89D-B5E522831B68}" type="slidenum">
              <a:rPr lang="nb-NO" smtClean="0"/>
              <a:pPr/>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59EAB91A-1316-4C04-943A-3FD99438B7C3}" type="datetimeFigureOut">
              <a:rPr lang="nb-NO" smtClean="0"/>
              <a:pPr/>
              <a:t>22.05.2017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EFB4D83-396F-4C82-A89D-B5E522831B68}" type="slidenum">
              <a:rPr lang="nb-NO" smtClean="0"/>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59EAB91A-1316-4C04-943A-3FD99438B7C3}" type="datetimeFigureOut">
              <a:rPr lang="nb-NO" smtClean="0"/>
              <a:pPr/>
              <a:t>22.05.2017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EFB4D83-396F-4C82-A89D-B5E522831B68}" type="slidenum">
              <a:rPr lang="nb-NO" smtClean="0"/>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59EAB91A-1316-4C04-943A-3FD99438B7C3}" type="datetimeFigureOut">
              <a:rPr lang="nb-NO" smtClean="0"/>
              <a:pPr/>
              <a:t>22.05.2017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EFB4D83-396F-4C82-A89D-B5E522831B68}" type="slidenum">
              <a:rPr lang="nb-NO" smtClean="0"/>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59EAB91A-1316-4C04-943A-3FD99438B7C3}" type="datetimeFigureOut">
              <a:rPr lang="nb-NO" smtClean="0"/>
              <a:pPr/>
              <a:t>22.05.2017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EFB4D83-396F-4C82-A89D-B5E522831B68}" type="slidenum">
              <a:rPr lang="nb-NO" smtClean="0"/>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59EAB91A-1316-4C04-943A-3FD99438B7C3}" type="datetimeFigureOut">
              <a:rPr lang="nb-NO" smtClean="0"/>
              <a:pPr/>
              <a:t>22.05.2017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3EFB4D83-396F-4C82-A89D-B5E522831B68}" type="slidenum">
              <a:rPr lang="nb-NO" smtClean="0"/>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59EAB91A-1316-4C04-943A-3FD99438B7C3}" type="datetimeFigureOut">
              <a:rPr lang="nb-NO" smtClean="0"/>
              <a:pPr/>
              <a:t>22.05.2017</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3EFB4D83-396F-4C82-A89D-B5E522831B68}" type="slidenum">
              <a:rPr lang="nb-NO" smtClean="0"/>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59EAB91A-1316-4C04-943A-3FD99438B7C3}" type="datetimeFigureOut">
              <a:rPr lang="nb-NO" smtClean="0"/>
              <a:pPr/>
              <a:t>22.05.2017</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3EFB4D83-396F-4C82-A89D-B5E522831B68}" type="slidenum">
              <a:rPr lang="nb-NO" smtClean="0"/>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59EAB91A-1316-4C04-943A-3FD99438B7C3}" type="datetimeFigureOut">
              <a:rPr lang="nb-NO" smtClean="0"/>
              <a:pPr/>
              <a:t>22.05.2017</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3EFB4D83-396F-4C82-A89D-B5E522831B68}" type="slidenum">
              <a:rPr lang="nb-NO" smtClean="0"/>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59EAB91A-1316-4C04-943A-3FD99438B7C3}" type="datetimeFigureOut">
              <a:rPr lang="nb-NO" smtClean="0"/>
              <a:pPr/>
              <a:t>22.05.2017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3EFB4D83-396F-4C82-A89D-B5E522831B68}" type="slidenum">
              <a:rPr lang="nb-NO" smtClean="0"/>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59EAB91A-1316-4C04-943A-3FD99438B7C3}" type="datetimeFigureOut">
              <a:rPr lang="nb-NO" smtClean="0"/>
              <a:pPr/>
              <a:t>22.05.2017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3EFB4D83-396F-4C82-A89D-B5E522831B68}" type="slidenum">
              <a:rPr lang="nb-NO" smtClean="0"/>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EAB91A-1316-4C04-943A-3FD99438B7C3}" type="datetimeFigureOut">
              <a:rPr lang="nb-NO" smtClean="0"/>
              <a:pPr/>
              <a:t>22.05.2017</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FB4D83-396F-4C82-A89D-B5E522831B68}" type="slidenum">
              <a:rPr lang="nb-NO" smtClean="0"/>
              <a:pPr/>
              <a:t>‹#›</a:t>
            </a:fld>
            <a:endParaRPr lang="nb-N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3.png"/><Relationship Id="rId12" Type="http://schemas.openxmlformats.org/officeDocument/2006/relationships/hyperlink" Target="http://www.petroleumrecords.no/" TargetMode="Externa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jpeg"/><Relationship Id="rId11" Type="http://schemas.openxmlformats.org/officeDocument/2006/relationships/hyperlink" Target="http://www.kaizers.no/" TargetMode="External"/><Relationship Id="rId5" Type="http://schemas.openxmlformats.org/officeDocument/2006/relationships/image" Target="../media/image1.jpe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google.no/imgres?imgurl=http://www.dilbert.co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npd.no/en/Regulations/Regulations/Petroleum-register/"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9.jpe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11.jpe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alpha val="80000"/>
          </a:schemeClr>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0" y="274638"/>
            <a:ext cx="9144000" cy="1143000"/>
          </a:xfrm>
        </p:spPr>
        <p:txBody>
          <a:bodyPr>
            <a:normAutofit/>
          </a:bodyPr>
          <a:lstStyle/>
          <a:p>
            <a:r>
              <a:rPr lang="nb-NO" dirty="0" err="1" smtClean="0">
                <a:latin typeface="Times New Roman" pitchFamily="18" charset="0"/>
                <a:cs typeface="Times New Roman" pitchFamily="18" charset="0"/>
              </a:rPr>
              <a:t>What</a:t>
            </a:r>
            <a:r>
              <a:rPr lang="nb-NO" dirty="0" smtClean="0">
                <a:latin typeface="Times New Roman" pitchFamily="18" charset="0"/>
                <a:cs typeface="Times New Roman" pitchFamily="18" charset="0"/>
              </a:rPr>
              <a:t> </a:t>
            </a:r>
            <a:r>
              <a:rPr lang="nb-NO" dirty="0" err="1" smtClean="0">
                <a:latin typeface="Times New Roman" pitchFamily="18" charset="0"/>
                <a:cs typeface="Times New Roman" pitchFamily="18" charset="0"/>
              </a:rPr>
              <a:t>about</a:t>
            </a:r>
            <a:r>
              <a:rPr lang="nb-NO" dirty="0" smtClean="0">
                <a:latin typeface="Times New Roman" pitchFamily="18" charset="0"/>
                <a:cs typeface="Times New Roman" pitchFamily="18" charset="0"/>
              </a:rPr>
              <a:t> </a:t>
            </a:r>
            <a:r>
              <a:rPr lang="nb-NO" dirty="0" err="1" smtClean="0">
                <a:latin typeface="Times New Roman" pitchFamily="18" charset="0"/>
                <a:cs typeface="Times New Roman" pitchFamily="18" charset="0"/>
              </a:rPr>
              <a:t>electronic</a:t>
            </a:r>
            <a:r>
              <a:rPr lang="nb-NO" dirty="0" smtClean="0">
                <a:latin typeface="Times New Roman" pitchFamily="18" charset="0"/>
                <a:cs typeface="Times New Roman" pitchFamily="18" charset="0"/>
              </a:rPr>
              <a:t> </a:t>
            </a:r>
            <a:r>
              <a:rPr lang="nb-NO" dirty="0" err="1" smtClean="0">
                <a:latin typeface="Times New Roman" pitchFamily="18" charset="0"/>
                <a:cs typeface="Times New Roman" pitchFamily="18" charset="0"/>
              </a:rPr>
              <a:t>records</a:t>
            </a:r>
            <a:r>
              <a:rPr lang="nb-NO" dirty="0" smtClean="0">
                <a:latin typeface="Times New Roman" pitchFamily="18" charset="0"/>
                <a:cs typeface="Times New Roman" pitchFamily="18" charset="0"/>
              </a:rPr>
              <a:t>?</a:t>
            </a:r>
            <a:endParaRPr lang="nb-NO" dirty="0">
              <a:latin typeface="Times New Roman" pitchFamily="18" charset="0"/>
              <a:cs typeface="Times New Roman" pitchFamily="18" charset="0"/>
            </a:endParaRPr>
          </a:p>
        </p:txBody>
      </p:sp>
      <p:pic>
        <p:nvPicPr>
          <p:cNvPr id="4" name="Plassholder for innhold 3" descr="kaizers_2[1].jpg"/>
          <p:cNvPicPr>
            <a:picLocks noGrp="1" noChangeAspect="1"/>
          </p:cNvPicPr>
          <p:nvPr>
            <p:ph idx="1"/>
          </p:nvPr>
        </p:nvPicPr>
        <p:blipFill>
          <a:blip r:embed="rId5" cstate="print"/>
          <a:stretch>
            <a:fillRect/>
          </a:stretch>
        </p:blipFill>
        <p:spPr>
          <a:xfrm>
            <a:off x="4786314" y="1643051"/>
            <a:ext cx="4357686" cy="4286280"/>
          </a:xfrm>
        </p:spPr>
      </p:pic>
      <p:pic>
        <p:nvPicPr>
          <p:cNvPr id="5" name="Bilde 4" descr="kaizers2_858[1].jpg"/>
          <p:cNvPicPr>
            <a:picLocks noChangeAspect="1"/>
          </p:cNvPicPr>
          <p:nvPr/>
        </p:nvPicPr>
        <p:blipFill>
          <a:blip r:embed="rId6" cstate="print"/>
          <a:stretch>
            <a:fillRect/>
          </a:stretch>
        </p:blipFill>
        <p:spPr>
          <a:xfrm>
            <a:off x="0" y="1643050"/>
            <a:ext cx="4800605" cy="4286250"/>
          </a:xfrm>
          <a:prstGeom prst="rect">
            <a:avLst/>
          </a:prstGeom>
        </p:spPr>
      </p:pic>
      <p:pic>
        <p:nvPicPr>
          <p:cNvPr id="8" name="CD-lyd 7">
            <a:hlinkClick r:id="" action="ppaction://media"/>
          </p:cNvPr>
          <p:cNvPicPr>
            <a:picLocks noRot="1" noChangeAspect="1"/>
          </p:cNvPicPr>
          <p:nvPr>
            <a:audioCd>
              <a:st track="1"/>
              <a:end track="1" time="34"/>
            </a:audioCd>
          </p:nvPr>
        </p:nvPicPr>
        <p:blipFill>
          <a:blip r:embed="rId7" cstate="print"/>
          <a:stretch>
            <a:fillRect/>
          </a:stretch>
        </p:blipFill>
        <p:spPr>
          <a:xfrm>
            <a:off x="4419600" y="3276600"/>
            <a:ext cx="304800" cy="304800"/>
          </a:xfrm>
          <a:prstGeom prst="rect">
            <a:avLst/>
          </a:prstGeom>
        </p:spPr>
      </p:pic>
      <p:pic>
        <p:nvPicPr>
          <p:cNvPr id="9" name="CD-lyd 8">
            <a:hlinkClick r:id="" action="ppaction://media"/>
          </p:cNvPr>
          <p:cNvPicPr>
            <a:picLocks noRot="1" noChangeAspect="1"/>
          </p:cNvPicPr>
          <p:nvPr>
            <a:audioCd>
              <a:st track="1"/>
              <a:end track="1" time="33"/>
            </a:audioCd>
          </p:nvPr>
        </p:nvPicPr>
        <p:blipFill>
          <a:blip r:embed="rId8" cstate="print"/>
          <a:stretch>
            <a:fillRect/>
          </a:stretch>
        </p:blipFill>
        <p:spPr>
          <a:xfrm>
            <a:off x="4419600" y="3276600"/>
            <a:ext cx="304800" cy="304800"/>
          </a:xfrm>
          <a:prstGeom prst="rect">
            <a:avLst/>
          </a:prstGeom>
        </p:spPr>
      </p:pic>
      <p:sp>
        <p:nvSpPr>
          <p:cNvPr id="7" name="TekstSylinder 6"/>
          <p:cNvSpPr txBox="1"/>
          <p:nvPr/>
        </p:nvSpPr>
        <p:spPr>
          <a:xfrm>
            <a:off x="0" y="5500702"/>
            <a:ext cx="4286248" cy="369332"/>
          </a:xfrm>
          <a:prstGeom prst="rect">
            <a:avLst/>
          </a:prstGeom>
          <a:noFill/>
        </p:spPr>
        <p:txBody>
          <a:bodyPr wrap="square" rtlCol="0">
            <a:spAutoFit/>
          </a:bodyPr>
          <a:lstStyle/>
          <a:p>
            <a:r>
              <a:rPr lang="nb-NO" dirty="0" err="1" smtClean="0">
                <a:solidFill>
                  <a:schemeClr val="bg1"/>
                </a:solidFill>
                <a:latin typeface="Times New Roman" pitchFamily="18" charset="0"/>
                <a:cs typeface="Times New Roman" pitchFamily="18" charset="0"/>
              </a:rPr>
              <a:t>Kaizers</a:t>
            </a:r>
            <a:r>
              <a:rPr lang="nb-NO" dirty="0" smtClean="0">
                <a:solidFill>
                  <a:schemeClr val="bg1"/>
                </a:solidFill>
                <a:latin typeface="Times New Roman" pitchFamily="18" charset="0"/>
                <a:cs typeface="Times New Roman" pitchFamily="18" charset="0"/>
              </a:rPr>
              <a:t> </a:t>
            </a:r>
            <a:r>
              <a:rPr lang="nb-NO" dirty="0" err="1" smtClean="0">
                <a:solidFill>
                  <a:schemeClr val="bg1"/>
                </a:solidFill>
                <a:latin typeface="Times New Roman" pitchFamily="18" charset="0"/>
                <a:cs typeface="Times New Roman" pitchFamily="18" charset="0"/>
              </a:rPr>
              <a:t>Orchestra</a:t>
            </a:r>
            <a:r>
              <a:rPr lang="nb-NO" dirty="0" smtClean="0">
                <a:solidFill>
                  <a:schemeClr val="bg1"/>
                </a:solidFill>
                <a:latin typeface="Times New Roman" pitchFamily="18" charset="0"/>
                <a:cs typeface="Times New Roman" pitchFamily="18" charset="0"/>
              </a:rPr>
              <a:t>, Petroleum </a:t>
            </a:r>
            <a:r>
              <a:rPr lang="nb-NO" dirty="0" err="1" smtClean="0">
                <a:solidFill>
                  <a:schemeClr val="bg1"/>
                </a:solidFill>
                <a:latin typeface="Times New Roman" pitchFamily="18" charset="0"/>
                <a:cs typeface="Times New Roman" pitchFamily="18" charset="0"/>
              </a:rPr>
              <a:t>Records</a:t>
            </a:r>
            <a:endParaRPr lang="nb-NO" dirty="0">
              <a:solidFill>
                <a:schemeClr val="bg1"/>
              </a:solidFill>
              <a:latin typeface="Times New Roman" pitchFamily="18" charset="0"/>
              <a:cs typeface="Times New Roman" pitchFamily="18" charset="0"/>
            </a:endParaRPr>
          </a:p>
        </p:txBody>
      </p:sp>
      <p:pic>
        <p:nvPicPr>
          <p:cNvPr id="10" name="Innspilt ly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4419600" y="3276600"/>
            <a:ext cx="304800" cy="304800"/>
          </a:xfrm>
          <a:prstGeom prst="rect">
            <a:avLst/>
          </a:prstGeom>
        </p:spPr>
      </p:pic>
      <p:pic>
        <p:nvPicPr>
          <p:cNvPr id="11" name="CD-lyd 10">
            <a:hlinkClick r:id="" action="ppaction://media"/>
          </p:cNvPr>
          <p:cNvPicPr>
            <a:picLocks noRot="1" noChangeAspect="1"/>
          </p:cNvPicPr>
          <p:nvPr>
            <a:audioCd>
              <a:st track="1" time="34"/>
              <a:end track="1" time="202"/>
            </a:audioCd>
          </p:nvPr>
        </p:nvPicPr>
        <p:blipFill>
          <a:blip r:embed="rId10" cstate="print"/>
          <a:stretch>
            <a:fillRect/>
          </a:stretch>
        </p:blipFill>
        <p:spPr>
          <a:xfrm>
            <a:off x="4419600" y="3276600"/>
            <a:ext cx="304800" cy="304800"/>
          </a:xfrm>
          <a:prstGeom prst="rect">
            <a:avLst/>
          </a:prstGeom>
        </p:spPr>
      </p:pic>
      <p:sp>
        <p:nvSpPr>
          <p:cNvPr id="12" name="TekstSylinder 11"/>
          <p:cNvSpPr txBox="1"/>
          <p:nvPr/>
        </p:nvSpPr>
        <p:spPr>
          <a:xfrm>
            <a:off x="0" y="5929330"/>
            <a:ext cx="3643306" cy="928670"/>
          </a:xfrm>
          <a:prstGeom prst="rect">
            <a:avLst/>
          </a:prstGeom>
          <a:noFill/>
        </p:spPr>
        <p:txBody>
          <a:bodyPr wrap="square" rtlCol="0">
            <a:spAutoFit/>
          </a:bodyPr>
          <a:lstStyle/>
          <a:p>
            <a:r>
              <a:rPr lang="nb-NO" dirty="0" smtClean="0">
                <a:latin typeface="Times New Roman" pitchFamily="18" charset="0"/>
                <a:cs typeface="Times New Roman" pitchFamily="18" charset="0"/>
                <a:hlinkClick r:id="rId11"/>
              </a:rPr>
              <a:t>http://www.kaizers.no/</a:t>
            </a:r>
            <a:endParaRPr lang="nb-NO" dirty="0" smtClean="0">
              <a:latin typeface="Times New Roman" pitchFamily="18" charset="0"/>
              <a:cs typeface="Times New Roman" pitchFamily="18" charset="0"/>
            </a:endParaRPr>
          </a:p>
          <a:p>
            <a:r>
              <a:rPr lang="nb-NO" dirty="0" smtClean="0">
                <a:latin typeface="Times New Roman" pitchFamily="18" charset="0"/>
                <a:cs typeface="Times New Roman" pitchFamily="18" charset="0"/>
                <a:hlinkClick r:id="rId12"/>
              </a:rPr>
              <a:t>http://www.petroleumrecords.no/</a:t>
            </a:r>
            <a:endParaRPr lang="nb-NO" dirty="0" smtClean="0">
              <a:latin typeface="Times New Roman" pitchFamily="18" charset="0"/>
              <a:cs typeface="Times New Roman" pitchFamily="18" charset="0"/>
            </a:endParaRPr>
          </a:p>
          <a:p>
            <a:endParaRPr lang="nb-NO"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 fill="hold"/>
                                        <p:tgtEl>
                                          <p:spTgt spid="9"/>
                                        </p:tgtEl>
                                      </p:cBhvr>
                                    </p:cmd>
                                  </p:childTnLst>
                                </p:cTn>
                              </p:par>
                            </p:childTnLst>
                          </p:cTn>
                        </p:par>
                      </p:childTnLst>
                    </p:cTn>
                  </p:par>
                </p:childTnLst>
              </p:cTn>
              <p:nextCondLst>
                <p:cond evt="onClick" delay="0">
                  <p:tgtEl>
                    <p:spTgt spid="9"/>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 fill="hold"/>
                                        <p:tgtEl>
                                          <p:spTgt spid="10"/>
                                        </p:tgtEl>
                                      </p:cBhvr>
                                    </p:cmd>
                                  </p:childTnLst>
                                </p:cTn>
                              </p:par>
                            </p:childTnLst>
                          </p:cTn>
                        </p:par>
                      </p:childTnLst>
                    </p:cTn>
                  </p:par>
                </p:childTnLst>
              </p:cTn>
              <p:nextCondLst>
                <p:cond evt="onClick" delay="0">
                  <p:tgtEl>
                    <p:spTgt spid="10"/>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 fill="hold"/>
                                        <p:tgtEl>
                                          <p:spTgt spid="11"/>
                                        </p:tgtEl>
                                      </p:cBhvr>
                                    </p:cmd>
                                  </p:childTnLst>
                                </p:cTn>
                              </p:par>
                            </p:childTnLst>
                          </p:cTn>
                        </p:par>
                      </p:childTnLst>
                    </p:cTn>
                  </p:par>
                </p:childTnLst>
              </p:cTn>
              <p:nextCondLst>
                <p:cond evt="onClick" delay="0">
                  <p:tgtEl>
                    <p:spTgt spid="11"/>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75000"/>
            <a:alpha val="60000"/>
          </a:schemeClr>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0" y="274638"/>
            <a:ext cx="9144000" cy="725470"/>
          </a:xfrm>
          <a:solidFill>
            <a:schemeClr val="accent3">
              <a:lumMod val="75000"/>
              <a:alpha val="50000"/>
            </a:schemeClr>
          </a:solidFill>
          <a:ln>
            <a:solidFill>
              <a:schemeClr val="bg1"/>
            </a:solidFill>
          </a:ln>
        </p:spPr>
        <p:txBody>
          <a:bodyPr>
            <a:normAutofit fontScale="90000"/>
          </a:bodyPr>
          <a:lstStyle/>
          <a:p>
            <a:r>
              <a:rPr lang="nb-NO" dirty="0" smtClean="0">
                <a:solidFill>
                  <a:schemeClr val="bg1"/>
                </a:solidFill>
                <a:latin typeface="Times New Roman" pitchFamily="18" charset="0"/>
                <a:cs typeface="Times New Roman" pitchFamily="18" charset="0"/>
              </a:rPr>
              <a:t>Electronic </a:t>
            </a:r>
            <a:r>
              <a:rPr lang="nb-NO" dirty="0" err="1" smtClean="0">
                <a:solidFill>
                  <a:schemeClr val="bg1"/>
                </a:solidFill>
                <a:latin typeface="Times New Roman" pitchFamily="18" charset="0"/>
                <a:cs typeface="Times New Roman" pitchFamily="18" charset="0"/>
              </a:rPr>
              <a:t>records</a:t>
            </a:r>
            <a:endParaRPr lang="nb-NO" dirty="0">
              <a:solidFill>
                <a:schemeClr val="bg1"/>
              </a:solidFill>
              <a:latin typeface="Times New Roman" pitchFamily="18" charset="0"/>
              <a:cs typeface="Times New Roman" pitchFamily="18" charset="0"/>
            </a:endParaRPr>
          </a:p>
        </p:txBody>
      </p:sp>
      <p:sp>
        <p:nvSpPr>
          <p:cNvPr id="3" name="Plassholder for innhold 2"/>
          <p:cNvSpPr>
            <a:spLocks noGrp="1"/>
          </p:cNvSpPr>
          <p:nvPr>
            <p:ph idx="1"/>
          </p:nvPr>
        </p:nvSpPr>
        <p:spPr>
          <a:xfrm>
            <a:off x="457200" y="1357298"/>
            <a:ext cx="8229600" cy="4643469"/>
          </a:xfrm>
        </p:spPr>
        <p:txBody>
          <a:bodyPr>
            <a:normAutofit fontScale="70000" lnSpcReduction="20000"/>
          </a:bodyPr>
          <a:lstStyle/>
          <a:p>
            <a:r>
              <a:rPr lang="nb-NO" dirty="0" err="1" smtClean="0">
                <a:solidFill>
                  <a:schemeClr val="bg1"/>
                </a:solidFill>
                <a:latin typeface="Times New Roman" pitchFamily="18" charset="0"/>
                <a:cs typeface="Times New Roman" pitchFamily="18" charset="0"/>
              </a:rPr>
              <a:t>Essential</a:t>
            </a:r>
            <a:r>
              <a:rPr lang="nb-NO" dirty="0" smtClean="0">
                <a:solidFill>
                  <a:schemeClr val="bg1"/>
                </a:solidFill>
                <a:latin typeface="Times New Roman" pitchFamily="18" charset="0"/>
                <a:cs typeface="Times New Roman" pitchFamily="18" charset="0"/>
              </a:rPr>
              <a:t> </a:t>
            </a:r>
            <a:r>
              <a:rPr lang="nb-NO" dirty="0" err="1" smtClean="0">
                <a:solidFill>
                  <a:schemeClr val="bg1"/>
                </a:solidFill>
                <a:latin typeface="Times New Roman" pitchFamily="18" charset="0"/>
                <a:cs typeface="Times New Roman" pitchFamily="18" charset="0"/>
              </a:rPr>
              <a:t>differences</a:t>
            </a:r>
            <a:r>
              <a:rPr lang="nb-NO" dirty="0" smtClean="0">
                <a:solidFill>
                  <a:schemeClr val="bg1"/>
                </a:solidFill>
                <a:latin typeface="Times New Roman" pitchFamily="18" charset="0"/>
                <a:cs typeface="Times New Roman" pitchFamily="18" charset="0"/>
              </a:rPr>
              <a:t> </a:t>
            </a:r>
            <a:r>
              <a:rPr lang="nb-NO" dirty="0" err="1" smtClean="0">
                <a:solidFill>
                  <a:schemeClr val="bg1"/>
                </a:solidFill>
                <a:latin typeface="Times New Roman" pitchFamily="18" charset="0"/>
                <a:cs typeface="Times New Roman" pitchFamily="18" charset="0"/>
              </a:rPr>
              <a:t>between</a:t>
            </a:r>
            <a:r>
              <a:rPr lang="nb-NO" dirty="0" smtClean="0">
                <a:solidFill>
                  <a:schemeClr val="bg1"/>
                </a:solidFill>
                <a:latin typeface="Times New Roman" pitchFamily="18" charset="0"/>
                <a:cs typeface="Times New Roman" pitchFamily="18" charset="0"/>
              </a:rPr>
              <a:t>: </a:t>
            </a:r>
          </a:p>
          <a:p>
            <a:pPr>
              <a:buNone/>
            </a:pPr>
            <a:endParaRPr lang="nb-NO" dirty="0" smtClean="0">
              <a:solidFill>
                <a:schemeClr val="bg1"/>
              </a:solidFill>
              <a:latin typeface="Times New Roman" pitchFamily="18" charset="0"/>
              <a:cs typeface="Times New Roman" pitchFamily="18" charset="0"/>
            </a:endParaRPr>
          </a:p>
          <a:p>
            <a:pPr marL="514350" indent="-514350">
              <a:buAutoNum type="arabicParenR"/>
            </a:pPr>
            <a:r>
              <a:rPr lang="nb-NO" b="1" dirty="0" smtClean="0">
                <a:solidFill>
                  <a:schemeClr val="bg1"/>
                </a:solidFill>
                <a:latin typeface="Times New Roman" pitchFamily="18" charset="0"/>
                <a:cs typeface="Times New Roman" pitchFamily="18" charset="0"/>
              </a:rPr>
              <a:t>Systems for </a:t>
            </a:r>
            <a:r>
              <a:rPr lang="nb-NO" b="1" dirty="0" err="1" smtClean="0">
                <a:solidFill>
                  <a:schemeClr val="bg1"/>
                </a:solidFill>
                <a:latin typeface="Times New Roman" pitchFamily="18" charset="0"/>
                <a:cs typeface="Times New Roman" pitchFamily="18" charset="0"/>
              </a:rPr>
              <a:t>internal</a:t>
            </a:r>
            <a:r>
              <a:rPr lang="nb-NO" b="1" dirty="0" smtClean="0">
                <a:solidFill>
                  <a:schemeClr val="bg1"/>
                </a:solidFill>
                <a:latin typeface="Times New Roman" pitchFamily="18" charset="0"/>
                <a:cs typeface="Times New Roman" pitchFamily="18" charset="0"/>
              </a:rPr>
              <a:t> </a:t>
            </a:r>
            <a:r>
              <a:rPr lang="nb-NO" b="1" dirty="0" err="1" smtClean="0">
                <a:solidFill>
                  <a:schemeClr val="bg1"/>
                </a:solidFill>
                <a:latin typeface="Times New Roman" pitchFamily="18" charset="0"/>
                <a:cs typeface="Times New Roman" pitchFamily="18" charset="0"/>
              </a:rPr>
              <a:t>administration</a:t>
            </a:r>
            <a:endParaRPr lang="nb-NO" b="1" dirty="0" smtClean="0">
              <a:solidFill>
                <a:schemeClr val="bg1"/>
              </a:solidFill>
              <a:latin typeface="Times New Roman" pitchFamily="18" charset="0"/>
              <a:cs typeface="Times New Roman" pitchFamily="18" charset="0"/>
            </a:endParaRPr>
          </a:p>
          <a:p>
            <a:pPr marL="514350" indent="-514350">
              <a:buNone/>
            </a:pPr>
            <a:r>
              <a:rPr lang="nb-NO" dirty="0" smtClean="0">
                <a:solidFill>
                  <a:schemeClr val="bg1"/>
                </a:solidFill>
                <a:latin typeface="Times New Roman" pitchFamily="18" charset="0"/>
                <a:cs typeface="Times New Roman" pitchFamily="18" charset="0"/>
              </a:rPr>
              <a:t>       Electronic </a:t>
            </a:r>
            <a:r>
              <a:rPr lang="nb-NO" dirty="0" err="1" smtClean="0">
                <a:solidFill>
                  <a:schemeClr val="bg1"/>
                </a:solidFill>
                <a:latin typeface="Times New Roman" pitchFamily="18" charset="0"/>
                <a:cs typeface="Times New Roman" pitchFamily="18" charset="0"/>
              </a:rPr>
              <a:t>record</a:t>
            </a:r>
            <a:r>
              <a:rPr lang="nb-NO" dirty="0" smtClean="0">
                <a:solidFill>
                  <a:schemeClr val="bg1"/>
                </a:solidFill>
                <a:latin typeface="Times New Roman" pitchFamily="18" charset="0"/>
                <a:cs typeface="Times New Roman" pitchFamily="18" charset="0"/>
              </a:rPr>
              <a:t> </a:t>
            </a:r>
            <a:r>
              <a:rPr lang="nb-NO" dirty="0" err="1" smtClean="0">
                <a:solidFill>
                  <a:schemeClr val="bg1"/>
                </a:solidFill>
                <a:latin typeface="Times New Roman" pitchFamily="18" charset="0"/>
                <a:cs typeface="Times New Roman" pitchFamily="18" charset="0"/>
              </a:rPr>
              <a:t>keeping</a:t>
            </a:r>
            <a:r>
              <a:rPr lang="nb-NO" dirty="0" smtClean="0">
                <a:solidFill>
                  <a:schemeClr val="bg1"/>
                </a:solidFill>
                <a:latin typeface="Times New Roman" pitchFamily="18" charset="0"/>
                <a:cs typeface="Times New Roman" pitchFamily="18" charset="0"/>
              </a:rPr>
              <a:t> systems/case handling systems </a:t>
            </a:r>
            <a:r>
              <a:rPr lang="nb-NO" dirty="0" err="1" smtClean="0">
                <a:solidFill>
                  <a:schemeClr val="bg1"/>
                </a:solidFill>
                <a:latin typeface="Times New Roman" pitchFamily="18" charset="0"/>
                <a:cs typeface="Times New Roman" pitchFamily="18" charset="0"/>
              </a:rPr>
              <a:t>are</a:t>
            </a:r>
            <a:r>
              <a:rPr lang="nb-NO" dirty="0" smtClean="0">
                <a:solidFill>
                  <a:schemeClr val="bg1"/>
                </a:solidFill>
                <a:latin typeface="Times New Roman" pitchFamily="18" charset="0"/>
                <a:cs typeface="Times New Roman" pitchFamily="18" charset="0"/>
              </a:rPr>
              <a:t> </a:t>
            </a:r>
            <a:r>
              <a:rPr lang="nb-NO" dirty="0" err="1" smtClean="0">
                <a:solidFill>
                  <a:schemeClr val="bg1"/>
                </a:solidFill>
                <a:latin typeface="Times New Roman" pitchFamily="18" charset="0"/>
                <a:cs typeface="Times New Roman" pitchFamily="18" charset="0"/>
              </a:rPr>
              <a:t>constructed</a:t>
            </a:r>
            <a:r>
              <a:rPr lang="nb-NO" dirty="0" smtClean="0">
                <a:solidFill>
                  <a:schemeClr val="bg1"/>
                </a:solidFill>
                <a:latin typeface="Times New Roman" pitchFamily="18" charset="0"/>
                <a:cs typeface="Times New Roman" pitchFamily="18" charset="0"/>
              </a:rPr>
              <a:t> </a:t>
            </a:r>
            <a:r>
              <a:rPr lang="nb-NO" dirty="0" err="1" smtClean="0">
                <a:solidFill>
                  <a:schemeClr val="bg1"/>
                </a:solidFill>
                <a:latin typeface="Times New Roman" pitchFamily="18" charset="0"/>
                <a:cs typeface="Times New Roman" pitchFamily="18" charset="0"/>
              </a:rPr>
              <a:t>with</a:t>
            </a:r>
            <a:r>
              <a:rPr lang="nb-NO" dirty="0" smtClean="0">
                <a:solidFill>
                  <a:schemeClr val="bg1"/>
                </a:solidFill>
                <a:latin typeface="Times New Roman" pitchFamily="18" charset="0"/>
                <a:cs typeface="Times New Roman" pitchFamily="18" charset="0"/>
              </a:rPr>
              <a:t> </a:t>
            </a:r>
            <a:r>
              <a:rPr lang="nb-NO" dirty="0" err="1" smtClean="0">
                <a:solidFill>
                  <a:schemeClr val="bg1"/>
                </a:solidFill>
                <a:latin typeface="Times New Roman" pitchFamily="18" charset="0"/>
                <a:cs typeface="Times New Roman" pitchFamily="18" charset="0"/>
              </a:rPr>
              <a:t>integrated</a:t>
            </a:r>
            <a:r>
              <a:rPr lang="nb-NO" dirty="0" smtClean="0">
                <a:solidFill>
                  <a:schemeClr val="bg1"/>
                </a:solidFill>
                <a:latin typeface="Times New Roman" pitchFamily="18" charset="0"/>
                <a:cs typeface="Times New Roman" pitchFamily="18" charset="0"/>
              </a:rPr>
              <a:t> </a:t>
            </a:r>
            <a:r>
              <a:rPr lang="nb-NO" dirty="0" err="1" smtClean="0">
                <a:solidFill>
                  <a:schemeClr val="bg1"/>
                </a:solidFill>
                <a:latin typeface="Times New Roman" pitchFamily="18" charset="0"/>
                <a:cs typeface="Times New Roman" pitchFamily="18" charset="0"/>
              </a:rPr>
              <a:t>solutions</a:t>
            </a:r>
            <a:r>
              <a:rPr lang="nb-NO" dirty="0" smtClean="0">
                <a:solidFill>
                  <a:schemeClr val="bg1"/>
                </a:solidFill>
                <a:latin typeface="Times New Roman" pitchFamily="18" charset="0"/>
                <a:cs typeface="Times New Roman" pitchFamily="18" charset="0"/>
              </a:rPr>
              <a:t> for </a:t>
            </a:r>
            <a:r>
              <a:rPr lang="nb-NO" dirty="0" err="1" smtClean="0">
                <a:solidFill>
                  <a:schemeClr val="bg1"/>
                </a:solidFill>
                <a:latin typeface="Times New Roman" pitchFamily="18" charset="0"/>
                <a:cs typeface="Times New Roman" pitchFamily="18" charset="0"/>
              </a:rPr>
              <a:t>future</a:t>
            </a:r>
            <a:r>
              <a:rPr lang="nb-NO" dirty="0" smtClean="0">
                <a:solidFill>
                  <a:schemeClr val="bg1"/>
                </a:solidFill>
                <a:latin typeface="Times New Roman" pitchFamily="18" charset="0"/>
                <a:cs typeface="Times New Roman" pitchFamily="18" charset="0"/>
              </a:rPr>
              <a:t> </a:t>
            </a:r>
            <a:r>
              <a:rPr lang="nb-NO" dirty="0" err="1" smtClean="0">
                <a:solidFill>
                  <a:schemeClr val="bg1"/>
                </a:solidFill>
                <a:latin typeface="Times New Roman" pitchFamily="18" charset="0"/>
                <a:cs typeface="Times New Roman" pitchFamily="18" charset="0"/>
              </a:rPr>
              <a:t>retrieval</a:t>
            </a:r>
            <a:r>
              <a:rPr lang="nb-NO" dirty="0" smtClean="0">
                <a:solidFill>
                  <a:schemeClr val="bg1"/>
                </a:solidFill>
                <a:latin typeface="Times New Roman" pitchFamily="18" charset="0"/>
                <a:cs typeface="Times New Roman" pitchFamily="18" charset="0"/>
              </a:rPr>
              <a:t> and </a:t>
            </a:r>
            <a:r>
              <a:rPr lang="nb-NO" dirty="0" err="1" smtClean="0">
                <a:solidFill>
                  <a:schemeClr val="bg1"/>
                </a:solidFill>
                <a:latin typeface="Times New Roman" pitchFamily="18" charset="0"/>
                <a:cs typeface="Times New Roman" pitchFamily="18" charset="0"/>
              </a:rPr>
              <a:t>use</a:t>
            </a:r>
            <a:r>
              <a:rPr lang="nb-NO" dirty="0" smtClean="0">
                <a:solidFill>
                  <a:schemeClr val="bg1"/>
                </a:solidFill>
                <a:latin typeface="Times New Roman" pitchFamily="18" charset="0"/>
                <a:cs typeface="Times New Roman" pitchFamily="18" charset="0"/>
              </a:rPr>
              <a:t>, </a:t>
            </a:r>
            <a:r>
              <a:rPr lang="nb-NO" dirty="0" err="1" smtClean="0">
                <a:solidFill>
                  <a:schemeClr val="bg1"/>
                </a:solidFill>
                <a:latin typeface="Times New Roman" pitchFamily="18" charset="0"/>
                <a:cs typeface="Times New Roman" pitchFamily="18" charset="0"/>
              </a:rPr>
              <a:t>which</a:t>
            </a:r>
            <a:r>
              <a:rPr lang="nb-NO" dirty="0" smtClean="0">
                <a:solidFill>
                  <a:schemeClr val="bg1"/>
                </a:solidFill>
                <a:latin typeface="Times New Roman" pitchFamily="18" charset="0"/>
                <a:cs typeface="Times New Roman" pitchFamily="18" charset="0"/>
              </a:rPr>
              <a:t> makes </a:t>
            </a:r>
            <a:r>
              <a:rPr lang="nb-NO" dirty="0" err="1" smtClean="0">
                <a:solidFill>
                  <a:schemeClr val="bg1"/>
                </a:solidFill>
                <a:latin typeface="Times New Roman" pitchFamily="18" charset="0"/>
                <a:cs typeface="Times New Roman" pitchFamily="18" charset="0"/>
              </a:rPr>
              <a:t>archival</a:t>
            </a:r>
            <a:r>
              <a:rPr lang="nb-NO" dirty="0" smtClean="0">
                <a:solidFill>
                  <a:schemeClr val="bg1"/>
                </a:solidFill>
                <a:latin typeface="Times New Roman" pitchFamily="18" charset="0"/>
                <a:cs typeface="Times New Roman" pitchFamily="18" charset="0"/>
              </a:rPr>
              <a:t> </a:t>
            </a:r>
            <a:r>
              <a:rPr lang="nb-NO" dirty="0" err="1" smtClean="0">
                <a:solidFill>
                  <a:schemeClr val="bg1"/>
                </a:solidFill>
                <a:latin typeface="Times New Roman" pitchFamily="18" charset="0"/>
                <a:cs typeface="Times New Roman" pitchFamily="18" charset="0"/>
              </a:rPr>
              <a:t>versions</a:t>
            </a:r>
            <a:r>
              <a:rPr lang="nb-NO" dirty="0" smtClean="0">
                <a:solidFill>
                  <a:schemeClr val="bg1"/>
                </a:solidFill>
                <a:latin typeface="Times New Roman" pitchFamily="18" charset="0"/>
                <a:cs typeface="Times New Roman" pitchFamily="18" charset="0"/>
              </a:rPr>
              <a:t> </a:t>
            </a:r>
            <a:r>
              <a:rPr lang="nb-NO" dirty="0" err="1" smtClean="0">
                <a:solidFill>
                  <a:schemeClr val="bg1"/>
                </a:solidFill>
                <a:latin typeface="Times New Roman" pitchFamily="18" charset="0"/>
                <a:cs typeface="Times New Roman" pitchFamily="18" charset="0"/>
              </a:rPr>
              <a:t>of</a:t>
            </a:r>
            <a:r>
              <a:rPr lang="nb-NO" dirty="0" smtClean="0">
                <a:solidFill>
                  <a:schemeClr val="bg1"/>
                </a:solidFill>
                <a:latin typeface="Times New Roman" pitchFamily="18" charset="0"/>
                <a:cs typeface="Times New Roman" pitchFamily="18" charset="0"/>
              </a:rPr>
              <a:t> </a:t>
            </a:r>
            <a:r>
              <a:rPr lang="nb-NO" dirty="0" err="1" smtClean="0">
                <a:solidFill>
                  <a:schemeClr val="bg1"/>
                </a:solidFill>
                <a:latin typeface="Times New Roman" pitchFamily="18" charset="0"/>
                <a:cs typeface="Times New Roman" pitchFamily="18" charset="0"/>
              </a:rPr>
              <a:t>such</a:t>
            </a:r>
            <a:r>
              <a:rPr lang="nb-NO" dirty="0" smtClean="0">
                <a:solidFill>
                  <a:schemeClr val="bg1"/>
                </a:solidFill>
                <a:latin typeface="Times New Roman" pitchFamily="18" charset="0"/>
                <a:cs typeface="Times New Roman" pitchFamily="18" charset="0"/>
              </a:rPr>
              <a:t> systems </a:t>
            </a:r>
            <a:r>
              <a:rPr lang="nb-NO" dirty="0" err="1" smtClean="0">
                <a:solidFill>
                  <a:schemeClr val="bg1"/>
                </a:solidFill>
                <a:latin typeface="Times New Roman" pitchFamily="18" charset="0"/>
                <a:cs typeface="Times New Roman" pitchFamily="18" charset="0"/>
              </a:rPr>
              <a:t>quite</a:t>
            </a:r>
            <a:r>
              <a:rPr lang="nb-NO" dirty="0" smtClean="0">
                <a:solidFill>
                  <a:schemeClr val="bg1"/>
                </a:solidFill>
                <a:latin typeface="Times New Roman" pitchFamily="18" charset="0"/>
                <a:cs typeface="Times New Roman" pitchFamily="18" charset="0"/>
              </a:rPr>
              <a:t> </a:t>
            </a:r>
            <a:r>
              <a:rPr lang="nb-NO" dirty="0" err="1" smtClean="0">
                <a:solidFill>
                  <a:schemeClr val="bg1"/>
                </a:solidFill>
                <a:latin typeface="Times New Roman" pitchFamily="18" charset="0"/>
                <a:cs typeface="Times New Roman" pitchFamily="18" charset="0"/>
              </a:rPr>
              <a:t>user-friendly</a:t>
            </a:r>
            <a:r>
              <a:rPr lang="nb-NO" dirty="0" smtClean="0">
                <a:solidFill>
                  <a:schemeClr val="bg1"/>
                </a:solidFill>
                <a:latin typeface="Times New Roman" pitchFamily="18" charset="0"/>
                <a:cs typeface="Times New Roman" pitchFamily="18" charset="0"/>
              </a:rPr>
              <a:t> (NOARK5).</a:t>
            </a:r>
          </a:p>
          <a:p>
            <a:pPr marL="514350" indent="-514350">
              <a:buNone/>
            </a:pPr>
            <a:endParaRPr lang="nb-NO" dirty="0" smtClean="0">
              <a:solidFill>
                <a:schemeClr val="bg1"/>
              </a:solidFill>
              <a:latin typeface="Times New Roman" pitchFamily="18" charset="0"/>
              <a:cs typeface="Times New Roman" pitchFamily="18" charset="0"/>
            </a:endParaRPr>
          </a:p>
          <a:p>
            <a:pPr marL="514350" indent="-514350">
              <a:buAutoNum type="arabicParenR" startAt="2"/>
            </a:pPr>
            <a:r>
              <a:rPr lang="nb-NO" b="1" dirty="0" err="1" smtClean="0">
                <a:solidFill>
                  <a:schemeClr val="bg1"/>
                </a:solidFill>
                <a:latin typeface="Times New Roman" pitchFamily="18" charset="0"/>
                <a:cs typeface="Times New Roman" pitchFamily="18" charset="0"/>
              </a:rPr>
              <a:t>Other</a:t>
            </a:r>
            <a:r>
              <a:rPr lang="nb-NO" b="1" dirty="0" smtClean="0">
                <a:solidFill>
                  <a:schemeClr val="bg1"/>
                </a:solidFill>
                <a:latin typeface="Times New Roman" pitchFamily="18" charset="0"/>
                <a:cs typeface="Times New Roman" pitchFamily="18" charset="0"/>
              </a:rPr>
              <a:t> systems (databases/register)</a:t>
            </a:r>
          </a:p>
          <a:p>
            <a:pPr marL="514350" indent="-514350">
              <a:buNone/>
            </a:pPr>
            <a:r>
              <a:rPr lang="nb-NO" dirty="0" smtClean="0">
                <a:solidFill>
                  <a:schemeClr val="bg1"/>
                </a:solidFill>
                <a:latin typeface="Times New Roman" pitchFamily="18" charset="0"/>
                <a:cs typeface="Times New Roman" pitchFamily="18" charset="0"/>
              </a:rPr>
              <a:t>        </a:t>
            </a:r>
            <a:r>
              <a:rPr lang="nb-NO" dirty="0" err="1" smtClean="0">
                <a:solidFill>
                  <a:schemeClr val="bg1"/>
                </a:solidFill>
                <a:latin typeface="Times New Roman" pitchFamily="18" charset="0"/>
                <a:cs typeface="Times New Roman" pitchFamily="18" charset="0"/>
              </a:rPr>
              <a:t>Integrated</a:t>
            </a:r>
            <a:r>
              <a:rPr lang="nb-NO" dirty="0" smtClean="0">
                <a:solidFill>
                  <a:schemeClr val="bg1"/>
                </a:solidFill>
                <a:latin typeface="Times New Roman" pitchFamily="18" charset="0"/>
                <a:cs typeface="Times New Roman" pitchFamily="18" charset="0"/>
              </a:rPr>
              <a:t> </a:t>
            </a:r>
            <a:r>
              <a:rPr lang="nb-NO" dirty="0" err="1" smtClean="0">
                <a:solidFill>
                  <a:schemeClr val="bg1"/>
                </a:solidFill>
                <a:latin typeface="Times New Roman" pitchFamily="18" charset="0"/>
                <a:cs typeface="Times New Roman" pitchFamily="18" charset="0"/>
              </a:rPr>
              <a:t>solutions</a:t>
            </a:r>
            <a:r>
              <a:rPr lang="nb-NO" dirty="0" smtClean="0">
                <a:solidFill>
                  <a:schemeClr val="bg1"/>
                </a:solidFill>
                <a:latin typeface="Times New Roman" pitchFamily="18" charset="0"/>
                <a:cs typeface="Times New Roman" pitchFamily="18" charset="0"/>
              </a:rPr>
              <a:t> for </a:t>
            </a:r>
            <a:r>
              <a:rPr lang="nb-NO" dirty="0" err="1" smtClean="0">
                <a:solidFill>
                  <a:schemeClr val="bg1"/>
                </a:solidFill>
                <a:latin typeface="Times New Roman" pitchFamily="18" charset="0"/>
                <a:cs typeface="Times New Roman" pitchFamily="18" charset="0"/>
              </a:rPr>
              <a:t>future</a:t>
            </a:r>
            <a:r>
              <a:rPr lang="nb-NO" dirty="0" smtClean="0">
                <a:solidFill>
                  <a:schemeClr val="bg1"/>
                </a:solidFill>
                <a:latin typeface="Times New Roman" pitchFamily="18" charset="0"/>
                <a:cs typeface="Times New Roman" pitchFamily="18" charset="0"/>
              </a:rPr>
              <a:t> </a:t>
            </a:r>
            <a:r>
              <a:rPr lang="nb-NO" dirty="0" err="1" smtClean="0">
                <a:solidFill>
                  <a:schemeClr val="bg1"/>
                </a:solidFill>
                <a:latin typeface="Times New Roman" pitchFamily="18" charset="0"/>
                <a:cs typeface="Times New Roman" pitchFamily="18" charset="0"/>
              </a:rPr>
              <a:t>retrival</a:t>
            </a:r>
            <a:r>
              <a:rPr lang="nb-NO" dirty="0" smtClean="0">
                <a:solidFill>
                  <a:schemeClr val="bg1"/>
                </a:solidFill>
                <a:latin typeface="Times New Roman" pitchFamily="18" charset="0"/>
                <a:cs typeface="Times New Roman" pitchFamily="18" charset="0"/>
              </a:rPr>
              <a:t> and </a:t>
            </a:r>
            <a:r>
              <a:rPr lang="nb-NO" dirty="0" err="1" smtClean="0">
                <a:solidFill>
                  <a:schemeClr val="bg1"/>
                </a:solidFill>
                <a:latin typeface="Times New Roman" pitchFamily="18" charset="0"/>
                <a:cs typeface="Times New Roman" pitchFamily="18" charset="0"/>
              </a:rPr>
              <a:t>use</a:t>
            </a:r>
            <a:r>
              <a:rPr lang="nb-NO" dirty="0" smtClean="0">
                <a:solidFill>
                  <a:schemeClr val="bg1"/>
                </a:solidFill>
                <a:latin typeface="Times New Roman" pitchFamily="18" charset="0"/>
                <a:cs typeface="Times New Roman" pitchFamily="18" charset="0"/>
              </a:rPr>
              <a:t> do </a:t>
            </a:r>
          </a:p>
          <a:p>
            <a:pPr marL="514350" indent="-514350">
              <a:buNone/>
            </a:pPr>
            <a:r>
              <a:rPr lang="nb-NO" dirty="0" smtClean="0">
                <a:solidFill>
                  <a:schemeClr val="bg1"/>
                </a:solidFill>
                <a:latin typeface="Times New Roman" pitchFamily="18" charset="0"/>
                <a:cs typeface="Times New Roman" pitchFamily="18" charset="0"/>
              </a:rPr>
              <a:t>        </a:t>
            </a:r>
            <a:r>
              <a:rPr lang="nb-NO" dirty="0" err="1" smtClean="0">
                <a:solidFill>
                  <a:schemeClr val="bg1"/>
                </a:solidFill>
                <a:latin typeface="Times New Roman" pitchFamily="18" charset="0"/>
                <a:cs typeface="Times New Roman" pitchFamily="18" charset="0"/>
              </a:rPr>
              <a:t>not/very</a:t>
            </a:r>
            <a:r>
              <a:rPr lang="nb-NO" dirty="0" smtClean="0">
                <a:solidFill>
                  <a:schemeClr val="bg1"/>
                </a:solidFill>
                <a:latin typeface="Times New Roman" pitchFamily="18" charset="0"/>
                <a:cs typeface="Times New Roman" pitchFamily="18" charset="0"/>
              </a:rPr>
              <a:t> </a:t>
            </a:r>
            <a:r>
              <a:rPr lang="nb-NO" dirty="0" err="1" smtClean="0">
                <a:solidFill>
                  <a:schemeClr val="bg1"/>
                </a:solidFill>
                <a:latin typeface="Times New Roman" pitchFamily="18" charset="0"/>
                <a:cs typeface="Times New Roman" pitchFamily="18" charset="0"/>
              </a:rPr>
              <a:t>rarely</a:t>
            </a:r>
            <a:r>
              <a:rPr lang="nb-NO" dirty="0" smtClean="0">
                <a:solidFill>
                  <a:schemeClr val="bg1"/>
                </a:solidFill>
                <a:latin typeface="Times New Roman" pitchFamily="18" charset="0"/>
                <a:cs typeface="Times New Roman" pitchFamily="18" charset="0"/>
              </a:rPr>
              <a:t> </a:t>
            </a:r>
            <a:r>
              <a:rPr lang="nb-NO" dirty="0" err="1" smtClean="0">
                <a:solidFill>
                  <a:schemeClr val="bg1"/>
                </a:solidFill>
                <a:latin typeface="Times New Roman" pitchFamily="18" charset="0"/>
                <a:cs typeface="Times New Roman" pitchFamily="18" charset="0"/>
              </a:rPr>
              <a:t>exist</a:t>
            </a:r>
            <a:r>
              <a:rPr lang="nb-NO" dirty="0" smtClean="0">
                <a:solidFill>
                  <a:schemeClr val="bg1"/>
                </a:solidFill>
                <a:latin typeface="Times New Roman" pitchFamily="18" charset="0"/>
                <a:cs typeface="Times New Roman" pitchFamily="18" charset="0"/>
              </a:rPr>
              <a:t>.</a:t>
            </a:r>
          </a:p>
          <a:p>
            <a:pPr marL="514350" indent="-514350">
              <a:buNone/>
            </a:pPr>
            <a:endParaRPr lang="nb-NO" dirty="0" smtClean="0"/>
          </a:p>
          <a:p>
            <a:pPr marL="514350" indent="-514350">
              <a:buNone/>
            </a:pPr>
            <a:r>
              <a:rPr lang="nb-NO" dirty="0" smtClean="0"/>
              <a:t>       </a:t>
            </a:r>
            <a:endParaRPr lang="nb-NO" dirty="0"/>
          </a:p>
        </p:txBody>
      </p:sp>
      <p:sp>
        <p:nvSpPr>
          <p:cNvPr id="4" name="TekstSylinder 3"/>
          <p:cNvSpPr txBox="1"/>
          <p:nvPr/>
        </p:nvSpPr>
        <p:spPr>
          <a:xfrm>
            <a:off x="1500166" y="5929330"/>
            <a:ext cx="6357982" cy="646331"/>
          </a:xfrm>
          <a:prstGeom prst="rect">
            <a:avLst/>
          </a:prstGeom>
          <a:noFill/>
        </p:spPr>
        <p:txBody>
          <a:bodyPr wrap="square" rtlCol="0">
            <a:spAutoFit/>
          </a:bodyPr>
          <a:lstStyle/>
          <a:p>
            <a:r>
              <a:rPr lang="en-US" dirty="0" smtClean="0">
                <a:solidFill>
                  <a:schemeClr val="accent3">
                    <a:lumMod val="50000"/>
                  </a:schemeClr>
                </a:solidFill>
                <a:latin typeface="Times New Roman" pitchFamily="18" charset="0"/>
                <a:cs typeface="Times New Roman" pitchFamily="18" charset="0"/>
              </a:rPr>
              <a:t>The NOARK – standard (acronym, later “</a:t>
            </a:r>
            <a:r>
              <a:rPr lang="en-US" b="1" dirty="0" err="1" smtClean="0">
                <a:solidFill>
                  <a:schemeClr val="accent3">
                    <a:lumMod val="50000"/>
                  </a:schemeClr>
                </a:solidFill>
                <a:latin typeface="Times New Roman" pitchFamily="18" charset="0"/>
                <a:cs typeface="Times New Roman" pitchFamily="18" charset="0"/>
              </a:rPr>
              <a:t>N</a:t>
            </a:r>
            <a:r>
              <a:rPr lang="en-US" dirty="0" err="1" smtClean="0">
                <a:solidFill>
                  <a:schemeClr val="accent3">
                    <a:lumMod val="50000"/>
                  </a:schemeClr>
                </a:solidFill>
                <a:latin typeface="Times New Roman" pitchFamily="18" charset="0"/>
                <a:cs typeface="Times New Roman" pitchFamily="18" charset="0"/>
              </a:rPr>
              <a:t>orsk</a:t>
            </a:r>
            <a:r>
              <a:rPr lang="en-US" dirty="0" smtClean="0">
                <a:solidFill>
                  <a:schemeClr val="accent3">
                    <a:lumMod val="50000"/>
                  </a:schemeClr>
                </a:solidFill>
                <a:latin typeface="Times New Roman" pitchFamily="18" charset="0"/>
                <a:cs typeface="Times New Roman" pitchFamily="18" charset="0"/>
              </a:rPr>
              <a:t> </a:t>
            </a:r>
            <a:r>
              <a:rPr lang="en-US" b="1" dirty="0" err="1" smtClean="0">
                <a:solidFill>
                  <a:schemeClr val="accent3">
                    <a:lumMod val="50000"/>
                  </a:schemeClr>
                </a:solidFill>
                <a:latin typeface="Times New Roman" pitchFamily="18" charset="0"/>
                <a:cs typeface="Times New Roman" pitchFamily="18" charset="0"/>
              </a:rPr>
              <a:t>ark</a:t>
            </a:r>
            <a:r>
              <a:rPr lang="en-US" dirty="0" err="1" smtClean="0">
                <a:solidFill>
                  <a:schemeClr val="accent3">
                    <a:lumMod val="50000"/>
                  </a:schemeClr>
                </a:solidFill>
                <a:latin typeface="Times New Roman" pitchFamily="18" charset="0"/>
                <a:cs typeface="Times New Roman" pitchFamily="18" charset="0"/>
              </a:rPr>
              <a:t>ivstandard</a:t>
            </a:r>
            <a:r>
              <a:rPr lang="en-US" dirty="0" smtClean="0">
                <a:solidFill>
                  <a:schemeClr val="accent3">
                    <a:lumMod val="50000"/>
                  </a:schemeClr>
                </a:solidFill>
                <a:latin typeface="Times New Roman" pitchFamily="18" charset="0"/>
                <a:cs typeface="Times New Roman" pitchFamily="18" charset="0"/>
              </a:rPr>
              <a:t>”, Norwegian Archival standard) was introduced in 1984. </a:t>
            </a:r>
            <a:endParaRPr lang="nb-NO" dirty="0">
              <a:solidFill>
                <a:schemeClr val="accent3">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alpha val="80000"/>
          </a:schemeClr>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0" y="142852"/>
            <a:ext cx="9144000" cy="714380"/>
          </a:xfrm>
          <a:solidFill>
            <a:schemeClr val="accent3">
              <a:lumMod val="20000"/>
              <a:lumOff val="80000"/>
            </a:schemeClr>
          </a:solidFill>
          <a:ln>
            <a:solidFill>
              <a:schemeClr val="bg1"/>
            </a:solidFill>
          </a:ln>
        </p:spPr>
        <p:txBody>
          <a:bodyPr>
            <a:normAutofit/>
          </a:bodyPr>
          <a:lstStyle/>
          <a:p>
            <a:r>
              <a:rPr lang="nb-NO" sz="3200" dirty="0" smtClean="0">
                <a:solidFill>
                  <a:schemeClr val="accent3">
                    <a:lumMod val="50000"/>
                  </a:schemeClr>
                </a:solidFill>
                <a:latin typeface="Times New Roman" pitchFamily="18" charset="0"/>
                <a:cs typeface="Times New Roman" pitchFamily="18" charset="0"/>
              </a:rPr>
              <a:t>Electronic </a:t>
            </a:r>
            <a:r>
              <a:rPr lang="nb-NO" sz="3200" dirty="0" err="1" smtClean="0">
                <a:solidFill>
                  <a:schemeClr val="accent3">
                    <a:lumMod val="50000"/>
                  </a:schemeClr>
                </a:solidFill>
                <a:latin typeface="Times New Roman" pitchFamily="18" charset="0"/>
                <a:cs typeface="Times New Roman" pitchFamily="18" charset="0"/>
              </a:rPr>
              <a:t>records</a:t>
            </a:r>
            <a:r>
              <a:rPr lang="nb-NO" sz="3200" dirty="0" smtClean="0">
                <a:solidFill>
                  <a:schemeClr val="accent3">
                    <a:lumMod val="50000"/>
                  </a:schemeClr>
                </a:solidFill>
                <a:latin typeface="Times New Roman" pitchFamily="18" charset="0"/>
                <a:cs typeface="Times New Roman" pitchFamily="18" charset="0"/>
              </a:rPr>
              <a:t> - </a:t>
            </a:r>
            <a:r>
              <a:rPr lang="nb-NO" sz="3200" dirty="0" err="1" smtClean="0">
                <a:solidFill>
                  <a:schemeClr val="accent3">
                    <a:lumMod val="50000"/>
                  </a:schemeClr>
                </a:solidFill>
                <a:latin typeface="Times New Roman" pitchFamily="18" charset="0"/>
                <a:cs typeface="Times New Roman" pitchFamily="18" charset="0"/>
              </a:rPr>
              <a:t>Categorization</a:t>
            </a:r>
            <a:endParaRPr lang="nb-NO" sz="3200" dirty="0">
              <a:solidFill>
                <a:schemeClr val="accent3">
                  <a:lumMod val="50000"/>
                </a:schemeClr>
              </a:solidFill>
              <a:latin typeface="Times New Roman" pitchFamily="18" charset="0"/>
              <a:cs typeface="Times New Roman" pitchFamily="18" charset="0"/>
            </a:endParaRPr>
          </a:p>
        </p:txBody>
      </p:sp>
      <p:sp>
        <p:nvSpPr>
          <p:cNvPr id="3" name="Plassholder for innhold 2"/>
          <p:cNvSpPr>
            <a:spLocks noGrp="1"/>
          </p:cNvSpPr>
          <p:nvPr>
            <p:ph idx="1"/>
          </p:nvPr>
        </p:nvSpPr>
        <p:spPr>
          <a:xfrm>
            <a:off x="4857752" y="857232"/>
            <a:ext cx="4286248" cy="5214974"/>
          </a:xfrm>
        </p:spPr>
        <p:txBody>
          <a:bodyPr>
            <a:normAutofit fontScale="92500" lnSpcReduction="20000"/>
          </a:bodyPr>
          <a:lstStyle/>
          <a:p>
            <a:pPr>
              <a:buNone/>
            </a:pPr>
            <a:endParaRPr lang="nb-NO" sz="2000" dirty="0" smtClean="0">
              <a:solidFill>
                <a:schemeClr val="accent3">
                  <a:lumMod val="50000"/>
                </a:schemeClr>
              </a:solidFill>
            </a:endParaRPr>
          </a:p>
          <a:p>
            <a:pPr>
              <a:buNone/>
            </a:pPr>
            <a:r>
              <a:rPr lang="nb-NO" sz="2000" b="1" dirty="0" smtClean="0">
                <a:solidFill>
                  <a:schemeClr val="accent3">
                    <a:lumMod val="50000"/>
                  </a:schemeClr>
                </a:solidFill>
                <a:latin typeface="Times New Roman" pitchFamily="18" charset="0"/>
                <a:cs typeface="Times New Roman" pitchFamily="18" charset="0"/>
              </a:rPr>
              <a:t> 2.  </a:t>
            </a:r>
            <a:r>
              <a:rPr lang="nb-NO" sz="2000" b="1" dirty="0" err="1" smtClean="0">
                <a:solidFill>
                  <a:schemeClr val="accent3">
                    <a:lumMod val="50000"/>
                  </a:schemeClr>
                </a:solidFill>
                <a:latin typeface="Times New Roman" pitchFamily="18" charset="0"/>
                <a:cs typeface="Times New Roman" pitchFamily="18" charset="0"/>
              </a:rPr>
              <a:t>Other</a:t>
            </a:r>
            <a:r>
              <a:rPr lang="nb-NO" sz="2000" b="1" dirty="0" smtClean="0">
                <a:solidFill>
                  <a:schemeClr val="accent3">
                    <a:lumMod val="50000"/>
                  </a:schemeClr>
                </a:solidFill>
                <a:latin typeface="Times New Roman" pitchFamily="18" charset="0"/>
                <a:cs typeface="Times New Roman" pitchFamily="18" charset="0"/>
              </a:rPr>
              <a:t> systems (databases/register)</a:t>
            </a:r>
          </a:p>
          <a:p>
            <a:pPr>
              <a:buNone/>
            </a:pPr>
            <a:r>
              <a:rPr lang="nb-NO" sz="2000" dirty="0" smtClean="0">
                <a:solidFill>
                  <a:schemeClr val="accent3">
                    <a:lumMod val="50000"/>
                  </a:schemeClr>
                </a:solidFill>
                <a:latin typeface="Times New Roman" pitchFamily="18" charset="0"/>
                <a:cs typeface="Times New Roman" pitchFamily="18" charset="0"/>
              </a:rPr>
              <a:t> </a:t>
            </a:r>
          </a:p>
          <a:p>
            <a:pPr>
              <a:buNone/>
            </a:pPr>
            <a:r>
              <a:rPr lang="nb-NO" sz="2000" dirty="0" smtClean="0">
                <a:solidFill>
                  <a:schemeClr val="accent3">
                    <a:lumMod val="50000"/>
                  </a:schemeClr>
                </a:solidFill>
                <a:latin typeface="Times New Roman" pitchFamily="18" charset="0"/>
                <a:cs typeface="Times New Roman" pitchFamily="18" charset="0"/>
              </a:rPr>
              <a:t>2a. </a:t>
            </a:r>
            <a:r>
              <a:rPr lang="nb-NO" sz="2000" b="1" dirty="0" smtClean="0">
                <a:solidFill>
                  <a:schemeClr val="accent3">
                    <a:lumMod val="50000"/>
                  </a:schemeClr>
                </a:solidFill>
                <a:latin typeface="Times New Roman" pitchFamily="18" charset="0"/>
                <a:cs typeface="Times New Roman" pitchFamily="18" charset="0"/>
              </a:rPr>
              <a:t>Systems for </a:t>
            </a:r>
            <a:r>
              <a:rPr lang="nb-NO" sz="2000" b="1" dirty="0" err="1" smtClean="0">
                <a:solidFill>
                  <a:schemeClr val="accent3">
                    <a:lumMod val="50000"/>
                  </a:schemeClr>
                </a:solidFill>
                <a:latin typeface="Times New Roman" pitchFamily="18" charset="0"/>
                <a:cs typeface="Times New Roman" pitchFamily="18" charset="0"/>
              </a:rPr>
              <a:t>other</a:t>
            </a:r>
            <a:r>
              <a:rPr lang="nb-NO" sz="2000" b="1" dirty="0" smtClean="0">
                <a:solidFill>
                  <a:schemeClr val="accent3">
                    <a:lumMod val="50000"/>
                  </a:schemeClr>
                </a:solidFill>
                <a:latin typeface="Times New Roman" pitchFamily="18" charset="0"/>
                <a:cs typeface="Times New Roman" pitchFamily="18" charset="0"/>
              </a:rPr>
              <a:t> administrative purposes </a:t>
            </a:r>
            <a:r>
              <a:rPr lang="nb-NO" sz="2000" dirty="0" smtClean="0">
                <a:solidFill>
                  <a:schemeClr val="accent3">
                    <a:lumMod val="50000"/>
                  </a:schemeClr>
                </a:solidFill>
                <a:latin typeface="Times New Roman" pitchFamily="18" charset="0"/>
                <a:cs typeface="Times New Roman" pitchFamily="18" charset="0"/>
              </a:rPr>
              <a:t>(</a:t>
            </a:r>
            <a:r>
              <a:rPr lang="nb-NO" sz="2000" b="1" dirty="0" smtClean="0">
                <a:solidFill>
                  <a:schemeClr val="accent3">
                    <a:lumMod val="50000"/>
                  </a:schemeClr>
                </a:solidFill>
                <a:latin typeface="Times New Roman" pitchFamily="18" charset="0"/>
                <a:cs typeface="Times New Roman" pitchFamily="18" charset="0"/>
              </a:rPr>
              <a:t>administrative registers</a:t>
            </a:r>
            <a:r>
              <a:rPr lang="nb-NO" sz="2000" dirty="0" smtClean="0">
                <a:solidFill>
                  <a:schemeClr val="accent3">
                    <a:lumMod val="50000"/>
                  </a:schemeClr>
                </a:solidFill>
                <a:latin typeface="Times New Roman" pitchFamily="18" charset="0"/>
                <a:cs typeface="Times New Roman" pitchFamily="18" charset="0"/>
              </a:rPr>
              <a:t>), systems for </a:t>
            </a:r>
            <a:r>
              <a:rPr lang="nb-NO" sz="2000" dirty="0" err="1" smtClean="0">
                <a:solidFill>
                  <a:schemeClr val="accent3">
                    <a:lumMod val="50000"/>
                  </a:schemeClr>
                </a:solidFill>
                <a:latin typeface="Times New Roman" pitchFamily="18" charset="0"/>
                <a:cs typeface="Times New Roman" pitchFamily="18" charset="0"/>
              </a:rPr>
              <a:t>central</a:t>
            </a:r>
            <a:r>
              <a:rPr lang="nb-NO" sz="2000" dirty="0" smtClean="0">
                <a:solidFill>
                  <a:schemeClr val="accent3">
                    <a:lumMod val="50000"/>
                  </a:schemeClr>
                </a:solidFill>
                <a:latin typeface="Times New Roman" pitchFamily="18" charset="0"/>
                <a:cs typeface="Times New Roman" pitchFamily="18" charset="0"/>
              </a:rPr>
              <a:t> and </a:t>
            </a:r>
            <a:r>
              <a:rPr lang="nb-NO" sz="2000" dirty="0" err="1" smtClean="0">
                <a:solidFill>
                  <a:schemeClr val="accent3">
                    <a:lumMod val="50000"/>
                  </a:schemeClr>
                </a:solidFill>
                <a:latin typeface="Times New Roman" pitchFamily="18" charset="0"/>
                <a:cs typeface="Times New Roman" pitchFamily="18" charset="0"/>
              </a:rPr>
              <a:t>local</a:t>
            </a:r>
            <a:r>
              <a:rPr lang="nb-NO" sz="2000" dirty="0" smtClean="0">
                <a:solidFill>
                  <a:schemeClr val="accent3">
                    <a:lumMod val="50000"/>
                  </a:schemeClr>
                </a:solidFill>
                <a:latin typeface="Times New Roman" pitchFamily="18" charset="0"/>
                <a:cs typeface="Times New Roman" pitchFamily="18" charset="0"/>
              </a:rPr>
              <a:t> </a:t>
            </a:r>
            <a:r>
              <a:rPr lang="nb-NO" sz="2000" dirty="0" err="1" smtClean="0">
                <a:solidFill>
                  <a:schemeClr val="accent3">
                    <a:lumMod val="50000"/>
                  </a:schemeClr>
                </a:solidFill>
                <a:latin typeface="Times New Roman" pitchFamily="18" charset="0"/>
                <a:cs typeface="Times New Roman" pitchFamily="18" charset="0"/>
              </a:rPr>
              <a:t>public</a:t>
            </a:r>
            <a:r>
              <a:rPr lang="nb-NO" sz="2000" dirty="0" smtClean="0">
                <a:solidFill>
                  <a:schemeClr val="accent3">
                    <a:lumMod val="50000"/>
                  </a:schemeClr>
                </a:solidFill>
                <a:latin typeface="Times New Roman" pitchFamily="18" charset="0"/>
                <a:cs typeface="Times New Roman" pitchFamily="18" charset="0"/>
              </a:rPr>
              <a:t> </a:t>
            </a:r>
            <a:r>
              <a:rPr lang="nb-NO" sz="2000" dirty="0" err="1" smtClean="0">
                <a:solidFill>
                  <a:schemeClr val="accent3">
                    <a:lumMod val="50000"/>
                  </a:schemeClr>
                </a:solidFill>
                <a:latin typeface="Times New Roman" pitchFamily="18" charset="0"/>
                <a:cs typeface="Times New Roman" pitchFamily="18" charset="0"/>
              </a:rPr>
              <a:t>administration</a:t>
            </a:r>
            <a:r>
              <a:rPr lang="nb-NO" sz="2000" dirty="0" smtClean="0">
                <a:solidFill>
                  <a:schemeClr val="accent3">
                    <a:lumMod val="50000"/>
                  </a:schemeClr>
                </a:solidFill>
                <a:latin typeface="Times New Roman" pitchFamily="18" charset="0"/>
                <a:cs typeface="Times New Roman" pitchFamily="18" charset="0"/>
              </a:rPr>
              <a:t>. </a:t>
            </a:r>
            <a:r>
              <a:rPr lang="nb-NO" sz="2000" dirty="0" err="1" smtClean="0">
                <a:solidFill>
                  <a:schemeClr val="accent3">
                    <a:lumMod val="50000"/>
                  </a:schemeClr>
                </a:solidFill>
                <a:latin typeface="Times New Roman" pitchFamily="18" charset="0"/>
                <a:cs typeface="Times New Roman" pitchFamily="18" charset="0"/>
              </a:rPr>
              <a:t>Developed</a:t>
            </a:r>
            <a:r>
              <a:rPr lang="nb-NO" sz="2000" dirty="0" smtClean="0">
                <a:solidFill>
                  <a:schemeClr val="accent3">
                    <a:lumMod val="50000"/>
                  </a:schemeClr>
                </a:solidFill>
                <a:latin typeface="Times New Roman" pitchFamily="18" charset="0"/>
                <a:cs typeface="Times New Roman" pitchFamily="18" charset="0"/>
              </a:rPr>
              <a:t> to serve </a:t>
            </a:r>
            <a:r>
              <a:rPr lang="nb-NO" sz="2000" dirty="0" err="1" smtClean="0">
                <a:solidFill>
                  <a:schemeClr val="accent3">
                    <a:lumMod val="50000"/>
                  </a:schemeClr>
                </a:solidFill>
                <a:latin typeface="Times New Roman" pitchFamily="18" charset="0"/>
                <a:cs typeface="Times New Roman" pitchFamily="18" charset="0"/>
              </a:rPr>
              <a:t>specific</a:t>
            </a:r>
            <a:r>
              <a:rPr lang="nb-NO" sz="2000" dirty="0" smtClean="0">
                <a:solidFill>
                  <a:schemeClr val="accent3">
                    <a:lumMod val="50000"/>
                  </a:schemeClr>
                </a:solidFill>
                <a:latin typeface="Times New Roman" pitchFamily="18" charset="0"/>
                <a:cs typeface="Times New Roman" pitchFamily="18" charset="0"/>
              </a:rPr>
              <a:t> purposes, </a:t>
            </a:r>
            <a:r>
              <a:rPr lang="nb-NO" sz="2000" dirty="0" err="1" smtClean="0">
                <a:solidFill>
                  <a:schemeClr val="accent3">
                    <a:lumMod val="50000"/>
                  </a:schemeClr>
                </a:solidFill>
                <a:latin typeface="Times New Roman" pitchFamily="18" charset="0"/>
                <a:cs typeface="Times New Roman" pitchFamily="18" charset="0"/>
              </a:rPr>
              <a:t>often</a:t>
            </a:r>
            <a:r>
              <a:rPr lang="nb-NO" sz="2000" dirty="0" smtClean="0">
                <a:solidFill>
                  <a:schemeClr val="accent3">
                    <a:lumMod val="50000"/>
                  </a:schemeClr>
                </a:solidFill>
                <a:latin typeface="Times New Roman" pitchFamily="18" charset="0"/>
                <a:cs typeface="Times New Roman" pitchFamily="18" charset="0"/>
              </a:rPr>
              <a:t> </a:t>
            </a:r>
            <a:r>
              <a:rPr lang="nb-NO" sz="2000" dirty="0" err="1" smtClean="0">
                <a:solidFill>
                  <a:schemeClr val="accent3">
                    <a:lumMod val="50000"/>
                  </a:schemeClr>
                </a:solidFill>
                <a:latin typeface="Times New Roman" pitchFamily="18" charset="0"/>
                <a:cs typeface="Times New Roman" pitchFamily="18" charset="0"/>
              </a:rPr>
              <a:t>initiated</a:t>
            </a:r>
            <a:r>
              <a:rPr lang="nb-NO" sz="2000" dirty="0" smtClean="0">
                <a:solidFill>
                  <a:schemeClr val="accent3">
                    <a:lumMod val="50000"/>
                  </a:schemeClr>
                </a:solidFill>
                <a:latin typeface="Times New Roman" pitchFamily="18" charset="0"/>
                <a:cs typeface="Times New Roman" pitchFamily="18" charset="0"/>
              </a:rPr>
              <a:t> and </a:t>
            </a:r>
            <a:r>
              <a:rPr lang="nb-NO" sz="2000" dirty="0" err="1" smtClean="0">
                <a:solidFill>
                  <a:schemeClr val="accent3">
                    <a:lumMod val="50000"/>
                  </a:schemeClr>
                </a:solidFill>
                <a:latin typeface="Times New Roman" pitchFamily="18" charset="0"/>
                <a:cs typeface="Times New Roman" pitchFamily="18" charset="0"/>
              </a:rPr>
              <a:t>authorized</a:t>
            </a:r>
            <a:r>
              <a:rPr lang="nb-NO" sz="2000" dirty="0" smtClean="0">
                <a:solidFill>
                  <a:schemeClr val="accent3">
                    <a:lumMod val="50000"/>
                  </a:schemeClr>
                </a:solidFill>
                <a:latin typeface="Times New Roman" pitchFamily="18" charset="0"/>
                <a:cs typeface="Times New Roman" pitchFamily="18" charset="0"/>
              </a:rPr>
              <a:t> by </a:t>
            </a:r>
            <a:r>
              <a:rPr lang="nb-NO" sz="2000" dirty="0" err="1" smtClean="0">
                <a:solidFill>
                  <a:schemeClr val="accent3">
                    <a:lumMod val="50000"/>
                  </a:schemeClr>
                </a:solidFill>
                <a:latin typeface="Times New Roman" pitchFamily="18" charset="0"/>
                <a:cs typeface="Times New Roman" pitchFamily="18" charset="0"/>
              </a:rPr>
              <a:t>legislation</a:t>
            </a:r>
            <a:r>
              <a:rPr lang="nb-NO" sz="2000" dirty="0" smtClean="0">
                <a:solidFill>
                  <a:schemeClr val="accent3">
                    <a:lumMod val="50000"/>
                  </a:schemeClr>
                </a:solidFill>
                <a:latin typeface="Times New Roman" pitchFamily="18" charset="0"/>
                <a:cs typeface="Times New Roman" pitchFamily="18" charset="0"/>
              </a:rPr>
              <a:t>. </a:t>
            </a:r>
            <a:r>
              <a:rPr lang="nb-NO" sz="2000" dirty="0" err="1" smtClean="0">
                <a:solidFill>
                  <a:schemeClr val="accent3">
                    <a:lumMod val="50000"/>
                  </a:schemeClr>
                </a:solidFill>
                <a:latin typeface="Times New Roman" pitchFamily="18" charset="0"/>
                <a:cs typeface="Times New Roman" pitchFamily="18" charset="0"/>
              </a:rPr>
              <a:t>Represent</a:t>
            </a:r>
            <a:r>
              <a:rPr lang="nb-NO" sz="2000" dirty="0" smtClean="0">
                <a:solidFill>
                  <a:schemeClr val="accent3">
                    <a:lumMod val="50000"/>
                  </a:schemeClr>
                </a:solidFill>
                <a:latin typeface="Times New Roman" pitchFamily="18" charset="0"/>
                <a:cs typeface="Times New Roman" pitchFamily="18" charset="0"/>
              </a:rPr>
              <a:t> a huge </a:t>
            </a:r>
            <a:r>
              <a:rPr lang="nb-NO" sz="2000" dirty="0" err="1" smtClean="0">
                <a:solidFill>
                  <a:schemeClr val="accent3">
                    <a:lumMod val="50000"/>
                  </a:schemeClr>
                </a:solidFill>
                <a:latin typeface="Times New Roman" pitchFamily="18" charset="0"/>
                <a:cs typeface="Times New Roman" pitchFamily="18" charset="0"/>
              </a:rPr>
              <a:t>diversity</a:t>
            </a:r>
            <a:r>
              <a:rPr lang="nb-NO" sz="2000" dirty="0" smtClean="0">
                <a:solidFill>
                  <a:schemeClr val="accent3">
                    <a:lumMod val="50000"/>
                  </a:schemeClr>
                </a:solidFill>
                <a:latin typeface="Times New Roman" pitchFamily="18" charset="0"/>
                <a:cs typeface="Times New Roman" pitchFamily="18" charset="0"/>
              </a:rPr>
              <a:t> </a:t>
            </a:r>
            <a:r>
              <a:rPr lang="nb-NO" sz="2000" dirty="0" err="1" smtClean="0">
                <a:solidFill>
                  <a:schemeClr val="accent3">
                    <a:lumMod val="50000"/>
                  </a:schemeClr>
                </a:solidFill>
                <a:latin typeface="Times New Roman" pitchFamily="18" charset="0"/>
                <a:cs typeface="Times New Roman" pitchFamily="18" charset="0"/>
              </a:rPr>
              <a:t>of</a:t>
            </a:r>
            <a:r>
              <a:rPr lang="nb-NO" sz="2000" dirty="0" smtClean="0">
                <a:solidFill>
                  <a:schemeClr val="accent3">
                    <a:lumMod val="50000"/>
                  </a:schemeClr>
                </a:solidFill>
                <a:latin typeface="Times New Roman" pitchFamily="18" charset="0"/>
                <a:cs typeface="Times New Roman" pitchFamily="18" charset="0"/>
              </a:rPr>
              <a:t> design, </a:t>
            </a:r>
            <a:r>
              <a:rPr lang="nb-NO" sz="2000" dirty="0" err="1" smtClean="0">
                <a:solidFill>
                  <a:schemeClr val="accent3">
                    <a:lumMod val="50000"/>
                  </a:schemeClr>
                </a:solidFill>
                <a:latin typeface="Times New Roman" pitchFamily="18" charset="0"/>
                <a:cs typeface="Times New Roman" pitchFamily="18" charset="0"/>
              </a:rPr>
              <a:t>technology</a:t>
            </a:r>
            <a:r>
              <a:rPr lang="nb-NO" sz="2000" dirty="0" smtClean="0">
                <a:solidFill>
                  <a:schemeClr val="accent3">
                    <a:lumMod val="50000"/>
                  </a:schemeClr>
                </a:solidFill>
                <a:latin typeface="Times New Roman" pitchFamily="18" charset="0"/>
                <a:cs typeface="Times New Roman" pitchFamily="18" charset="0"/>
              </a:rPr>
              <a:t> and </a:t>
            </a:r>
            <a:r>
              <a:rPr lang="nb-NO" sz="2000" dirty="0" err="1" smtClean="0">
                <a:solidFill>
                  <a:schemeClr val="accent3">
                    <a:lumMod val="50000"/>
                  </a:schemeClr>
                </a:solidFill>
                <a:latin typeface="Times New Roman" pitchFamily="18" charset="0"/>
                <a:cs typeface="Times New Roman" pitchFamily="18" charset="0"/>
              </a:rPr>
              <a:t>content</a:t>
            </a:r>
            <a:r>
              <a:rPr lang="nb-NO" sz="2000" dirty="0" smtClean="0">
                <a:solidFill>
                  <a:schemeClr val="accent3">
                    <a:lumMod val="50000"/>
                  </a:schemeClr>
                </a:solidFill>
                <a:latin typeface="Times New Roman" pitchFamily="18" charset="0"/>
                <a:cs typeface="Times New Roman" pitchFamily="18" charset="0"/>
              </a:rPr>
              <a:t>.  </a:t>
            </a:r>
            <a:r>
              <a:rPr lang="nb-NO" sz="2000" dirty="0" err="1" smtClean="0">
                <a:solidFill>
                  <a:schemeClr val="accent3">
                    <a:lumMod val="50000"/>
                  </a:schemeClr>
                </a:solidFill>
                <a:latin typeface="Times New Roman" pitchFamily="18" charset="0"/>
                <a:cs typeface="Times New Roman" pitchFamily="18" charset="0"/>
              </a:rPr>
              <a:t>Actual</a:t>
            </a:r>
            <a:r>
              <a:rPr lang="nb-NO" sz="2000" dirty="0" smtClean="0">
                <a:solidFill>
                  <a:schemeClr val="accent3">
                    <a:lumMod val="50000"/>
                  </a:schemeClr>
                </a:solidFill>
                <a:latin typeface="Times New Roman" pitchFamily="18" charset="0"/>
                <a:cs typeface="Times New Roman" pitchFamily="18" charset="0"/>
              </a:rPr>
              <a:t> </a:t>
            </a:r>
            <a:r>
              <a:rPr lang="nb-NO" sz="2000" dirty="0" err="1" smtClean="0">
                <a:solidFill>
                  <a:schemeClr val="accent3">
                    <a:lumMod val="50000"/>
                  </a:schemeClr>
                </a:solidFill>
                <a:latin typeface="Times New Roman" pitchFamily="18" charset="0"/>
                <a:cs typeface="Times New Roman" pitchFamily="18" charset="0"/>
              </a:rPr>
              <a:t>legislation</a:t>
            </a:r>
            <a:r>
              <a:rPr lang="nb-NO" sz="2000" dirty="0" smtClean="0">
                <a:solidFill>
                  <a:schemeClr val="accent3">
                    <a:lumMod val="50000"/>
                  </a:schemeClr>
                </a:solidFill>
                <a:latin typeface="Times New Roman" pitchFamily="18" charset="0"/>
                <a:cs typeface="Times New Roman" pitchFamily="18" charset="0"/>
              </a:rPr>
              <a:t> a </a:t>
            </a:r>
            <a:r>
              <a:rPr lang="nb-NO" sz="2000" dirty="0" err="1" smtClean="0">
                <a:solidFill>
                  <a:schemeClr val="accent3">
                    <a:lumMod val="50000"/>
                  </a:schemeClr>
                </a:solidFill>
                <a:latin typeface="Times New Roman" pitchFamily="18" charset="0"/>
                <a:cs typeface="Times New Roman" pitchFamily="18" charset="0"/>
              </a:rPr>
              <a:t>good</a:t>
            </a:r>
            <a:r>
              <a:rPr lang="nb-NO" sz="2000" dirty="0" smtClean="0">
                <a:solidFill>
                  <a:schemeClr val="accent3">
                    <a:lumMod val="50000"/>
                  </a:schemeClr>
                </a:solidFill>
                <a:latin typeface="Times New Roman" pitchFamily="18" charset="0"/>
                <a:cs typeface="Times New Roman" pitchFamily="18" charset="0"/>
              </a:rPr>
              <a:t> </a:t>
            </a:r>
            <a:r>
              <a:rPr lang="nb-NO" sz="2000" dirty="0" err="1" smtClean="0">
                <a:solidFill>
                  <a:schemeClr val="accent3">
                    <a:lumMod val="50000"/>
                  </a:schemeClr>
                </a:solidFill>
                <a:latin typeface="Times New Roman" pitchFamily="18" charset="0"/>
                <a:cs typeface="Times New Roman" pitchFamily="18" charset="0"/>
              </a:rPr>
              <a:t>place</a:t>
            </a:r>
            <a:r>
              <a:rPr lang="nb-NO" sz="2000" dirty="0" smtClean="0">
                <a:solidFill>
                  <a:schemeClr val="accent3">
                    <a:lumMod val="50000"/>
                  </a:schemeClr>
                </a:solidFill>
                <a:latin typeface="Times New Roman" pitchFamily="18" charset="0"/>
                <a:cs typeface="Times New Roman" pitchFamily="18" charset="0"/>
              </a:rPr>
              <a:t> to start </a:t>
            </a:r>
            <a:r>
              <a:rPr lang="nb-NO" sz="2000" dirty="0" err="1" smtClean="0">
                <a:solidFill>
                  <a:schemeClr val="accent3">
                    <a:lumMod val="50000"/>
                  </a:schemeClr>
                </a:solidFill>
                <a:latin typeface="Times New Roman" pitchFamily="18" charset="0"/>
                <a:cs typeface="Times New Roman" pitchFamily="18" charset="0"/>
              </a:rPr>
              <a:t>gaining</a:t>
            </a:r>
            <a:r>
              <a:rPr lang="nb-NO" sz="2000" dirty="0" smtClean="0">
                <a:solidFill>
                  <a:schemeClr val="accent3">
                    <a:lumMod val="50000"/>
                  </a:schemeClr>
                </a:solidFill>
                <a:latin typeface="Times New Roman" pitchFamily="18" charset="0"/>
                <a:cs typeface="Times New Roman" pitchFamily="18" charset="0"/>
              </a:rPr>
              <a:t> </a:t>
            </a:r>
            <a:r>
              <a:rPr lang="nb-NO" sz="2000" dirty="0" err="1" smtClean="0">
                <a:solidFill>
                  <a:schemeClr val="accent3">
                    <a:lumMod val="50000"/>
                  </a:schemeClr>
                </a:solidFill>
                <a:latin typeface="Times New Roman" pitchFamily="18" charset="0"/>
                <a:cs typeface="Times New Roman" pitchFamily="18" charset="0"/>
              </a:rPr>
              <a:t>information</a:t>
            </a:r>
            <a:r>
              <a:rPr lang="nb-NO" sz="2000" dirty="0" smtClean="0">
                <a:solidFill>
                  <a:schemeClr val="accent3">
                    <a:lumMod val="50000"/>
                  </a:schemeClr>
                </a:solidFill>
                <a:latin typeface="Times New Roman" pitchFamily="18" charset="0"/>
                <a:cs typeface="Times New Roman" pitchFamily="18" charset="0"/>
              </a:rPr>
              <a:t> </a:t>
            </a:r>
            <a:r>
              <a:rPr lang="nb-NO" sz="2000" dirty="0" err="1" smtClean="0">
                <a:solidFill>
                  <a:schemeClr val="accent3">
                    <a:lumMod val="50000"/>
                  </a:schemeClr>
                </a:solidFill>
                <a:latin typeface="Times New Roman" pitchFamily="18" charset="0"/>
                <a:cs typeface="Times New Roman" pitchFamily="18" charset="0"/>
              </a:rPr>
              <a:t>about</a:t>
            </a:r>
            <a:r>
              <a:rPr lang="nb-NO" sz="2000" dirty="0" smtClean="0">
                <a:solidFill>
                  <a:schemeClr val="accent3">
                    <a:lumMod val="50000"/>
                  </a:schemeClr>
                </a:solidFill>
                <a:latin typeface="Times New Roman" pitchFamily="18" charset="0"/>
                <a:cs typeface="Times New Roman" pitchFamily="18" charset="0"/>
              </a:rPr>
              <a:t> a given system </a:t>
            </a:r>
            <a:r>
              <a:rPr lang="nb-NO" sz="2000" dirty="0" err="1" smtClean="0">
                <a:solidFill>
                  <a:schemeClr val="accent3">
                    <a:lumMod val="50000"/>
                  </a:schemeClr>
                </a:solidFill>
                <a:latin typeface="Times New Roman" pitchFamily="18" charset="0"/>
                <a:cs typeface="Times New Roman" pitchFamily="18" charset="0"/>
              </a:rPr>
              <a:t>of</a:t>
            </a:r>
            <a:r>
              <a:rPr lang="nb-NO" sz="2000" dirty="0" smtClean="0">
                <a:solidFill>
                  <a:schemeClr val="accent3">
                    <a:lumMod val="50000"/>
                  </a:schemeClr>
                </a:solidFill>
                <a:latin typeface="Times New Roman" pitchFamily="18" charset="0"/>
                <a:cs typeface="Times New Roman" pitchFamily="18" charset="0"/>
              </a:rPr>
              <a:t> </a:t>
            </a:r>
            <a:r>
              <a:rPr lang="nb-NO" sz="2000" dirty="0" err="1" smtClean="0">
                <a:solidFill>
                  <a:schemeClr val="accent3">
                    <a:lumMod val="50000"/>
                  </a:schemeClr>
                </a:solidFill>
                <a:latin typeface="Times New Roman" pitchFamily="18" charset="0"/>
                <a:cs typeface="Times New Roman" pitchFamily="18" charset="0"/>
              </a:rPr>
              <a:t>this</a:t>
            </a:r>
            <a:r>
              <a:rPr lang="nb-NO" sz="2000" dirty="0" smtClean="0">
                <a:solidFill>
                  <a:schemeClr val="accent3">
                    <a:lumMod val="50000"/>
                  </a:schemeClr>
                </a:solidFill>
                <a:latin typeface="Times New Roman" pitchFamily="18" charset="0"/>
                <a:cs typeface="Times New Roman" pitchFamily="18" charset="0"/>
              </a:rPr>
              <a:t> </a:t>
            </a:r>
            <a:r>
              <a:rPr lang="nb-NO" sz="2000" dirty="0" err="1" smtClean="0">
                <a:solidFill>
                  <a:schemeClr val="accent3">
                    <a:lumMod val="50000"/>
                  </a:schemeClr>
                </a:solidFill>
                <a:latin typeface="Times New Roman" pitchFamily="18" charset="0"/>
                <a:cs typeface="Times New Roman" pitchFamily="18" charset="0"/>
              </a:rPr>
              <a:t>kind</a:t>
            </a:r>
            <a:r>
              <a:rPr lang="nb-NO" sz="2000" dirty="0" smtClean="0">
                <a:solidFill>
                  <a:schemeClr val="accent3">
                    <a:lumMod val="50000"/>
                  </a:schemeClr>
                </a:solidFill>
                <a:latin typeface="Times New Roman" pitchFamily="18" charset="0"/>
                <a:cs typeface="Times New Roman" pitchFamily="18" charset="0"/>
              </a:rPr>
              <a:t>.</a:t>
            </a:r>
          </a:p>
          <a:p>
            <a:pPr>
              <a:buNone/>
            </a:pPr>
            <a:endParaRPr lang="nb-NO" sz="2000" dirty="0" smtClean="0">
              <a:solidFill>
                <a:schemeClr val="accent3">
                  <a:lumMod val="50000"/>
                </a:schemeClr>
              </a:solidFill>
              <a:latin typeface="Times New Roman" pitchFamily="18" charset="0"/>
              <a:cs typeface="Times New Roman" pitchFamily="18" charset="0"/>
            </a:endParaRPr>
          </a:p>
          <a:p>
            <a:pPr>
              <a:buNone/>
            </a:pPr>
            <a:r>
              <a:rPr lang="nb-NO" sz="2000" dirty="0" smtClean="0">
                <a:solidFill>
                  <a:schemeClr val="accent3">
                    <a:lumMod val="50000"/>
                  </a:schemeClr>
                </a:solidFill>
                <a:latin typeface="Times New Roman" pitchFamily="18" charset="0"/>
                <a:cs typeface="Times New Roman" pitchFamily="18" charset="0"/>
              </a:rPr>
              <a:t>2b. </a:t>
            </a:r>
            <a:r>
              <a:rPr lang="nb-NO" sz="2000" b="1" dirty="0" smtClean="0">
                <a:solidFill>
                  <a:schemeClr val="accent3">
                    <a:lumMod val="50000"/>
                  </a:schemeClr>
                </a:solidFill>
                <a:latin typeface="Times New Roman" pitchFamily="18" charset="0"/>
                <a:cs typeface="Times New Roman" pitchFamily="18" charset="0"/>
              </a:rPr>
              <a:t>Systems for </a:t>
            </a:r>
            <a:r>
              <a:rPr lang="nb-NO" sz="2000" b="1" dirty="0" err="1" smtClean="0">
                <a:solidFill>
                  <a:schemeClr val="accent3">
                    <a:lumMod val="50000"/>
                  </a:schemeClr>
                </a:solidFill>
                <a:latin typeface="Times New Roman" pitchFamily="18" charset="0"/>
                <a:cs typeface="Times New Roman" pitchFamily="18" charset="0"/>
              </a:rPr>
              <a:t>non-administrative</a:t>
            </a:r>
            <a:r>
              <a:rPr lang="nb-NO" sz="2000" b="1" dirty="0" smtClean="0">
                <a:solidFill>
                  <a:schemeClr val="accent3">
                    <a:lumMod val="50000"/>
                  </a:schemeClr>
                </a:solidFill>
                <a:latin typeface="Times New Roman" pitchFamily="18" charset="0"/>
                <a:cs typeface="Times New Roman" pitchFamily="18" charset="0"/>
              </a:rPr>
              <a:t> purposes </a:t>
            </a:r>
            <a:r>
              <a:rPr lang="nb-NO" sz="2000" dirty="0" smtClean="0">
                <a:solidFill>
                  <a:schemeClr val="accent3">
                    <a:lumMod val="50000"/>
                  </a:schemeClr>
                </a:solidFill>
                <a:latin typeface="Times New Roman" pitchFamily="18" charset="0"/>
                <a:cs typeface="Times New Roman" pitchFamily="18" charset="0"/>
              </a:rPr>
              <a:t>(</a:t>
            </a:r>
            <a:r>
              <a:rPr lang="nb-NO" sz="2000" dirty="0" err="1" smtClean="0">
                <a:solidFill>
                  <a:schemeClr val="accent3">
                    <a:lumMod val="50000"/>
                  </a:schemeClr>
                </a:solidFill>
                <a:latin typeface="Times New Roman" pitchFamily="18" charset="0"/>
                <a:cs typeface="Times New Roman" pitchFamily="18" charset="0"/>
              </a:rPr>
              <a:t>statistical</a:t>
            </a:r>
            <a:r>
              <a:rPr lang="nb-NO" sz="2000" dirty="0" smtClean="0">
                <a:solidFill>
                  <a:schemeClr val="accent3">
                    <a:lumMod val="50000"/>
                  </a:schemeClr>
                </a:solidFill>
                <a:latin typeface="Times New Roman" pitchFamily="18" charset="0"/>
                <a:cs typeface="Times New Roman" pitchFamily="18" charset="0"/>
              </a:rPr>
              <a:t> and/or </a:t>
            </a:r>
            <a:r>
              <a:rPr lang="nb-NO" sz="2000" dirty="0" err="1" smtClean="0">
                <a:solidFill>
                  <a:schemeClr val="accent3">
                    <a:lumMod val="50000"/>
                  </a:schemeClr>
                </a:solidFill>
                <a:latin typeface="Times New Roman" pitchFamily="18" charset="0"/>
                <a:cs typeface="Times New Roman" pitchFamily="18" charset="0"/>
              </a:rPr>
              <a:t>research</a:t>
            </a:r>
            <a:r>
              <a:rPr lang="nb-NO" sz="2000" dirty="0" smtClean="0">
                <a:solidFill>
                  <a:schemeClr val="accent3">
                    <a:lumMod val="50000"/>
                  </a:schemeClr>
                </a:solidFill>
                <a:latin typeface="Times New Roman" pitchFamily="18" charset="0"/>
                <a:cs typeface="Times New Roman" pitchFamily="18" charset="0"/>
              </a:rPr>
              <a:t> registers). </a:t>
            </a:r>
            <a:r>
              <a:rPr lang="nb-NO" sz="2000" dirty="0" err="1" smtClean="0">
                <a:solidFill>
                  <a:schemeClr val="accent3">
                    <a:lumMod val="50000"/>
                  </a:schemeClr>
                </a:solidFill>
                <a:latin typeface="Times New Roman" pitchFamily="18" charset="0"/>
                <a:cs typeface="Times New Roman" pitchFamily="18" charset="0"/>
              </a:rPr>
              <a:t>These</a:t>
            </a:r>
            <a:r>
              <a:rPr lang="nb-NO" sz="2000" dirty="0" smtClean="0">
                <a:solidFill>
                  <a:schemeClr val="accent3">
                    <a:lumMod val="50000"/>
                  </a:schemeClr>
                </a:solidFill>
                <a:latin typeface="Times New Roman" pitchFamily="18" charset="0"/>
                <a:cs typeface="Times New Roman" pitchFamily="18" charset="0"/>
              </a:rPr>
              <a:t> systems </a:t>
            </a:r>
            <a:r>
              <a:rPr lang="nb-NO" sz="2000" dirty="0" err="1" smtClean="0">
                <a:solidFill>
                  <a:schemeClr val="accent3">
                    <a:lumMod val="50000"/>
                  </a:schemeClr>
                </a:solidFill>
                <a:latin typeface="Times New Roman" pitchFamily="18" charset="0"/>
                <a:cs typeface="Times New Roman" pitchFamily="18" charset="0"/>
              </a:rPr>
              <a:t>normally</a:t>
            </a:r>
            <a:r>
              <a:rPr lang="nb-NO" sz="2000" dirty="0" smtClean="0">
                <a:solidFill>
                  <a:schemeClr val="accent3">
                    <a:lumMod val="50000"/>
                  </a:schemeClr>
                </a:solidFill>
                <a:latin typeface="Times New Roman" pitchFamily="18" charset="0"/>
                <a:cs typeface="Times New Roman" pitchFamily="18" charset="0"/>
              </a:rPr>
              <a:t> cover </a:t>
            </a:r>
            <a:r>
              <a:rPr lang="nb-NO" sz="2000" dirty="0" err="1" smtClean="0">
                <a:solidFill>
                  <a:schemeClr val="accent3">
                    <a:lumMod val="50000"/>
                  </a:schemeClr>
                </a:solidFill>
                <a:latin typeface="Times New Roman" pitchFamily="18" charset="0"/>
                <a:cs typeface="Times New Roman" pitchFamily="18" charset="0"/>
              </a:rPr>
              <a:t>the</a:t>
            </a:r>
            <a:r>
              <a:rPr lang="nb-NO" sz="2000" dirty="0" smtClean="0">
                <a:solidFill>
                  <a:schemeClr val="accent3">
                    <a:lumMod val="50000"/>
                  </a:schemeClr>
                </a:solidFill>
                <a:latin typeface="Times New Roman" pitchFamily="18" charset="0"/>
                <a:cs typeface="Times New Roman" pitchFamily="18" charset="0"/>
              </a:rPr>
              <a:t> total </a:t>
            </a:r>
            <a:r>
              <a:rPr lang="nb-NO" sz="2000" dirty="0" err="1" smtClean="0">
                <a:solidFill>
                  <a:schemeClr val="accent3">
                    <a:lumMod val="50000"/>
                  </a:schemeClr>
                </a:solidFill>
                <a:latin typeface="Times New Roman" pitchFamily="18" charset="0"/>
                <a:cs typeface="Times New Roman" pitchFamily="18" charset="0"/>
              </a:rPr>
              <a:t>population</a:t>
            </a:r>
            <a:r>
              <a:rPr lang="nb-NO" sz="2000" dirty="0" smtClean="0">
                <a:solidFill>
                  <a:schemeClr val="accent3">
                    <a:lumMod val="50000"/>
                  </a:schemeClr>
                </a:solidFill>
                <a:latin typeface="Times New Roman" pitchFamily="18" charset="0"/>
                <a:cs typeface="Times New Roman" pitchFamily="18" charset="0"/>
              </a:rPr>
              <a:t> for </a:t>
            </a:r>
            <a:r>
              <a:rPr lang="nb-NO" sz="2000" dirty="0" err="1" smtClean="0">
                <a:solidFill>
                  <a:schemeClr val="accent3">
                    <a:lumMod val="50000"/>
                  </a:schemeClr>
                </a:solidFill>
                <a:latin typeface="Times New Roman" pitchFamily="18" charset="0"/>
                <a:cs typeface="Times New Roman" pitchFamily="18" charset="0"/>
              </a:rPr>
              <a:t>whom</a:t>
            </a:r>
            <a:r>
              <a:rPr lang="nb-NO" sz="2000" dirty="0" smtClean="0">
                <a:solidFill>
                  <a:schemeClr val="accent3">
                    <a:lumMod val="50000"/>
                  </a:schemeClr>
                </a:solidFill>
                <a:latin typeface="Times New Roman" pitchFamily="18" charset="0"/>
                <a:cs typeface="Times New Roman" pitchFamily="18" charset="0"/>
              </a:rPr>
              <a:t> </a:t>
            </a:r>
            <a:r>
              <a:rPr lang="nb-NO" sz="2000" dirty="0" err="1" smtClean="0">
                <a:solidFill>
                  <a:schemeClr val="accent3">
                    <a:lumMod val="50000"/>
                  </a:schemeClr>
                </a:solidFill>
                <a:latin typeface="Times New Roman" pitchFamily="18" charset="0"/>
                <a:cs typeface="Times New Roman" pitchFamily="18" charset="0"/>
              </a:rPr>
              <a:t>specific</a:t>
            </a:r>
            <a:r>
              <a:rPr lang="nb-NO" sz="2000" dirty="0" smtClean="0">
                <a:solidFill>
                  <a:schemeClr val="accent3">
                    <a:lumMod val="50000"/>
                  </a:schemeClr>
                </a:solidFill>
                <a:latin typeface="Times New Roman" pitchFamily="18" charset="0"/>
                <a:cs typeface="Times New Roman" pitchFamily="18" charset="0"/>
              </a:rPr>
              <a:t> </a:t>
            </a:r>
            <a:r>
              <a:rPr lang="nb-NO" sz="2000" dirty="0" err="1" smtClean="0">
                <a:solidFill>
                  <a:schemeClr val="accent3">
                    <a:lumMod val="50000"/>
                  </a:schemeClr>
                </a:solidFill>
                <a:latin typeface="Times New Roman" pitchFamily="18" charset="0"/>
                <a:cs typeface="Times New Roman" pitchFamily="18" charset="0"/>
              </a:rPr>
              <a:t>legislation</a:t>
            </a:r>
            <a:r>
              <a:rPr lang="nb-NO" sz="2000" dirty="0" smtClean="0">
                <a:solidFill>
                  <a:schemeClr val="accent3">
                    <a:lumMod val="50000"/>
                  </a:schemeClr>
                </a:solidFill>
                <a:latin typeface="Times New Roman" pitchFamily="18" charset="0"/>
                <a:cs typeface="Times New Roman" pitchFamily="18" charset="0"/>
              </a:rPr>
              <a:t> and </a:t>
            </a:r>
            <a:r>
              <a:rPr lang="nb-NO" sz="2000" dirty="0" err="1" smtClean="0">
                <a:solidFill>
                  <a:schemeClr val="accent3">
                    <a:lumMod val="50000"/>
                  </a:schemeClr>
                </a:solidFill>
                <a:latin typeface="Times New Roman" pitchFamily="18" charset="0"/>
                <a:cs typeface="Times New Roman" pitchFamily="18" charset="0"/>
              </a:rPr>
              <a:t>corresponding</a:t>
            </a:r>
            <a:r>
              <a:rPr lang="nb-NO" sz="2000" dirty="0" smtClean="0">
                <a:solidFill>
                  <a:schemeClr val="accent3">
                    <a:lumMod val="50000"/>
                  </a:schemeClr>
                </a:solidFill>
                <a:latin typeface="Times New Roman" pitchFamily="18" charset="0"/>
                <a:cs typeface="Times New Roman" pitchFamily="18" charset="0"/>
              </a:rPr>
              <a:t> </a:t>
            </a:r>
            <a:r>
              <a:rPr lang="nb-NO" sz="2000" dirty="0" err="1" smtClean="0">
                <a:solidFill>
                  <a:schemeClr val="accent3">
                    <a:lumMod val="50000"/>
                  </a:schemeClr>
                </a:solidFill>
                <a:latin typeface="Times New Roman" pitchFamily="18" charset="0"/>
                <a:cs typeface="Times New Roman" pitchFamily="18" charset="0"/>
              </a:rPr>
              <a:t>information</a:t>
            </a:r>
            <a:r>
              <a:rPr lang="nb-NO" sz="2000" dirty="0" smtClean="0">
                <a:solidFill>
                  <a:schemeClr val="accent3">
                    <a:lumMod val="50000"/>
                  </a:schemeClr>
                </a:solidFill>
                <a:latin typeface="Times New Roman" pitchFamily="18" charset="0"/>
                <a:cs typeface="Times New Roman" pitchFamily="18" charset="0"/>
              </a:rPr>
              <a:t> system is </a:t>
            </a:r>
            <a:r>
              <a:rPr lang="nb-NO" sz="2000" dirty="0" err="1" smtClean="0">
                <a:solidFill>
                  <a:schemeClr val="accent3">
                    <a:lumMod val="50000"/>
                  </a:schemeClr>
                </a:solidFill>
                <a:latin typeface="Times New Roman" pitchFamily="18" charset="0"/>
                <a:cs typeface="Times New Roman" pitchFamily="18" charset="0"/>
              </a:rPr>
              <a:t>developed</a:t>
            </a:r>
            <a:r>
              <a:rPr lang="nb-NO" sz="2000" dirty="0" smtClean="0">
                <a:solidFill>
                  <a:schemeClr val="accent3">
                    <a:lumMod val="50000"/>
                  </a:schemeClr>
                </a:solidFill>
                <a:latin typeface="Times New Roman" pitchFamily="18" charset="0"/>
                <a:cs typeface="Times New Roman" pitchFamily="18" charset="0"/>
              </a:rPr>
              <a:t>.  </a:t>
            </a:r>
          </a:p>
          <a:p>
            <a:pPr>
              <a:buNone/>
            </a:pPr>
            <a:endParaRPr lang="nb-NO" sz="2000" dirty="0" smtClean="0"/>
          </a:p>
          <a:p>
            <a:pPr>
              <a:buNone/>
            </a:pPr>
            <a:endParaRPr lang="nb-NO" dirty="0"/>
          </a:p>
        </p:txBody>
      </p:sp>
      <p:sp>
        <p:nvSpPr>
          <p:cNvPr id="4" name="Rektangel 3"/>
          <p:cNvSpPr/>
          <p:nvPr/>
        </p:nvSpPr>
        <p:spPr>
          <a:xfrm>
            <a:off x="7215174" y="6500834"/>
            <a:ext cx="1928826" cy="357166"/>
          </a:xfrm>
          <a:prstGeom prst="rect">
            <a:avLst/>
          </a:prstGeom>
          <a:solidFill>
            <a:schemeClr val="accent3">
              <a:lumMod val="75000"/>
              <a:alpha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err="1" smtClean="0">
                <a:latin typeface="Times New Roman" pitchFamily="18" charset="0"/>
                <a:cs typeface="Times New Roman" pitchFamily="18" charset="0"/>
              </a:rPr>
              <a:t>Source</a:t>
            </a:r>
            <a:r>
              <a:rPr lang="nb-NO" sz="1400" dirty="0" smtClean="0">
                <a:latin typeface="Times New Roman" pitchFamily="18" charset="0"/>
                <a:cs typeface="Times New Roman" pitchFamily="18" charset="0"/>
              </a:rPr>
              <a:t>: Børge Strand</a:t>
            </a:r>
            <a:endParaRPr lang="nb-NO" sz="1400" dirty="0">
              <a:latin typeface="Times New Roman" pitchFamily="18" charset="0"/>
              <a:cs typeface="Times New Roman" pitchFamily="18" charset="0"/>
            </a:endParaRPr>
          </a:p>
        </p:txBody>
      </p:sp>
      <p:sp>
        <p:nvSpPr>
          <p:cNvPr id="5" name="TekstSylinder 4"/>
          <p:cNvSpPr txBox="1"/>
          <p:nvPr/>
        </p:nvSpPr>
        <p:spPr>
          <a:xfrm>
            <a:off x="0" y="1071546"/>
            <a:ext cx="4857752" cy="4247317"/>
          </a:xfrm>
          <a:prstGeom prst="rect">
            <a:avLst/>
          </a:prstGeom>
          <a:noFill/>
        </p:spPr>
        <p:txBody>
          <a:bodyPr wrap="square" rtlCol="0">
            <a:spAutoFit/>
          </a:bodyPr>
          <a:lstStyle/>
          <a:p>
            <a:pPr>
              <a:buNone/>
            </a:pPr>
            <a:r>
              <a:rPr lang="nb-NO" dirty="0" smtClean="0">
                <a:solidFill>
                  <a:schemeClr val="accent3">
                    <a:lumMod val="50000"/>
                  </a:schemeClr>
                </a:solidFill>
                <a:latin typeface="Times New Roman" pitchFamily="18" charset="0"/>
                <a:cs typeface="Times New Roman" pitchFamily="18" charset="0"/>
              </a:rPr>
              <a:t>1. </a:t>
            </a:r>
            <a:r>
              <a:rPr lang="nb-NO" b="1" dirty="0" smtClean="0">
                <a:solidFill>
                  <a:schemeClr val="accent3">
                    <a:lumMod val="50000"/>
                  </a:schemeClr>
                </a:solidFill>
                <a:latin typeface="Times New Roman" pitchFamily="18" charset="0"/>
                <a:cs typeface="Times New Roman" pitchFamily="18" charset="0"/>
              </a:rPr>
              <a:t>Systems for </a:t>
            </a:r>
            <a:r>
              <a:rPr lang="nb-NO" b="1" dirty="0" err="1" smtClean="0">
                <a:solidFill>
                  <a:schemeClr val="accent3">
                    <a:lumMod val="50000"/>
                  </a:schemeClr>
                </a:solidFill>
                <a:latin typeface="Times New Roman" pitchFamily="18" charset="0"/>
                <a:cs typeface="Times New Roman" pitchFamily="18" charset="0"/>
              </a:rPr>
              <a:t>internal</a:t>
            </a:r>
            <a:r>
              <a:rPr lang="nb-NO" b="1" dirty="0" smtClean="0">
                <a:solidFill>
                  <a:schemeClr val="accent3">
                    <a:lumMod val="50000"/>
                  </a:schemeClr>
                </a:solidFill>
                <a:latin typeface="Times New Roman" pitchFamily="18" charset="0"/>
                <a:cs typeface="Times New Roman" pitchFamily="18" charset="0"/>
              </a:rPr>
              <a:t> </a:t>
            </a:r>
            <a:r>
              <a:rPr lang="nb-NO" b="1" dirty="0" err="1" smtClean="0">
                <a:solidFill>
                  <a:schemeClr val="accent3">
                    <a:lumMod val="50000"/>
                  </a:schemeClr>
                </a:solidFill>
                <a:latin typeface="Times New Roman" pitchFamily="18" charset="0"/>
                <a:cs typeface="Times New Roman" pitchFamily="18" charset="0"/>
              </a:rPr>
              <a:t>administration</a:t>
            </a:r>
            <a:endParaRPr lang="nb-NO" b="1" dirty="0" smtClean="0">
              <a:solidFill>
                <a:schemeClr val="accent3">
                  <a:lumMod val="50000"/>
                </a:schemeClr>
              </a:solidFill>
              <a:latin typeface="Times New Roman" pitchFamily="18" charset="0"/>
              <a:cs typeface="Times New Roman" pitchFamily="18" charset="0"/>
            </a:endParaRPr>
          </a:p>
          <a:p>
            <a:pPr>
              <a:buNone/>
            </a:pPr>
            <a:endParaRPr lang="nb-NO" dirty="0" smtClean="0">
              <a:solidFill>
                <a:schemeClr val="accent3">
                  <a:lumMod val="50000"/>
                </a:schemeClr>
              </a:solidFill>
              <a:latin typeface="Times New Roman" pitchFamily="18" charset="0"/>
              <a:cs typeface="Times New Roman" pitchFamily="18" charset="0"/>
            </a:endParaRPr>
          </a:p>
          <a:p>
            <a:pPr>
              <a:buNone/>
            </a:pPr>
            <a:r>
              <a:rPr lang="nb-NO" dirty="0" smtClean="0">
                <a:solidFill>
                  <a:schemeClr val="accent3">
                    <a:lumMod val="50000"/>
                  </a:schemeClr>
                </a:solidFill>
                <a:latin typeface="Times New Roman" pitchFamily="18" charset="0"/>
                <a:cs typeface="Times New Roman" pitchFamily="18" charset="0"/>
              </a:rPr>
              <a:t>1a. </a:t>
            </a:r>
            <a:r>
              <a:rPr lang="nb-NO" b="1" dirty="0" smtClean="0">
                <a:solidFill>
                  <a:schemeClr val="accent3">
                    <a:lumMod val="50000"/>
                  </a:schemeClr>
                </a:solidFill>
                <a:latin typeface="Times New Roman" pitchFamily="18" charset="0"/>
                <a:cs typeface="Times New Roman" pitchFamily="18" charset="0"/>
              </a:rPr>
              <a:t>Electronic </a:t>
            </a:r>
            <a:r>
              <a:rPr lang="nb-NO" b="1" dirty="0" err="1" smtClean="0">
                <a:solidFill>
                  <a:schemeClr val="accent3">
                    <a:lumMod val="50000"/>
                  </a:schemeClr>
                </a:solidFill>
                <a:latin typeface="Times New Roman" pitchFamily="18" charset="0"/>
                <a:cs typeface="Times New Roman" pitchFamily="18" charset="0"/>
              </a:rPr>
              <a:t>record</a:t>
            </a:r>
            <a:r>
              <a:rPr lang="nb-NO" b="1" dirty="0" smtClean="0">
                <a:solidFill>
                  <a:schemeClr val="accent3">
                    <a:lumMod val="50000"/>
                  </a:schemeClr>
                </a:solidFill>
                <a:latin typeface="Times New Roman" pitchFamily="18" charset="0"/>
                <a:cs typeface="Times New Roman" pitchFamily="18" charset="0"/>
              </a:rPr>
              <a:t> </a:t>
            </a:r>
            <a:r>
              <a:rPr lang="nb-NO" b="1" dirty="0" err="1" smtClean="0">
                <a:solidFill>
                  <a:schemeClr val="accent3">
                    <a:lumMod val="50000"/>
                  </a:schemeClr>
                </a:solidFill>
                <a:latin typeface="Times New Roman" pitchFamily="18" charset="0"/>
                <a:cs typeface="Times New Roman" pitchFamily="18" charset="0"/>
              </a:rPr>
              <a:t>keeping</a:t>
            </a:r>
            <a:r>
              <a:rPr lang="nb-NO" b="1" dirty="0" smtClean="0">
                <a:solidFill>
                  <a:schemeClr val="accent3">
                    <a:lumMod val="50000"/>
                  </a:schemeClr>
                </a:solidFill>
                <a:latin typeface="Times New Roman" pitchFamily="18" charset="0"/>
                <a:cs typeface="Times New Roman" pitchFamily="18" charset="0"/>
              </a:rPr>
              <a:t> systems/</a:t>
            </a:r>
          </a:p>
          <a:p>
            <a:pPr>
              <a:buNone/>
            </a:pPr>
            <a:r>
              <a:rPr lang="nb-NO" b="1" dirty="0" smtClean="0">
                <a:solidFill>
                  <a:schemeClr val="accent3">
                    <a:lumMod val="50000"/>
                  </a:schemeClr>
                </a:solidFill>
                <a:latin typeface="Times New Roman" pitchFamily="18" charset="0"/>
                <a:cs typeface="Times New Roman" pitchFamily="18" charset="0"/>
              </a:rPr>
              <a:t>       case handling systems</a:t>
            </a:r>
          </a:p>
          <a:p>
            <a:pPr>
              <a:buNone/>
            </a:pPr>
            <a:r>
              <a:rPr lang="nb-NO" dirty="0" smtClean="0">
                <a:solidFill>
                  <a:schemeClr val="accent3">
                    <a:lumMod val="50000"/>
                  </a:schemeClr>
                </a:solidFill>
                <a:latin typeface="Times New Roman" pitchFamily="18" charset="0"/>
                <a:cs typeface="Times New Roman" pitchFamily="18" charset="0"/>
              </a:rPr>
              <a:t>       In </a:t>
            </a:r>
            <a:r>
              <a:rPr lang="nb-NO" dirty="0" err="1" smtClean="0">
                <a:solidFill>
                  <a:schemeClr val="accent3">
                    <a:lumMod val="50000"/>
                  </a:schemeClr>
                </a:solidFill>
                <a:latin typeface="Times New Roman" pitchFamily="18" charset="0"/>
                <a:cs typeface="Times New Roman" pitchFamily="18" charset="0"/>
              </a:rPr>
              <a:t>accordance</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with</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the</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concept</a:t>
            </a:r>
            <a:r>
              <a:rPr lang="nb-NO" dirty="0" smtClean="0">
                <a:solidFill>
                  <a:schemeClr val="accent3">
                    <a:lumMod val="50000"/>
                  </a:schemeClr>
                </a:solidFill>
                <a:latin typeface="Times New Roman" pitchFamily="18" charset="0"/>
                <a:cs typeface="Times New Roman" pitchFamily="18" charset="0"/>
              </a:rPr>
              <a:t> as  used in</a:t>
            </a:r>
          </a:p>
          <a:p>
            <a:pPr>
              <a:buNone/>
            </a:pP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archival</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theory</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today</a:t>
            </a:r>
            <a:r>
              <a:rPr lang="nb-NO" dirty="0" smtClean="0">
                <a:solidFill>
                  <a:schemeClr val="accent3">
                    <a:lumMod val="50000"/>
                  </a:schemeClr>
                </a:solidFill>
                <a:latin typeface="Times New Roman" pitchFamily="18" charset="0"/>
                <a:cs typeface="Times New Roman" pitchFamily="18" charset="0"/>
              </a:rPr>
              <a:t> </a:t>
            </a:r>
          </a:p>
          <a:p>
            <a:pPr>
              <a:buNone/>
            </a:pPr>
            <a:r>
              <a:rPr lang="nb-NO" dirty="0" smtClean="0">
                <a:solidFill>
                  <a:schemeClr val="accent3">
                    <a:lumMod val="50000"/>
                  </a:schemeClr>
                </a:solidFill>
                <a:latin typeface="Times New Roman" pitchFamily="18" charset="0"/>
                <a:cs typeface="Times New Roman" pitchFamily="18" charset="0"/>
              </a:rPr>
              <a:t>         (ISO15489 and MO-REQ).</a:t>
            </a:r>
          </a:p>
          <a:p>
            <a:pPr>
              <a:buNone/>
            </a:pPr>
            <a:r>
              <a:rPr lang="nb-NO" dirty="0" smtClean="0">
                <a:solidFill>
                  <a:schemeClr val="accent3">
                    <a:lumMod val="50000"/>
                  </a:schemeClr>
                </a:solidFill>
                <a:latin typeface="Times New Roman" pitchFamily="18" charset="0"/>
                <a:cs typeface="Times New Roman" pitchFamily="18" charset="0"/>
              </a:rPr>
              <a:t>      </a:t>
            </a:r>
          </a:p>
          <a:p>
            <a:pPr>
              <a:buNone/>
            </a:pPr>
            <a:r>
              <a:rPr lang="nb-NO" dirty="0" smtClean="0">
                <a:solidFill>
                  <a:schemeClr val="accent3">
                    <a:lumMod val="50000"/>
                  </a:schemeClr>
                </a:solidFill>
                <a:latin typeface="Times New Roman" pitchFamily="18" charset="0"/>
                <a:cs typeface="Times New Roman" pitchFamily="18" charset="0"/>
              </a:rPr>
              <a:t> 1b</a:t>
            </a:r>
            <a:r>
              <a:rPr lang="nb-NO" b="1" dirty="0" smtClean="0">
                <a:solidFill>
                  <a:schemeClr val="accent3">
                    <a:lumMod val="50000"/>
                  </a:schemeClr>
                </a:solidFill>
                <a:latin typeface="Times New Roman" pitchFamily="18" charset="0"/>
                <a:cs typeface="Times New Roman" pitchFamily="18" charset="0"/>
              </a:rPr>
              <a:t>. </a:t>
            </a:r>
            <a:r>
              <a:rPr lang="nb-NO" b="1" dirty="0" err="1" smtClean="0">
                <a:solidFill>
                  <a:schemeClr val="accent3">
                    <a:lumMod val="50000"/>
                  </a:schemeClr>
                </a:solidFill>
                <a:latin typeface="Times New Roman" pitchFamily="18" charset="0"/>
                <a:cs typeface="Times New Roman" pitchFamily="18" charset="0"/>
              </a:rPr>
              <a:t>Other</a:t>
            </a:r>
            <a:r>
              <a:rPr lang="nb-NO" b="1" dirty="0" smtClean="0">
                <a:solidFill>
                  <a:schemeClr val="accent3">
                    <a:lumMod val="50000"/>
                  </a:schemeClr>
                </a:solidFill>
                <a:latin typeface="Times New Roman" pitchFamily="18" charset="0"/>
                <a:cs typeface="Times New Roman" pitchFamily="18" charset="0"/>
              </a:rPr>
              <a:t> systems for </a:t>
            </a:r>
            <a:r>
              <a:rPr lang="nb-NO" b="1" dirty="0" err="1" smtClean="0">
                <a:solidFill>
                  <a:schemeClr val="accent3">
                    <a:lumMod val="50000"/>
                  </a:schemeClr>
                </a:solidFill>
                <a:latin typeface="Times New Roman" pitchFamily="18" charset="0"/>
                <a:cs typeface="Times New Roman" pitchFamily="18" charset="0"/>
              </a:rPr>
              <a:t>internal</a:t>
            </a:r>
            <a:r>
              <a:rPr lang="nb-NO" b="1" dirty="0" smtClean="0">
                <a:solidFill>
                  <a:schemeClr val="accent3">
                    <a:lumMod val="50000"/>
                  </a:schemeClr>
                </a:solidFill>
                <a:latin typeface="Times New Roman" pitchFamily="18" charset="0"/>
                <a:cs typeface="Times New Roman" pitchFamily="18" charset="0"/>
              </a:rPr>
              <a:t> </a:t>
            </a:r>
            <a:r>
              <a:rPr lang="nb-NO" b="1" dirty="0" err="1" smtClean="0">
                <a:solidFill>
                  <a:schemeClr val="accent3">
                    <a:lumMod val="50000"/>
                  </a:schemeClr>
                </a:solidFill>
                <a:latin typeface="Times New Roman" pitchFamily="18" charset="0"/>
                <a:cs typeface="Times New Roman" pitchFamily="18" charset="0"/>
              </a:rPr>
              <a:t>administration</a:t>
            </a:r>
            <a:endParaRPr lang="nb-NO" b="1" dirty="0" smtClean="0">
              <a:solidFill>
                <a:schemeClr val="accent3">
                  <a:lumMod val="50000"/>
                </a:schemeClr>
              </a:solidFill>
              <a:latin typeface="Times New Roman" pitchFamily="18" charset="0"/>
              <a:cs typeface="Times New Roman" pitchFamily="18" charset="0"/>
            </a:endParaRPr>
          </a:p>
          <a:p>
            <a:pPr>
              <a:buNone/>
            </a:pPr>
            <a:r>
              <a:rPr lang="nb-NO" dirty="0" smtClean="0">
                <a:solidFill>
                  <a:schemeClr val="accent3">
                    <a:lumMod val="50000"/>
                  </a:schemeClr>
                </a:solidFill>
                <a:latin typeface="Times New Roman" pitchFamily="18" charset="0"/>
                <a:cs typeface="Times New Roman" pitchFamily="18" charset="0"/>
              </a:rPr>
              <a:t>       This </a:t>
            </a:r>
            <a:r>
              <a:rPr lang="nb-NO" dirty="0" err="1" smtClean="0">
                <a:solidFill>
                  <a:schemeClr val="accent3">
                    <a:lumMod val="50000"/>
                  </a:schemeClr>
                </a:solidFill>
                <a:latin typeface="Times New Roman" pitchFamily="18" charset="0"/>
                <a:cs typeface="Times New Roman" pitchFamily="18" charset="0"/>
              </a:rPr>
              <a:t>subgruop</a:t>
            </a:r>
            <a:r>
              <a:rPr lang="nb-NO" dirty="0" smtClean="0">
                <a:solidFill>
                  <a:schemeClr val="accent3">
                    <a:lumMod val="50000"/>
                  </a:schemeClr>
                </a:solidFill>
                <a:latin typeface="Times New Roman" pitchFamily="18" charset="0"/>
                <a:cs typeface="Times New Roman" pitchFamily="18" charset="0"/>
              </a:rPr>
              <a:t> is </a:t>
            </a:r>
            <a:r>
              <a:rPr lang="nb-NO" dirty="0" err="1" smtClean="0">
                <a:solidFill>
                  <a:schemeClr val="accent3">
                    <a:lumMod val="50000"/>
                  </a:schemeClr>
                </a:solidFill>
                <a:latin typeface="Times New Roman" pitchFamily="18" charset="0"/>
                <a:cs typeface="Times New Roman" pitchFamily="18" charset="0"/>
              </a:rPr>
              <a:t>residual</a:t>
            </a:r>
            <a:r>
              <a:rPr lang="nb-NO" dirty="0" smtClean="0">
                <a:solidFill>
                  <a:schemeClr val="accent3">
                    <a:lumMod val="50000"/>
                  </a:schemeClr>
                </a:solidFill>
                <a:latin typeface="Times New Roman" pitchFamily="18" charset="0"/>
                <a:cs typeface="Times New Roman" pitchFamily="18" charset="0"/>
              </a:rPr>
              <a:t> for a </a:t>
            </a:r>
            <a:r>
              <a:rPr lang="nb-NO" dirty="0" err="1" smtClean="0">
                <a:solidFill>
                  <a:schemeClr val="accent3">
                    <a:lumMod val="50000"/>
                  </a:schemeClr>
                </a:solidFill>
                <a:latin typeface="Times New Roman" pitchFamily="18" charset="0"/>
                <a:cs typeface="Times New Roman" pitchFamily="18" charset="0"/>
              </a:rPr>
              <a:t>variety</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of</a:t>
            </a:r>
            <a:r>
              <a:rPr lang="nb-NO" dirty="0" smtClean="0">
                <a:solidFill>
                  <a:schemeClr val="accent3">
                    <a:lumMod val="50000"/>
                  </a:schemeClr>
                </a:solidFill>
                <a:latin typeface="Times New Roman" pitchFamily="18" charset="0"/>
                <a:cs typeface="Times New Roman" pitchFamily="18" charset="0"/>
              </a:rPr>
              <a:t>  </a:t>
            </a:r>
          </a:p>
          <a:p>
            <a:pPr>
              <a:buNone/>
            </a:pPr>
            <a:r>
              <a:rPr lang="nb-NO" dirty="0" smtClean="0">
                <a:solidFill>
                  <a:schemeClr val="accent3">
                    <a:lumMod val="50000"/>
                  </a:schemeClr>
                </a:solidFill>
                <a:latin typeface="Times New Roman" pitchFamily="18" charset="0"/>
                <a:cs typeface="Times New Roman" pitchFamily="18" charset="0"/>
              </a:rPr>
              <a:t>       systems for </a:t>
            </a:r>
            <a:r>
              <a:rPr lang="nb-NO" dirty="0" err="1" smtClean="0">
                <a:solidFill>
                  <a:schemeClr val="accent3">
                    <a:lumMod val="50000"/>
                  </a:schemeClr>
                </a:solidFill>
                <a:latin typeface="Times New Roman" pitchFamily="18" charset="0"/>
                <a:cs typeface="Times New Roman" pitchFamily="18" charset="0"/>
              </a:rPr>
              <a:t>internal</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administration</a:t>
            </a:r>
            <a:r>
              <a:rPr lang="nb-NO" dirty="0" smtClean="0">
                <a:solidFill>
                  <a:schemeClr val="accent3">
                    <a:lumMod val="50000"/>
                  </a:schemeClr>
                </a:solidFill>
                <a:latin typeface="Times New Roman" pitchFamily="18" charset="0"/>
                <a:cs typeface="Times New Roman" pitchFamily="18" charset="0"/>
              </a:rPr>
              <a:t>:</a:t>
            </a:r>
          </a:p>
          <a:p>
            <a:pPr>
              <a:buNone/>
            </a:pP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accounting</a:t>
            </a:r>
            <a:r>
              <a:rPr lang="nb-NO" dirty="0" smtClean="0">
                <a:solidFill>
                  <a:schemeClr val="accent3">
                    <a:lumMod val="50000"/>
                  </a:schemeClr>
                </a:solidFill>
                <a:latin typeface="Times New Roman" pitchFamily="18" charset="0"/>
                <a:cs typeface="Times New Roman" pitchFamily="18" charset="0"/>
              </a:rPr>
              <a:t> systems, </a:t>
            </a:r>
          </a:p>
          <a:p>
            <a:pPr>
              <a:buNone/>
            </a:pP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management</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information</a:t>
            </a:r>
            <a:r>
              <a:rPr lang="nb-NO" dirty="0" smtClean="0">
                <a:solidFill>
                  <a:schemeClr val="accent3">
                    <a:lumMod val="50000"/>
                  </a:schemeClr>
                </a:solidFill>
                <a:latin typeface="Times New Roman" pitchFamily="18" charset="0"/>
                <a:cs typeface="Times New Roman" pitchFamily="18" charset="0"/>
              </a:rPr>
              <a:t> systems  </a:t>
            </a:r>
          </a:p>
          <a:p>
            <a:pPr>
              <a:buNone/>
            </a:pPr>
            <a:r>
              <a:rPr lang="nb-NO" dirty="0" smtClean="0">
                <a:solidFill>
                  <a:schemeClr val="accent3">
                    <a:lumMod val="50000"/>
                  </a:schemeClr>
                </a:solidFill>
                <a:latin typeface="Times New Roman" pitchFamily="18" charset="0"/>
                <a:cs typeface="Times New Roman" pitchFamily="18" charset="0"/>
              </a:rPr>
              <a:t>       etc.</a:t>
            </a:r>
          </a:p>
          <a:p>
            <a:endParaRPr lang="nb-NO" dirty="0"/>
          </a:p>
        </p:txBody>
      </p:sp>
      <p:sp>
        <p:nvSpPr>
          <p:cNvPr id="6" name="TekstSylinder 5"/>
          <p:cNvSpPr txBox="1"/>
          <p:nvPr/>
        </p:nvSpPr>
        <p:spPr>
          <a:xfrm>
            <a:off x="1428728" y="5380672"/>
            <a:ext cx="3643338" cy="1477328"/>
          </a:xfrm>
          <a:prstGeom prst="rect">
            <a:avLst/>
          </a:prstGeom>
          <a:solidFill>
            <a:schemeClr val="bg1"/>
          </a:solidFill>
          <a:ln>
            <a:solidFill>
              <a:srgbClr val="00B050"/>
            </a:solidFill>
          </a:ln>
        </p:spPr>
        <p:txBody>
          <a:bodyPr wrap="square" rtlCol="0">
            <a:spAutoFit/>
          </a:bodyPr>
          <a:lstStyle/>
          <a:p>
            <a:r>
              <a:rPr lang="nb-NO" dirty="0" smtClean="0">
                <a:solidFill>
                  <a:schemeClr val="accent3">
                    <a:lumMod val="50000"/>
                  </a:schemeClr>
                </a:solidFill>
                <a:latin typeface="Times New Roman" pitchFamily="18" charset="0"/>
                <a:cs typeface="Times New Roman" pitchFamily="18" charset="0"/>
              </a:rPr>
              <a:t>NB! A </a:t>
            </a:r>
            <a:r>
              <a:rPr lang="nb-NO" dirty="0" err="1" smtClean="0">
                <a:solidFill>
                  <a:schemeClr val="accent3">
                    <a:lumMod val="50000"/>
                  </a:schemeClr>
                </a:solidFill>
                <a:latin typeface="Times New Roman" pitchFamily="18" charset="0"/>
                <a:cs typeface="Times New Roman" pitchFamily="18" charset="0"/>
              </a:rPr>
              <a:t>connection</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between</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these</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different</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categories/subcategories</a:t>
            </a:r>
            <a:r>
              <a:rPr lang="nb-NO" dirty="0" smtClean="0">
                <a:solidFill>
                  <a:schemeClr val="accent3">
                    <a:lumMod val="50000"/>
                  </a:schemeClr>
                </a:solidFill>
                <a:latin typeface="Times New Roman" pitchFamily="18" charset="0"/>
                <a:cs typeface="Times New Roman" pitchFamily="18" charset="0"/>
              </a:rPr>
              <a:t> and </a:t>
            </a:r>
            <a:r>
              <a:rPr lang="nb-NO" dirty="0" err="1" smtClean="0">
                <a:solidFill>
                  <a:schemeClr val="accent3">
                    <a:lumMod val="50000"/>
                  </a:schemeClr>
                </a:solidFill>
                <a:latin typeface="Times New Roman" pitchFamily="18" charset="0"/>
                <a:cs typeface="Times New Roman" pitchFamily="18" charset="0"/>
              </a:rPr>
              <a:t>appraisal</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values/aspects</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Evidential</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value</a:t>
            </a:r>
            <a:r>
              <a:rPr lang="nb-NO" dirty="0" smtClean="0">
                <a:solidFill>
                  <a:schemeClr val="accent3">
                    <a:lumMod val="50000"/>
                  </a:schemeClr>
                </a:solidFill>
                <a:latin typeface="Times New Roman" pitchFamily="18" charset="0"/>
                <a:cs typeface="Times New Roman" pitchFamily="18" charset="0"/>
              </a:rPr>
              <a:t> = 1a</a:t>
            </a:r>
          </a:p>
          <a:p>
            <a:r>
              <a:rPr lang="nb-NO" dirty="0" err="1" smtClean="0">
                <a:solidFill>
                  <a:schemeClr val="accent3">
                    <a:lumMod val="50000"/>
                  </a:schemeClr>
                </a:solidFill>
                <a:latin typeface="Times New Roman" pitchFamily="18" charset="0"/>
                <a:cs typeface="Times New Roman" pitchFamily="18" charset="0"/>
              </a:rPr>
              <a:t>Informational</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value</a:t>
            </a:r>
            <a:r>
              <a:rPr lang="nb-NO" dirty="0" smtClean="0">
                <a:solidFill>
                  <a:schemeClr val="accent3">
                    <a:lumMod val="50000"/>
                  </a:schemeClr>
                </a:solidFill>
                <a:latin typeface="Times New Roman" pitchFamily="18" charset="0"/>
                <a:cs typeface="Times New Roman" pitchFamily="18" charset="0"/>
              </a:rPr>
              <a:t> = 2b</a:t>
            </a:r>
            <a:endParaRPr lang="nb-NO" dirty="0">
              <a:solidFill>
                <a:schemeClr val="accent3">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l="-22000" r="-22000"/>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0" y="274638"/>
            <a:ext cx="9144000" cy="868346"/>
          </a:xfrm>
          <a:solidFill>
            <a:schemeClr val="bg2"/>
          </a:solidFill>
        </p:spPr>
        <p:txBody>
          <a:bodyPr>
            <a:noAutofit/>
          </a:bodyPr>
          <a:lstStyle/>
          <a:p>
            <a:r>
              <a:rPr lang="nb-NO" sz="3600" dirty="0" smtClean="0">
                <a:latin typeface="Times New Roman" pitchFamily="18" charset="0"/>
                <a:cs typeface="Times New Roman" pitchFamily="18" charset="0"/>
              </a:rPr>
              <a:t>From Statoil – 11 </a:t>
            </a:r>
            <a:r>
              <a:rPr lang="nb-NO" sz="3600" dirty="0" err="1" smtClean="0">
                <a:latin typeface="Times New Roman" pitchFamily="18" charset="0"/>
                <a:cs typeface="Times New Roman" pitchFamily="18" charset="0"/>
              </a:rPr>
              <a:t>EMR-systems</a:t>
            </a:r>
            <a:r>
              <a:rPr lang="nb-NO" sz="3600" dirty="0" smtClean="0">
                <a:latin typeface="Times New Roman" pitchFamily="18" charset="0"/>
                <a:cs typeface="Times New Roman" pitchFamily="18" charset="0"/>
              </a:rPr>
              <a:t> ”DOKIS”</a:t>
            </a:r>
            <a:endParaRPr lang="nb-NO" sz="3600" dirty="0">
              <a:solidFill>
                <a:srgbClr val="FF0000"/>
              </a:solidFill>
              <a:latin typeface="Times New Roman" pitchFamily="18" charset="0"/>
              <a:cs typeface="Times New Roman" pitchFamily="18" charset="0"/>
            </a:endParaRPr>
          </a:p>
        </p:txBody>
      </p:sp>
      <p:sp>
        <p:nvSpPr>
          <p:cNvPr id="3" name="Plassholder for innhold 2"/>
          <p:cNvSpPr>
            <a:spLocks noGrp="1"/>
          </p:cNvSpPr>
          <p:nvPr>
            <p:ph idx="1"/>
          </p:nvPr>
        </p:nvSpPr>
        <p:spPr>
          <a:xfrm>
            <a:off x="4143372" y="1785926"/>
            <a:ext cx="5000628" cy="4383087"/>
          </a:xfrm>
          <a:solidFill>
            <a:schemeClr val="bg1"/>
          </a:solidFill>
        </p:spPr>
        <p:txBody>
          <a:bodyPr>
            <a:normAutofit fontScale="62500" lnSpcReduction="20000"/>
          </a:bodyPr>
          <a:lstStyle/>
          <a:p>
            <a:pPr>
              <a:buNone/>
            </a:pPr>
            <a:endParaRPr lang="nb-NO" b="1" dirty="0" smtClean="0"/>
          </a:p>
          <a:p>
            <a:r>
              <a:rPr lang="nb-NO" b="1" dirty="0" smtClean="0">
                <a:latin typeface="Times New Roman" pitchFamily="18" charset="0"/>
                <a:cs typeface="Times New Roman" pitchFamily="18" charset="0"/>
              </a:rPr>
              <a:t>Statoil, Drift Bergen</a:t>
            </a:r>
            <a:r>
              <a:rPr lang="nb-NO" dirty="0" smtClean="0">
                <a:latin typeface="Times New Roman" pitchFamily="18" charset="0"/>
                <a:cs typeface="Times New Roman" pitchFamily="18" charset="0"/>
              </a:rPr>
              <a:t>. 1980-1996</a:t>
            </a:r>
          </a:p>
          <a:p>
            <a:r>
              <a:rPr lang="nb-NO" b="1" dirty="0" smtClean="0">
                <a:latin typeface="Times New Roman" pitchFamily="18" charset="0"/>
                <a:cs typeface="Times New Roman" pitchFamily="18" charset="0"/>
              </a:rPr>
              <a:t>Statoil, Fellestjenester</a:t>
            </a:r>
            <a:r>
              <a:rPr lang="nb-NO" dirty="0" smtClean="0">
                <a:latin typeface="Times New Roman" pitchFamily="18" charset="0"/>
                <a:cs typeface="Times New Roman" pitchFamily="18" charset="0"/>
              </a:rPr>
              <a:t>. 1973-1998</a:t>
            </a:r>
          </a:p>
          <a:p>
            <a:r>
              <a:rPr lang="nb-NO" b="1" dirty="0" smtClean="0">
                <a:latin typeface="Times New Roman" pitchFamily="18" charset="0"/>
                <a:cs typeface="Times New Roman" pitchFamily="18" charset="0"/>
              </a:rPr>
              <a:t>Statoil, Int</a:t>
            </a:r>
            <a:r>
              <a:rPr lang="nb-NO" dirty="0" smtClean="0">
                <a:latin typeface="Times New Roman" pitchFamily="18" charset="0"/>
                <a:cs typeface="Times New Roman" pitchFamily="18" charset="0"/>
              </a:rPr>
              <a:t>. 1982-2003</a:t>
            </a:r>
          </a:p>
          <a:p>
            <a:r>
              <a:rPr lang="nb-NO" b="1" dirty="0" smtClean="0">
                <a:latin typeface="Times New Roman" pitchFamily="18" charset="0"/>
                <a:cs typeface="Times New Roman" pitchFamily="18" charset="0"/>
              </a:rPr>
              <a:t>Statoil, Drift Sleipner R&amp;M</a:t>
            </a:r>
            <a:r>
              <a:rPr lang="nb-NO" dirty="0" smtClean="0">
                <a:latin typeface="Times New Roman" pitchFamily="18" charset="0"/>
                <a:cs typeface="Times New Roman" pitchFamily="18" charset="0"/>
              </a:rPr>
              <a:t>. 1986-1997</a:t>
            </a:r>
          </a:p>
          <a:p>
            <a:r>
              <a:rPr lang="nb-NO" b="1" dirty="0" smtClean="0">
                <a:latin typeface="Times New Roman" pitchFamily="18" charset="0"/>
                <a:cs typeface="Times New Roman" pitchFamily="18" charset="0"/>
              </a:rPr>
              <a:t>Statoil, Transport Kårstø</a:t>
            </a:r>
            <a:r>
              <a:rPr lang="nb-NO" dirty="0" smtClean="0">
                <a:latin typeface="Times New Roman" pitchFamily="18" charset="0"/>
                <a:cs typeface="Times New Roman" pitchFamily="18" charset="0"/>
              </a:rPr>
              <a:t>. 1980-1995 </a:t>
            </a:r>
          </a:p>
          <a:p>
            <a:r>
              <a:rPr lang="nb-NO" b="1" dirty="0" smtClean="0">
                <a:latin typeface="Times New Roman" pitchFamily="18" charset="0"/>
                <a:cs typeface="Times New Roman" pitchFamily="18" charset="0"/>
              </a:rPr>
              <a:t>Statoil, Utbygging og Tekn</a:t>
            </a:r>
            <a:r>
              <a:rPr lang="nb-NO" dirty="0" smtClean="0">
                <a:latin typeface="Times New Roman" pitchFamily="18" charset="0"/>
                <a:cs typeface="Times New Roman" pitchFamily="18" charset="0"/>
              </a:rPr>
              <a:t>. 1976-1996</a:t>
            </a:r>
          </a:p>
          <a:p>
            <a:r>
              <a:rPr lang="nb-NO" b="1" dirty="0" smtClean="0">
                <a:latin typeface="Times New Roman" pitchFamily="18" charset="0"/>
                <a:cs typeface="Times New Roman" pitchFamily="18" charset="0"/>
              </a:rPr>
              <a:t>Statoil, Drift Stavanger Trondheim Stjørdal</a:t>
            </a:r>
            <a:r>
              <a:rPr lang="nb-NO" dirty="0" smtClean="0">
                <a:latin typeface="Times New Roman" pitchFamily="18" charset="0"/>
                <a:cs typeface="Times New Roman" pitchFamily="18" charset="0"/>
              </a:rPr>
              <a:t>. 1977-1998 </a:t>
            </a:r>
          </a:p>
          <a:p>
            <a:r>
              <a:rPr lang="nb-NO" b="1" dirty="0" smtClean="0">
                <a:latin typeface="Times New Roman" pitchFamily="18" charset="0"/>
                <a:cs typeface="Times New Roman" pitchFamily="18" charset="0"/>
              </a:rPr>
              <a:t>Statoil, Gass</a:t>
            </a:r>
            <a:r>
              <a:rPr lang="nb-NO" dirty="0" smtClean="0">
                <a:latin typeface="Times New Roman" pitchFamily="18" charset="0"/>
                <a:cs typeface="Times New Roman" pitchFamily="18" charset="0"/>
              </a:rPr>
              <a:t>.  1986-1998</a:t>
            </a:r>
          </a:p>
          <a:p>
            <a:r>
              <a:rPr lang="nb-NO" b="1" dirty="0" smtClean="0">
                <a:latin typeface="Times New Roman" pitchFamily="18" charset="0"/>
                <a:cs typeface="Times New Roman" pitchFamily="18" charset="0"/>
              </a:rPr>
              <a:t>Statoil, Leting &amp; Utvikling</a:t>
            </a:r>
            <a:r>
              <a:rPr lang="nb-NO" dirty="0" smtClean="0">
                <a:latin typeface="Times New Roman" pitchFamily="18" charset="0"/>
                <a:cs typeface="Times New Roman" pitchFamily="18" charset="0"/>
              </a:rPr>
              <a:t>. 1974-1998</a:t>
            </a:r>
          </a:p>
          <a:p>
            <a:r>
              <a:rPr lang="nb-NO" b="1" dirty="0" smtClean="0">
                <a:latin typeface="Times New Roman" pitchFamily="18" charset="0"/>
                <a:cs typeface="Times New Roman" pitchFamily="18" charset="0"/>
              </a:rPr>
              <a:t>Statoil, Stabsfunksjoner</a:t>
            </a:r>
            <a:r>
              <a:rPr lang="nb-NO" dirty="0" smtClean="0">
                <a:latin typeface="Times New Roman" pitchFamily="18" charset="0"/>
                <a:cs typeface="Times New Roman" pitchFamily="18" charset="0"/>
              </a:rPr>
              <a:t>. 1974-1998</a:t>
            </a:r>
          </a:p>
          <a:p>
            <a:r>
              <a:rPr lang="nb-NO" b="1" dirty="0" smtClean="0">
                <a:latin typeface="Times New Roman" pitchFamily="18" charset="0"/>
                <a:cs typeface="Times New Roman" pitchFamily="18" charset="0"/>
              </a:rPr>
              <a:t>Statoil, </a:t>
            </a:r>
            <a:r>
              <a:rPr lang="nb-NO" b="1" dirty="0" err="1" smtClean="0">
                <a:latin typeface="Times New Roman" pitchFamily="18" charset="0"/>
                <a:cs typeface="Times New Roman" pitchFamily="18" charset="0"/>
              </a:rPr>
              <a:t>Und-UP-Stab</a:t>
            </a:r>
            <a:r>
              <a:rPr lang="nb-NO" b="1" dirty="0" smtClean="0">
                <a:latin typeface="Times New Roman" pitchFamily="18" charset="0"/>
                <a:cs typeface="Times New Roman" pitchFamily="18" charset="0"/>
              </a:rPr>
              <a:t>. </a:t>
            </a:r>
            <a:r>
              <a:rPr lang="nb-NO" dirty="0" smtClean="0">
                <a:latin typeface="Times New Roman" pitchFamily="18" charset="0"/>
                <a:cs typeface="Times New Roman" pitchFamily="18" charset="0"/>
              </a:rPr>
              <a:t>1970-1995</a:t>
            </a:r>
          </a:p>
          <a:p>
            <a:endParaRPr lang="nb-NO"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0" y="274638"/>
            <a:ext cx="9144000" cy="654032"/>
          </a:xfrm>
          <a:solidFill>
            <a:schemeClr val="bg2"/>
          </a:solidFill>
        </p:spPr>
        <p:txBody>
          <a:bodyPr>
            <a:normAutofit/>
          </a:bodyPr>
          <a:lstStyle/>
          <a:p>
            <a:r>
              <a:rPr lang="nb-NO" sz="3600" b="1" dirty="0" smtClean="0">
                <a:latin typeface="Times New Roman" pitchFamily="18" charset="0"/>
                <a:cs typeface="Times New Roman" pitchFamily="18" charset="0"/>
              </a:rPr>
              <a:t>    From Total Norge E&amp;P AS:</a:t>
            </a:r>
            <a:endParaRPr lang="nb-NO" dirty="0">
              <a:latin typeface="Times New Roman" pitchFamily="18" charset="0"/>
              <a:cs typeface="Times New Roman" pitchFamily="18" charset="0"/>
            </a:endParaRPr>
          </a:p>
        </p:txBody>
      </p:sp>
      <p:pic>
        <p:nvPicPr>
          <p:cNvPr id="6" name="Bilde 5" descr="total.jpg"/>
          <p:cNvPicPr>
            <a:picLocks noChangeAspect="1"/>
          </p:cNvPicPr>
          <p:nvPr/>
        </p:nvPicPr>
        <p:blipFill>
          <a:blip r:embed="rId3" cstate="print"/>
          <a:stretch>
            <a:fillRect/>
          </a:stretch>
        </p:blipFill>
        <p:spPr>
          <a:xfrm>
            <a:off x="357158" y="0"/>
            <a:ext cx="1500198" cy="1357298"/>
          </a:xfrm>
          <a:prstGeom prst="rect">
            <a:avLst/>
          </a:prstGeom>
        </p:spPr>
      </p:pic>
      <p:pic>
        <p:nvPicPr>
          <p:cNvPr id="4" name="Bilde 3" descr="elf.jpg"/>
          <p:cNvPicPr>
            <a:picLocks noChangeAspect="1"/>
          </p:cNvPicPr>
          <p:nvPr/>
        </p:nvPicPr>
        <p:blipFill>
          <a:blip r:embed="rId4" cstate="print"/>
          <a:stretch>
            <a:fillRect/>
          </a:stretch>
        </p:blipFill>
        <p:spPr>
          <a:xfrm>
            <a:off x="5643571" y="4000504"/>
            <a:ext cx="2571767" cy="928694"/>
          </a:xfrm>
          <a:prstGeom prst="rect">
            <a:avLst/>
          </a:prstGeom>
        </p:spPr>
      </p:pic>
      <p:pic>
        <p:nvPicPr>
          <p:cNvPr id="5" name="Bilde 4" descr="logo_totalfinaelf.png"/>
          <p:cNvPicPr>
            <a:picLocks noChangeAspect="1"/>
          </p:cNvPicPr>
          <p:nvPr/>
        </p:nvPicPr>
        <p:blipFill>
          <a:blip r:embed="rId5" cstate="print"/>
          <a:stretch>
            <a:fillRect/>
          </a:stretch>
        </p:blipFill>
        <p:spPr>
          <a:xfrm>
            <a:off x="3857620" y="1071546"/>
            <a:ext cx="1219200" cy="371475"/>
          </a:xfrm>
          <a:prstGeom prst="rect">
            <a:avLst/>
          </a:prstGeom>
        </p:spPr>
      </p:pic>
      <p:sp>
        <p:nvSpPr>
          <p:cNvPr id="3" name="Plassholder for innhold 2"/>
          <p:cNvSpPr>
            <a:spLocks noGrp="1"/>
          </p:cNvSpPr>
          <p:nvPr>
            <p:ph idx="1"/>
          </p:nvPr>
        </p:nvSpPr>
        <p:spPr>
          <a:xfrm>
            <a:off x="457200" y="1428736"/>
            <a:ext cx="8229600" cy="5072098"/>
          </a:xfrm>
        </p:spPr>
        <p:txBody>
          <a:bodyPr>
            <a:normAutofit fontScale="70000" lnSpcReduction="20000"/>
          </a:bodyPr>
          <a:lstStyle/>
          <a:p>
            <a:pPr lvl="0"/>
            <a:r>
              <a:rPr lang="en-US" b="1" dirty="0" smtClean="0">
                <a:latin typeface="Times New Roman" pitchFamily="18" charset="0"/>
                <a:cs typeface="Times New Roman" pitchFamily="18" charset="0"/>
              </a:rPr>
              <a:t>Elf Petroleum </a:t>
            </a:r>
            <a:r>
              <a:rPr lang="en-US" b="1" dirty="0" err="1" smtClean="0">
                <a:latin typeface="Times New Roman" pitchFamily="18" charset="0"/>
                <a:cs typeface="Times New Roman" pitchFamily="18" charset="0"/>
              </a:rPr>
              <a:t>Norge</a:t>
            </a:r>
            <a:r>
              <a:rPr lang="en-US" b="1" dirty="0" smtClean="0">
                <a:latin typeface="Times New Roman" pitchFamily="18" charset="0"/>
                <a:cs typeface="Times New Roman" pitchFamily="18" charset="0"/>
              </a:rPr>
              <a:t> AS/</a:t>
            </a:r>
            <a:r>
              <a:rPr lang="en-US" b="1" dirty="0" err="1" smtClean="0">
                <a:latin typeface="Times New Roman" pitchFamily="18" charset="0"/>
                <a:cs typeface="Times New Roman" pitchFamily="18" charset="0"/>
              </a:rPr>
              <a:t>TotalFinaElf</a:t>
            </a:r>
            <a:r>
              <a:rPr lang="en-US" b="1" dirty="0" smtClean="0">
                <a:latin typeface="Times New Roman" pitchFamily="18" charset="0"/>
                <a:cs typeface="Times New Roman" pitchFamily="18" charset="0"/>
              </a:rPr>
              <a:t>/Total </a:t>
            </a:r>
            <a:r>
              <a:rPr lang="en-US" b="1" dirty="0" err="1" smtClean="0">
                <a:latin typeface="Times New Roman" pitchFamily="18" charset="0"/>
                <a:cs typeface="Times New Roman" pitchFamily="18" charset="0"/>
              </a:rPr>
              <a:t>Norge</a:t>
            </a:r>
            <a:r>
              <a:rPr lang="en-US" b="1" dirty="0" smtClean="0">
                <a:latin typeface="Times New Roman" pitchFamily="18" charset="0"/>
                <a:cs typeface="Times New Roman" pitchFamily="18" charset="0"/>
              </a:rPr>
              <a:t> E&amp;P AS</a:t>
            </a:r>
            <a:endParaRPr lang="nb-NO" dirty="0" smtClean="0">
              <a:latin typeface="Times New Roman" pitchFamily="18" charset="0"/>
              <a:cs typeface="Times New Roman" pitchFamily="18" charset="0"/>
            </a:endParaRPr>
          </a:p>
          <a:p>
            <a:pPr lvl="0">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Documentlist</a:t>
            </a:r>
            <a:r>
              <a:rPr lang="en-US" dirty="0" smtClean="0">
                <a:latin typeface="Times New Roman" pitchFamily="18" charset="0"/>
                <a:cs typeface="Times New Roman" pitchFamily="18" charset="0"/>
              </a:rPr>
              <a:t> and scanned paper </a:t>
            </a:r>
            <a:r>
              <a:rPr lang="en-US" dirty="0" err="1" smtClean="0">
                <a:latin typeface="Times New Roman" pitchFamily="18" charset="0"/>
                <a:cs typeface="Times New Roman" pitchFamily="18" charset="0"/>
              </a:rPr>
              <a:t>docments</a:t>
            </a:r>
            <a:r>
              <a:rPr lang="en-US" dirty="0" smtClean="0">
                <a:latin typeface="Times New Roman" pitchFamily="18" charset="0"/>
                <a:cs typeface="Times New Roman" pitchFamily="18" charset="0"/>
              </a:rPr>
              <a:t>, minutes  of meetings and other documents concerning the  Frigg </a:t>
            </a:r>
            <a:r>
              <a:rPr lang="en-US" dirty="0" err="1" smtClean="0">
                <a:latin typeface="Times New Roman" pitchFamily="18" charset="0"/>
                <a:cs typeface="Times New Roman" pitchFamily="18" charset="0"/>
              </a:rPr>
              <a:t>Committées</a:t>
            </a:r>
            <a:r>
              <a:rPr lang="en-US" dirty="0" smtClean="0">
                <a:latin typeface="Times New Roman" pitchFamily="18" charset="0"/>
                <a:cs typeface="Times New Roman" pitchFamily="18" charset="0"/>
              </a:rPr>
              <a:t>: </a:t>
            </a:r>
          </a:p>
          <a:p>
            <a:pPr lvl="0">
              <a:buNone/>
            </a:pPr>
            <a:endParaRPr lang="nb-NO" dirty="0" smtClean="0">
              <a:latin typeface="Times New Roman" pitchFamily="18" charset="0"/>
              <a:cs typeface="Times New Roman" pitchFamily="18" charset="0"/>
            </a:endParaRPr>
          </a:p>
          <a:p>
            <a:pPr lvl="0"/>
            <a:r>
              <a:rPr lang="en-US" dirty="0" err="1" smtClean="0">
                <a:latin typeface="Times New Roman" pitchFamily="18" charset="0"/>
                <a:cs typeface="Times New Roman" pitchFamily="18" charset="0"/>
              </a:rPr>
              <a:t>Frostpipe</a:t>
            </a:r>
            <a:r>
              <a:rPr lang="en-US" dirty="0" smtClean="0">
                <a:latin typeface="Times New Roman" pitchFamily="18" charset="0"/>
                <a:cs typeface="Times New Roman" pitchFamily="18" charset="0"/>
              </a:rPr>
              <a:t> committees  1977-2004</a:t>
            </a:r>
            <a:endParaRPr lang="nb-NO" dirty="0" smtClean="0">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Transportation committees 2006-2008</a:t>
            </a:r>
            <a:endParaRPr lang="nb-NO" dirty="0" smtClean="0">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Norwegian Association Committees 1965-2007</a:t>
            </a:r>
            <a:endParaRPr lang="nb-NO" dirty="0" smtClean="0">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Joint Frigg Committees 1974-2007</a:t>
            </a:r>
            <a:endParaRPr lang="nb-NO" dirty="0" smtClean="0">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East Frigg Committees 1978-2005</a:t>
            </a:r>
            <a:endParaRPr lang="nb-NO" dirty="0" smtClean="0">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Frigg UK Committees 1982-2006</a:t>
            </a:r>
            <a:endParaRPr lang="nb-NO" dirty="0" smtClean="0">
              <a:latin typeface="Times New Roman" pitchFamily="18" charset="0"/>
              <a:cs typeface="Times New Roman" pitchFamily="18" charset="0"/>
            </a:endParaRPr>
          </a:p>
          <a:p>
            <a:pPr lvl="0"/>
            <a:r>
              <a:rPr lang="en-US" dirty="0" err="1" smtClean="0">
                <a:latin typeface="Times New Roman" pitchFamily="18" charset="0"/>
                <a:cs typeface="Times New Roman" pitchFamily="18" charset="0"/>
              </a:rPr>
              <a:t>Froey</a:t>
            </a:r>
            <a:r>
              <a:rPr lang="en-US" dirty="0" smtClean="0">
                <a:latin typeface="Times New Roman" pitchFamily="18" charset="0"/>
                <a:cs typeface="Times New Roman" pitchFamily="18" charset="0"/>
              </a:rPr>
              <a:t> Committees 1989-2003</a:t>
            </a:r>
            <a:endParaRPr lang="nb-NO" dirty="0" smtClean="0">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Little Frigg Committees 1989-2007</a:t>
            </a:r>
            <a:endParaRPr lang="nb-NO" dirty="0" smtClean="0">
              <a:latin typeface="Times New Roman" pitchFamily="18" charset="0"/>
              <a:cs typeface="Times New Roman" pitchFamily="18" charset="0"/>
            </a:endParaRPr>
          </a:p>
          <a:p>
            <a:r>
              <a:rPr lang="nb-NO" b="1" dirty="0" smtClean="0">
                <a:latin typeface="Times New Roman" pitchFamily="18" charset="0"/>
                <a:cs typeface="Times New Roman" pitchFamily="18" charset="0"/>
              </a:rPr>
              <a:t>Total E&amp;P Norge: </a:t>
            </a:r>
            <a:endParaRPr lang="nb-NO" dirty="0" smtClean="0">
              <a:latin typeface="Times New Roman" pitchFamily="18" charset="0"/>
              <a:cs typeface="Times New Roman" pitchFamily="18" charset="0"/>
            </a:endParaRPr>
          </a:p>
          <a:p>
            <a:pPr lvl="0"/>
            <a:r>
              <a:rPr lang="nb-NO" b="1" dirty="0" smtClean="0">
                <a:latin typeface="Times New Roman" pitchFamily="18" charset="0"/>
                <a:cs typeface="Times New Roman" pitchFamily="18" charset="0"/>
              </a:rPr>
              <a:t>Total Norge a.s.,</a:t>
            </a:r>
            <a:r>
              <a:rPr lang="nb-NO" dirty="0" smtClean="0">
                <a:latin typeface="Times New Roman" pitchFamily="18" charset="0"/>
                <a:cs typeface="Times New Roman" pitchFamily="18" charset="0"/>
              </a:rPr>
              <a:t> system </a:t>
            </a:r>
            <a:r>
              <a:rPr lang="nb-NO" dirty="0" err="1" smtClean="0">
                <a:latin typeface="Times New Roman" pitchFamily="18" charset="0"/>
                <a:cs typeface="Times New Roman" pitchFamily="18" charset="0"/>
              </a:rPr>
              <a:t>name</a:t>
            </a:r>
            <a:r>
              <a:rPr lang="nb-NO" dirty="0" smtClean="0">
                <a:latin typeface="Times New Roman" pitchFamily="18" charset="0"/>
                <a:cs typeface="Times New Roman" pitchFamily="18" charset="0"/>
              </a:rPr>
              <a:t>: </a:t>
            </a:r>
            <a:r>
              <a:rPr lang="nb-NO" dirty="0" err="1" smtClean="0">
                <a:latin typeface="Times New Roman" pitchFamily="18" charset="0"/>
                <a:cs typeface="Times New Roman" pitchFamily="18" charset="0"/>
              </a:rPr>
              <a:t>Minisis</a:t>
            </a:r>
            <a:r>
              <a:rPr lang="nb-NO" dirty="0" smtClean="0">
                <a:latin typeface="Times New Roman" pitchFamily="18" charset="0"/>
                <a:cs typeface="Times New Roman" pitchFamily="18" charset="0"/>
              </a:rPr>
              <a:t> –</a:t>
            </a:r>
            <a:r>
              <a:rPr lang="nb-NO" dirty="0" err="1" smtClean="0">
                <a:latin typeface="Times New Roman" pitchFamily="18" charset="0"/>
                <a:cs typeface="Times New Roman" pitchFamily="18" charset="0"/>
              </a:rPr>
              <a:t>EMR-system</a:t>
            </a:r>
            <a:r>
              <a:rPr lang="nb-NO" dirty="0" smtClean="0">
                <a:latin typeface="Times New Roman" pitchFamily="18" charset="0"/>
                <a:cs typeface="Times New Roman" pitchFamily="18" charset="0"/>
              </a:rPr>
              <a:t>. </a:t>
            </a:r>
            <a:r>
              <a:rPr lang="nb-NO" dirty="0" err="1" smtClean="0">
                <a:latin typeface="Times New Roman" pitchFamily="18" charset="0"/>
                <a:cs typeface="Times New Roman" pitchFamily="18" charset="0"/>
              </a:rPr>
              <a:t>Complete</a:t>
            </a:r>
            <a:r>
              <a:rPr lang="nb-NO" dirty="0" smtClean="0">
                <a:latin typeface="Times New Roman" pitchFamily="18" charset="0"/>
                <a:cs typeface="Times New Roman" pitchFamily="18" charset="0"/>
              </a:rPr>
              <a:t> register from 1989-2000. </a:t>
            </a:r>
          </a:p>
          <a:p>
            <a:endParaRPr lang="nb-NO"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Sylinder 7"/>
          <p:cNvSpPr txBox="1"/>
          <p:nvPr/>
        </p:nvSpPr>
        <p:spPr>
          <a:xfrm>
            <a:off x="0" y="2428868"/>
            <a:ext cx="9144000" cy="646331"/>
          </a:xfrm>
          <a:prstGeom prst="rect">
            <a:avLst/>
          </a:prstGeom>
          <a:solidFill>
            <a:schemeClr val="bg1">
              <a:lumMod val="85000"/>
            </a:schemeClr>
          </a:solidFill>
        </p:spPr>
        <p:txBody>
          <a:bodyPr wrap="square" rtlCol="0">
            <a:spAutoFit/>
          </a:bodyPr>
          <a:lstStyle/>
          <a:p>
            <a:pPr algn="ctr"/>
            <a:r>
              <a:rPr lang="nb-NO" sz="3600" dirty="0" smtClean="0">
                <a:solidFill>
                  <a:srgbClr val="FF0000"/>
                </a:solidFill>
                <a:latin typeface="Times New Roman" pitchFamily="18" charset="0"/>
                <a:cs typeface="Times New Roman" pitchFamily="18" charset="0"/>
              </a:rPr>
              <a:t>             Petroleum </a:t>
            </a:r>
            <a:r>
              <a:rPr lang="nb-NO" sz="3600" dirty="0" err="1" smtClean="0">
                <a:solidFill>
                  <a:srgbClr val="FF0000"/>
                </a:solidFill>
                <a:latin typeface="Times New Roman" pitchFamily="18" charset="0"/>
                <a:cs typeface="Times New Roman" pitchFamily="18" charset="0"/>
              </a:rPr>
              <a:t>Saftety</a:t>
            </a:r>
            <a:r>
              <a:rPr lang="nb-NO" sz="3600" dirty="0" smtClean="0">
                <a:solidFill>
                  <a:srgbClr val="FF0000"/>
                </a:solidFill>
                <a:latin typeface="Times New Roman" pitchFamily="18" charset="0"/>
                <a:cs typeface="Times New Roman" pitchFamily="18" charset="0"/>
              </a:rPr>
              <a:t> </a:t>
            </a:r>
            <a:r>
              <a:rPr lang="nb-NO" sz="3600" dirty="0" err="1" smtClean="0">
                <a:solidFill>
                  <a:srgbClr val="FF0000"/>
                </a:solidFill>
                <a:latin typeface="Times New Roman" pitchFamily="18" charset="0"/>
                <a:cs typeface="Times New Roman" pitchFamily="18" charset="0"/>
              </a:rPr>
              <a:t>Authority</a:t>
            </a:r>
            <a:endParaRPr lang="nb-NO" sz="3600" dirty="0"/>
          </a:p>
        </p:txBody>
      </p:sp>
      <p:sp>
        <p:nvSpPr>
          <p:cNvPr id="2" name="Tittel 1"/>
          <p:cNvSpPr>
            <a:spLocks noGrp="1"/>
          </p:cNvSpPr>
          <p:nvPr>
            <p:ph type="title"/>
          </p:nvPr>
        </p:nvSpPr>
        <p:spPr>
          <a:xfrm>
            <a:off x="0" y="274638"/>
            <a:ext cx="9144000" cy="796908"/>
          </a:xfrm>
          <a:solidFill>
            <a:schemeClr val="bg1">
              <a:lumMod val="85000"/>
            </a:schemeClr>
          </a:solidFill>
          <a:ln>
            <a:solidFill>
              <a:schemeClr val="bg1">
                <a:lumMod val="50000"/>
              </a:schemeClr>
            </a:solidFill>
          </a:ln>
        </p:spPr>
        <p:txBody>
          <a:bodyPr>
            <a:normAutofit/>
          </a:bodyPr>
          <a:lstStyle/>
          <a:p>
            <a:r>
              <a:rPr lang="nb-NO" sz="3600" dirty="0" smtClean="0">
                <a:solidFill>
                  <a:srgbClr val="FF0000"/>
                </a:solidFill>
                <a:latin typeface="Times New Roman" pitchFamily="18" charset="0"/>
                <a:cs typeface="Times New Roman" pitchFamily="18" charset="0"/>
              </a:rPr>
              <a:t>                  </a:t>
            </a:r>
            <a:r>
              <a:rPr lang="nb-NO" sz="3600" dirty="0" err="1" smtClean="0">
                <a:solidFill>
                  <a:srgbClr val="FF0000"/>
                </a:solidFill>
                <a:latin typeface="Times New Roman" pitchFamily="18" charset="0"/>
                <a:cs typeface="Times New Roman" pitchFamily="18" charset="0"/>
              </a:rPr>
              <a:t>Norwegian</a:t>
            </a:r>
            <a:r>
              <a:rPr lang="nb-NO" sz="3600" dirty="0" smtClean="0">
                <a:solidFill>
                  <a:srgbClr val="FF0000"/>
                </a:solidFill>
                <a:latin typeface="Times New Roman" pitchFamily="18" charset="0"/>
                <a:cs typeface="Times New Roman" pitchFamily="18" charset="0"/>
              </a:rPr>
              <a:t> Petroleum </a:t>
            </a:r>
            <a:r>
              <a:rPr lang="nb-NO" sz="3600" dirty="0" err="1" smtClean="0">
                <a:solidFill>
                  <a:srgbClr val="FF0000"/>
                </a:solidFill>
                <a:latin typeface="Times New Roman" pitchFamily="18" charset="0"/>
                <a:cs typeface="Times New Roman" pitchFamily="18" charset="0"/>
              </a:rPr>
              <a:t>Directorate</a:t>
            </a:r>
            <a:endParaRPr lang="nb-NO" sz="3600" dirty="0">
              <a:solidFill>
                <a:srgbClr val="FF0000"/>
              </a:solidFill>
              <a:latin typeface="Times New Roman" pitchFamily="18" charset="0"/>
              <a:cs typeface="Times New Roman" pitchFamily="18" charset="0"/>
            </a:endParaRPr>
          </a:p>
        </p:txBody>
      </p:sp>
      <p:sp>
        <p:nvSpPr>
          <p:cNvPr id="3" name="Plassholder for innhold 2"/>
          <p:cNvSpPr>
            <a:spLocks noGrp="1"/>
          </p:cNvSpPr>
          <p:nvPr>
            <p:ph idx="1"/>
          </p:nvPr>
        </p:nvSpPr>
        <p:spPr>
          <a:xfrm>
            <a:off x="457200" y="1600201"/>
            <a:ext cx="8229600" cy="3471873"/>
          </a:xfrm>
        </p:spPr>
        <p:txBody>
          <a:bodyPr>
            <a:normAutofit/>
          </a:bodyPr>
          <a:lstStyle/>
          <a:p>
            <a:pPr>
              <a:buNone/>
            </a:pPr>
            <a:endParaRPr lang="en-US" dirty="0" smtClean="0"/>
          </a:p>
          <a:p>
            <a:endParaRPr lang="en-US" dirty="0" smtClean="0"/>
          </a:p>
          <a:p>
            <a:endParaRPr lang="nb-NO" dirty="0"/>
          </a:p>
        </p:txBody>
      </p:sp>
      <p:pic>
        <p:nvPicPr>
          <p:cNvPr id="4" name="Bilde 3" descr="oljedir eng.jpg"/>
          <p:cNvPicPr>
            <a:picLocks noChangeAspect="1"/>
          </p:cNvPicPr>
          <p:nvPr/>
        </p:nvPicPr>
        <p:blipFill>
          <a:blip r:embed="rId3" cstate="print"/>
          <a:stretch>
            <a:fillRect/>
          </a:stretch>
        </p:blipFill>
        <p:spPr>
          <a:xfrm>
            <a:off x="0" y="0"/>
            <a:ext cx="2066922" cy="1828800"/>
          </a:xfrm>
          <a:prstGeom prst="rect">
            <a:avLst/>
          </a:prstGeom>
        </p:spPr>
      </p:pic>
      <p:pic>
        <p:nvPicPr>
          <p:cNvPr id="6" name="Bilde 5" descr="Petroleumstilsynet.png"/>
          <p:cNvPicPr>
            <a:picLocks noChangeAspect="1"/>
          </p:cNvPicPr>
          <p:nvPr/>
        </p:nvPicPr>
        <p:blipFill>
          <a:blip r:embed="rId4" cstate="print"/>
          <a:stretch>
            <a:fillRect/>
          </a:stretch>
        </p:blipFill>
        <p:spPr>
          <a:xfrm>
            <a:off x="0" y="2357430"/>
            <a:ext cx="2285714" cy="1079365"/>
          </a:xfrm>
          <a:prstGeom prst="rect">
            <a:avLst/>
          </a:prstGeom>
        </p:spPr>
      </p:pic>
      <p:sp>
        <p:nvSpPr>
          <p:cNvPr id="9" name="TekstSylinder 8"/>
          <p:cNvSpPr txBox="1"/>
          <p:nvPr/>
        </p:nvSpPr>
        <p:spPr>
          <a:xfrm>
            <a:off x="785786" y="5357826"/>
            <a:ext cx="7143800" cy="830997"/>
          </a:xfrm>
          <a:prstGeom prst="rect">
            <a:avLst/>
          </a:prstGeom>
          <a:noFill/>
        </p:spPr>
        <p:txBody>
          <a:bodyPr wrap="square" rtlCol="0">
            <a:spAutoFit/>
          </a:bodyPr>
          <a:lstStyle/>
          <a:p>
            <a:r>
              <a:rPr lang="nb-NO" sz="2400" dirty="0" smtClean="0">
                <a:latin typeface="Times New Roman" pitchFamily="18" charset="0"/>
                <a:cs typeface="Times New Roman" pitchFamily="18" charset="0"/>
              </a:rPr>
              <a:t>Two </a:t>
            </a:r>
            <a:r>
              <a:rPr lang="nb-NO" sz="2400" dirty="0" err="1" smtClean="0">
                <a:latin typeface="Times New Roman" pitchFamily="18" charset="0"/>
                <a:cs typeface="Times New Roman" pitchFamily="18" charset="0"/>
              </a:rPr>
              <a:t>goverment</a:t>
            </a:r>
            <a:r>
              <a:rPr lang="nb-NO" sz="2400" dirty="0" smtClean="0">
                <a:latin typeface="Times New Roman" pitchFamily="18" charset="0"/>
                <a:cs typeface="Times New Roman" pitchFamily="18" charset="0"/>
              </a:rPr>
              <a:t> </a:t>
            </a:r>
            <a:r>
              <a:rPr lang="nb-NO" sz="2400" dirty="0" err="1" smtClean="0">
                <a:latin typeface="Times New Roman" pitchFamily="18" charset="0"/>
                <a:cs typeface="Times New Roman" pitchFamily="18" charset="0"/>
              </a:rPr>
              <a:t>agencies</a:t>
            </a:r>
            <a:r>
              <a:rPr lang="nb-NO" sz="2400" dirty="0" smtClean="0">
                <a:latin typeface="Times New Roman" pitchFamily="18" charset="0"/>
                <a:cs typeface="Times New Roman" pitchFamily="18" charset="0"/>
              </a:rPr>
              <a:t> </a:t>
            </a:r>
            <a:r>
              <a:rPr lang="nb-NO" sz="2400" dirty="0" err="1" smtClean="0">
                <a:latin typeface="Times New Roman" pitchFamily="18" charset="0"/>
                <a:cs typeface="Times New Roman" pitchFamily="18" charset="0"/>
              </a:rPr>
              <a:t>that</a:t>
            </a:r>
            <a:r>
              <a:rPr lang="nb-NO" sz="2400" dirty="0" smtClean="0">
                <a:latin typeface="Times New Roman" pitchFamily="18" charset="0"/>
                <a:cs typeface="Times New Roman" pitchFamily="18" charset="0"/>
              </a:rPr>
              <a:t> monitor </a:t>
            </a:r>
            <a:r>
              <a:rPr lang="nb-NO" sz="2400" dirty="0" err="1" smtClean="0">
                <a:latin typeface="Times New Roman" pitchFamily="18" charset="0"/>
                <a:cs typeface="Times New Roman" pitchFamily="18" charset="0"/>
              </a:rPr>
              <a:t>the</a:t>
            </a:r>
            <a:r>
              <a:rPr lang="nb-NO" sz="2400" dirty="0" smtClean="0">
                <a:latin typeface="Times New Roman" pitchFamily="18" charset="0"/>
                <a:cs typeface="Times New Roman" pitchFamily="18" charset="0"/>
              </a:rPr>
              <a:t> </a:t>
            </a:r>
            <a:r>
              <a:rPr lang="nb-NO" sz="2400" dirty="0" err="1" smtClean="0">
                <a:latin typeface="Times New Roman" pitchFamily="18" charset="0"/>
                <a:cs typeface="Times New Roman" pitchFamily="18" charset="0"/>
              </a:rPr>
              <a:t>oil</a:t>
            </a:r>
            <a:r>
              <a:rPr lang="nb-NO" sz="2400" dirty="0" smtClean="0">
                <a:latin typeface="Times New Roman" pitchFamily="18" charset="0"/>
                <a:cs typeface="Times New Roman" pitchFamily="18" charset="0"/>
              </a:rPr>
              <a:t> and gas </a:t>
            </a:r>
            <a:r>
              <a:rPr lang="nb-NO" sz="2400" dirty="0" err="1" smtClean="0">
                <a:latin typeface="Times New Roman" pitchFamily="18" charset="0"/>
                <a:cs typeface="Times New Roman" pitchFamily="18" charset="0"/>
              </a:rPr>
              <a:t>activities</a:t>
            </a:r>
            <a:r>
              <a:rPr lang="nb-NO" sz="2400" dirty="0" smtClean="0">
                <a:latin typeface="Times New Roman" pitchFamily="18" charset="0"/>
                <a:cs typeface="Times New Roman" pitchFamily="18" charset="0"/>
              </a:rPr>
              <a:t> </a:t>
            </a:r>
            <a:r>
              <a:rPr lang="nb-NO" sz="2400" dirty="0" err="1" smtClean="0">
                <a:latin typeface="Times New Roman" pitchFamily="18" charset="0"/>
                <a:cs typeface="Times New Roman" pitchFamily="18" charset="0"/>
              </a:rPr>
              <a:t>on</a:t>
            </a:r>
            <a:r>
              <a:rPr lang="nb-NO" sz="2400" dirty="0" smtClean="0">
                <a:latin typeface="Times New Roman" pitchFamily="18" charset="0"/>
                <a:cs typeface="Times New Roman" pitchFamily="18" charset="0"/>
              </a:rPr>
              <a:t> </a:t>
            </a:r>
            <a:r>
              <a:rPr lang="nb-NO" sz="2400" dirty="0" err="1" smtClean="0">
                <a:latin typeface="Times New Roman" pitchFamily="18" charset="0"/>
                <a:cs typeface="Times New Roman" pitchFamily="18" charset="0"/>
              </a:rPr>
              <a:t>the</a:t>
            </a:r>
            <a:r>
              <a:rPr lang="nb-NO" sz="2400" dirty="0" smtClean="0">
                <a:latin typeface="Times New Roman" pitchFamily="18" charset="0"/>
                <a:cs typeface="Times New Roman" pitchFamily="18" charset="0"/>
              </a:rPr>
              <a:t> </a:t>
            </a:r>
            <a:r>
              <a:rPr lang="nb-NO" sz="2400" dirty="0" err="1" smtClean="0">
                <a:latin typeface="Times New Roman" pitchFamily="18" charset="0"/>
                <a:cs typeface="Times New Roman" pitchFamily="18" charset="0"/>
              </a:rPr>
              <a:t>continental</a:t>
            </a:r>
            <a:r>
              <a:rPr lang="nb-NO" sz="2400" dirty="0" smtClean="0">
                <a:latin typeface="Times New Roman" pitchFamily="18" charset="0"/>
                <a:cs typeface="Times New Roman" pitchFamily="18" charset="0"/>
              </a:rPr>
              <a:t> shelf. </a:t>
            </a:r>
            <a:endParaRPr lang="nb-NO" sz="2400" dirty="0">
              <a:latin typeface="Times New Roman" pitchFamily="18" charset="0"/>
              <a:cs typeface="Times New Roman" pitchFamily="18" charset="0"/>
            </a:endParaRPr>
          </a:p>
        </p:txBody>
      </p:sp>
      <p:sp>
        <p:nvSpPr>
          <p:cNvPr id="10" name="Ellipse 9"/>
          <p:cNvSpPr/>
          <p:nvPr/>
        </p:nvSpPr>
        <p:spPr>
          <a:xfrm>
            <a:off x="2143108" y="1142984"/>
            <a:ext cx="7000892" cy="1214446"/>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b="1" u="sng" dirty="0" smtClean="0">
                <a:latin typeface="Times New Roman" pitchFamily="18" charset="0"/>
                <a:cs typeface="Times New Roman" pitchFamily="18" charset="0"/>
              </a:rPr>
              <a:t>Key </a:t>
            </a:r>
            <a:r>
              <a:rPr lang="nb-NO" sz="1600" b="1" u="sng" dirty="0" err="1" smtClean="0">
                <a:latin typeface="Times New Roman" pitchFamily="18" charset="0"/>
                <a:cs typeface="Times New Roman" pitchFamily="18" charset="0"/>
              </a:rPr>
              <a:t>word</a:t>
            </a:r>
            <a:r>
              <a:rPr lang="nb-NO" sz="1600" b="1" u="sng" dirty="0" smtClean="0">
                <a:latin typeface="Times New Roman" pitchFamily="18" charset="0"/>
                <a:cs typeface="Times New Roman" pitchFamily="18" charset="0"/>
              </a:rPr>
              <a:t>: </a:t>
            </a:r>
            <a:r>
              <a:rPr lang="nb-NO" sz="1600" b="1" dirty="0" err="1" smtClean="0">
                <a:latin typeface="Times New Roman" pitchFamily="18" charset="0"/>
                <a:cs typeface="Times New Roman" pitchFamily="18" charset="0"/>
              </a:rPr>
              <a:t>Ressourses</a:t>
            </a:r>
            <a:r>
              <a:rPr lang="nb-NO" sz="1600" dirty="0" smtClean="0">
                <a:latin typeface="Times New Roman" pitchFamily="18" charset="0"/>
                <a:cs typeface="Times New Roman" pitchFamily="18" charset="0"/>
              </a:rPr>
              <a:t>. The </a:t>
            </a:r>
            <a:r>
              <a:rPr lang="nb-NO" sz="1600" dirty="0" err="1" smtClean="0">
                <a:latin typeface="Times New Roman" pitchFamily="18" charset="0"/>
                <a:cs typeface="Times New Roman" pitchFamily="18" charset="0"/>
              </a:rPr>
              <a:t>paramount</a:t>
            </a:r>
            <a:r>
              <a:rPr lang="nb-NO" sz="1600" dirty="0" smtClean="0">
                <a:latin typeface="Times New Roman" pitchFamily="18" charset="0"/>
                <a:cs typeface="Times New Roman" pitchFamily="18" charset="0"/>
              </a:rPr>
              <a:t> </a:t>
            </a:r>
            <a:r>
              <a:rPr lang="nb-NO" sz="1600" dirty="0" err="1" smtClean="0">
                <a:latin typeface="Times New Roman" pitchFamily="18" charset="0"/>
                <a:cs typeface="Times New Roman" pitchFamily="18" charset="0"/>
              </a:rPr>
              <a:t>objective</a:t>
            </a:r>
            <a:r>
              <a:rPr lang="nb-NO" sz="1600" dirty="0" smtClean="0">
                <a:latin typeface="Times New Roman" pitchFamily="18" charset="0"/>
                <a:cs typeface="Times New Roman" pitchFamily="18" charset="0"/>
              </a:rPr>
              <a:t> </a:t>
            </a:r>
            <a:r>
              <a:rPr lang="nb-NO" sz="1600" dirty="0" err="1" smtClean="0">
                <a:latin typeface="Times New Roman" pitchFamily="18" charset="0"/>
                <a:cs typeface="Times New Roman" pitchFamily="18" charset="0"/>
              </a:rPr>
              <a:t>of</a:t>
            </a:r>
            <a:r>
              <a:rPr lang="nb-NO" sz="1600" dirty="0" smtClean="0">
                <a:latin typeface="Times New Roman" pitchFamily="18" charset="0"/>
                <a:cs typeface="Times New Roman" pitchFamily="18" charset="0"/>
              </a:rPr>
              <a:t> </a:t>
            </a:r>
            <a:r>
              <a:rPr lang="nb-NO" sz="1600" dirty="0" err="1" smtClean="0">
                <a:latin typeface="Times New Roman" pitchFamily="18" charset="0"/>
                <a:cs typeface="Times New Roman" pitchFamily="18" charset="0"/>
              </a:rPr>
              <a:t>the</a:t>
            </a:r>
            <a:r>
              <a:rPr lang="nb-NO" sz="1600" dirty="0" smtClean="0">
                <a:latin typeface="Times New Roman" pitchFamily="18" charset="0"/>
                <a:cs typeface="Times New Roman" pitchFamily="18" charset="0"/>
              </a:rPr>
              <a:t> NPD is to </a:t>
            </a:r>
            <a:r>
              <a:rPr lang="nb-NO" sz="1600" dirty="0" err="1" smtClean="0">
                <a:latin typeface="Times New Roman" pitchFamily="18" charset="0"/>
                <a:cs typeface="Times New Roman" pitchFamily="18" charset="0"/>
              </a:rPr>
              <a:t>contribute</a:t>
            </a:r>
            <a:r>
              <a:rPr lang="nb-NO" sz="1600" dirty="0" smtClean="0">
                <a:latin typeface="Times New Roman" pitchFamily="18" charset="0"/>
                <a:cs typeface="Times New Roman" pitchFamily="18" charset="0"/>
              </a:rPr>
              <a:t> to </a:t>
            </a:r>
            <a:r>
              <a:rPr lang="nb-NO" sz="1600" dirty="0" err="1" smtClean="0">
                <a:latin typeface="Times New Roman" pitchFamily="18" charset="0"/>
                <a:cs typeface="Times New Roman" pitchFamily="18" charset="0"/>
              </a:rPr>
              <a:t>create</a:t>
            </a:r>
            <a:r>
              <a:rPr lang="nb-NO" sz="1600" dirty="0" smtClean="0">
                <a:latin typeface="Times New Roman" pitchFamily="18" charset="0"/>
                <a:cs typeface="Times New Roman" pitchFamily="18" charset="0"/>
              </a:rPr>
              <a:t> </a:t>
            </a:r>
            <a:r>
              <a:rPr lang="nb-NO" sz="1600" dirty="0" err="1" smtClean="0">
                <a:latin typeface="Times New Roman" pitchFamily="18" charset="0"/>
                <a:cs typeface="Times New Roman" pitchFamily="18" charset="0"/>
              </a:rPr>
              <a:t>the</a:t>
            </a:r>
            <a:r>
              <a:rPr lang="nb-NO" sz="1600" dirty="0" smtClean="0">
                <a:latin typeface="Times New Roman" pitchFamily="18" charset="0"/>
                <a:cs typeface="Times New Roman" pitchFamily="18" charset="0"/>
              </a:rPr>
              <a:t> </a:t>
            </a:r>
            <a:r>
              <a:rPr lang="nb-NO" sz="1600" dirty="0" err="1" smtClean="0">
                <a:latin typeface="Times New Roman" pitchFamily="18" charset="0"/>
                <a:cs typeface="Times New Roman" pitchFamily="18" charset="0"/>
              </a:rPr>
              <a:t>greatest</a:t>
            </a:r>
            <a:r>
              <a:rPr lang="nb-NO" sz="1600" dirty="0" smtClean="0">
                <a:latin typeface="Times New Roman" pitchFamily="18" charset="0"/>
                <a:cs typeface="Times New Roman" pitchFamily="18" charset="0"/>
              </a:rPr>
              <a:t> </a:t>
            </a:r>
            <a:r>
              <a:rPr lang="nb-NO" sz="1600" dirty="0" err="1" smtClean="0">
                <a:latin typeface="Times New Roman" pitchFamily="18" charset="0"/>
                <a:cs typeface="Times New Roman" pitchFamily="18" charset="0"/>
              </a:rPr>
              <a:t>possible</a:t>
            </a:r>
            <a:r>
              <a:rPr lang="nb-NO" sz="1600" dirty="0" smtClean="0">
                <a:latin typeface="Times New Roman" pitchFamily="18" charset="0"/>
                <a:cs typeface="Times New Roman" pitchFamily="18" charset="0"/>
              </a:rPr>
              <a:t> </a:t>
            </a:r>
            <a:r>
              <a:rPr lang="nb-NO" sz="1600" dirty="0" err="1" smtClean="0">
                <a:latin typeface="Times New Roman" pitchFamily="18" charset="0"/>
                <a:cs typeface="Times New Roman" pitchFamily="18" charset="0"/>
              </a:rPr>
              <a:t>values</a:t>
            </a:r>
            <a:r>
              <a:rPr lang="nb-NO" sz="1600" dirty="0" smtClean="0">
                <a:latin typeface="Times New Roman" pitchFamily="18" charset="0"/>
                <a:cs typeface="Times New Roman" pitchFamily="18" charset="0"/>
              </a:rPr>
              <a:t> for </a:t>
            </a:r>
            <a:r>
              <a:rPr lang="nb-NO" sz="1600" dirty="0" err="1" smtClean="0">
                <a:latin typeface="Times New Roman" pitchFamily="18" charset="0"/>
                <a:cs typeface="Times New Roman" pitchFamily="18" charset="0"/>
              </a:rPr>
              <a:t>society</a:t>
            </a:r>
            <a:r>
              <a:rPr lang="nb-NO" sz="1600" dirty="0" smtClean="0">
                <a:latin typeface="Times New Roman" pitchFamily="18" charset="0"/>
                <a:cs typeface="Times New Roman" pitchFamily="18" charset="0"/>
              </a:rPr>
              <a:t> from </a:t>
            </a:r>
            <a:r>
              <a:rPr lang="nb-NO" sz="1600" dirty="0" err="1" smtClean="0">
                <a:latin typeface="Times New Roman" pitchFamily="18" charset="0"/>
                <a:cs typeface="Times New Roman" pitchFamily="18" charset="0"/>
              </a:rPr>
              <a:t>the</a:t>
            </a:r>
            <a:r>
              <a:rPr lang="nb-NO" sz="1600" dirty="0" smtClean="0">
                <a:latin typeface="Times New Roman" pitchFamily="18" charset="0"/>
                <a:cs typeface="Times New Roman" pitchFamily="18" charset="0"/>
              </a:rPr>
              <a:t> </a:t>
            </a:r>
            <a:r>
              <a:rPr lang="nb-NO" sz="1600" dirty="0" err="1" smtClean="0">
                <a:latin typeface="Times New Roman" pitchFamily="18" charset="0"/>
                <a:cs typeface="Times New Roman" pitchFamily="18" charset="0"/>
              </a:rPr>
              <a:t>oil</a:t>
            </a:r>
            <a:r>
              <a:rPr lang="nb-NO" sz="1600" dirty="0" smtClean="0">
                <a:latin typeface="Times New Roman" pitchFamily="18" charset="0"/>
                <a:cs typeface="Times New Roman" pitchFamily="18" charset="0"/>
              </a:rPr>
              <a:t> and gas </a:t>
            </a:r>
            <a:r>
              <a:rPr lang="nb-NO" sz="1600" dirty="0" err="1" smtClean="0">
                <a:latin typeface="Times New Roman" pitchFamily="18" charset="0"/>
                <a:cs typeface="Times New Roman" pitchFamily="18" charset="0"/>
              </a:rPr>
              <a:t>acttivities</a:t>
            </a:r>
            <a:endParaRPr lang="nb-NO" sz="1600" dirty="0">
              <a:latin typeface="Times New Roman" pitchFamily="18" charset="0"/>
              <a:cs typeface="Times New Roman" pitchFamily="18" charset="0"/>
            </a:endParaRPr>
          </a:p>
        </p:txBody>
      </p:sp>
      <p:sp>
        <p:nvSpPr>
          <p:cNvPr id="11" name="Ellipse 10"/>
          <p:cNvSpPr/>
          <p:nvPr/>
        </p:nvSpPr>
        <p:spPr>
          <a:xfrm>
            <a:off x="2428828" y="3214686"/>
            <a:ext cx="6715172" cy="1500198"/>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smtClean="0">
                <a:latin typeface="Times New Roman" pitchFamily="18" charset="0"/>
                <a:cs typeface="Times New Roman" pitchFamily="18" charset="0"/>
              </a:rPr>
              <a:t>Key </a:t>
            </a:r>
            <a:r>
              <a:rPr lang="nb-NO" dirty="0" err="1" smtClean="0">
                <a:latin typeface="Times New Roman" pitchFamily="18" charset="0"/>
                <a:cs typeface="Times New Roman" pitchFamily="18" charset="0"/>
              </a:rPr>
              <a:t>words</a:t>
            </a:r>
            <a:r>
              <a:rPr lang="nb-NO" dirty="0" smtClean="0">
                <a:latin typeface="Times New Roman" pitchFamily="18" charset="0"/>
                <a:cs typeface="Times New Roman" pitchFamily="18" charset="0"/>
              </a:rPr>
              <a:t>:</a:t>
            </a:r>
            <a:r>
              <a:rPr lang="nb-NO" b="1" dirty="0" smtClean="0">
                <a:latin typeface="Times New Roman" pitchFamily="18" charset="0"/>
                <a:cs typeface="Times New Roman" pitchFamily="18" charset="0"/>
              </a:rPr>
              <a:t> Safety </a:t>
            </a:r>
            <a:r>
              <a:rPr lang="nb-NO" dirty="0" smtClean="0">
                <a:latin typeface="Times New Roman" pitchFamily="18" charset="0"/>
                <a:cs typeface="Times New Roman" pitchFamily="18" charset="0"/>
              </a:rPr>
              <a:t>= 3 </a:t>
            </a:r>
            <a:r>
              <a:rPr lang="nb-NO" dirty="0" err="1" smtClean="0">
                <a:latin typeface="Times New Roman" pitchFamily="18" charset="0"/>
                <a:cs typeface="Times New Roman" pitchFamily="18" charset="0"/>
              </a:rPr>
              <a:t>categories</a:t>
            </a:r>
            <a:r>
              <a:rPr lang="nb-NO" dirty="0" smtClean="0">
                <a:latin typeface="Times New Roman" pitchFamily="18" charset="0"/>
                <a:cs typeface="Times New Roman" pitchFamily="18" charset="0"/>
              </a:rPr>
              <a:t> </a:t>
            </a:r>
            <a:r>
              <a:rPr lang="nb-NO" dirty="0" err="1" smtClean="0">
                <a:latin typeface="Times New Roman" pitchFamily="18" charset="0"/>
                <a:cs typeface="Times New Roman" pitchFamily="18" charset="0"/>
              </a:rPr>
              <a:t>of</a:t>
            </a:r>
            <a:r>
              <a:rPr lang="nb-NO" dirty="0" smtClean="0">
                <a:latin typeface="Times New Roman" pitchFamily="18" charset="0"/>
                <a:cs typeface="Times New Roman" pitchFamily="18" charset="0"/>
              </a:rPr>
              <a:t> loss: human </a:t>
            </a:r>
            <a:r>
              <a:rPr lang="nb-NO" dirty="0" err="1" smtClean="0">
                <a:latin typeface="Times New Roman" pitchFamily="18" charset="0"/>
                <a:cs typeface="Times New Roman" pitchFamily="18" charset="0"/>
              </a:rPr>
              <a:t>life</a:t>
            </a:r>
            <a:r>
              <a:rPr lang="nb-NO" dirty="0" smtClean="0">
                <a:latin typeface="Times New Roman" pitchFamily="18" charset="0"/>
                <a:cs typeface="Times New Roman" pitchFamily="18" charset="0"/>
              </a:rPr>
              <a:t>, </a:t>
            </a:r>
            <a:r>
              <a:rPr lang="nb-NO" dirty="0" err="1" smtClean="0">
                <a:latin typeface="Times New Roman" pitchFamily="18" charset="0"/>
                <a:cs typeface="Times New Roman" pitchFamily="18" charset="0"/>
              </a:rPr>
              <a:t>health</a:t>
            </a:r>
            <a:r>
              <a:rPr lang="nb-NO" dirty="0" smtClean="0">
                <a:latin typeface="Times New Roman" pitchFamily="18" charset="0"/>
                <a:cs typeface="Times New Roman" pitchFamily="18" charset="0"/>
              </a:rPr>
              <a:t> and </a:t>
            </a:r>
            <a:r>
              <a:rPr lang="nb-NO" dirty="0" err="1" smtClean="0">
                <a:latin typeface="Times New Roman" pitchFamily="18" charset="0"/>
                <a:cs typeface="Times New Roman" pitchFamily="18" charset="0"/>
              </a:rPr>
              <a:t>welfare</a:t>
            </a:r>
            <a:r>
              <a:rPr lang="nb-NO" dirty="0" smtClean="0">
                <a:latin typeface="Times New Roman" pitchFamily="18" charset="0"/>
                <a:cs typeface="Times New Roman" pitchFamily="18" charset="0"/>
              </a:rPr>
              <a:t>, </a:t>
            </a:r>
            <a:r>
              <a:rPr lang="nb-NO" dirty="0" err="1" smtClean="0">
                <a:latin typeface="Times New Roman" pitchFamily="18" charset="0"/>
                <a:cs typeface="Times New Roman" pitchFamily="18" charset="0"/>
              </a:rPr>
              <a:t>the</a:t>
            </a:r>
            <a:r>
              <a:rPr lang="nb-NO" dirty="0" smtClean="0">
                <a:latin typeface="Times New Roman" pitchFamily="18" charset="0"/>
                <a:cs typeface="Times New Roman" pitchFamily="18" charset="0"/>
              </a:rPr>
              <a:t> </a:t>
            </a:r>
            <a:r>
              <a:rPr lang="nb-NO" dirty="0" err="1" smtClean="0">
                <a:latin typeface="Times New Roman" pitchFamily="18" charset="0"/>
                <a:cs typeface="Times New Roman" pitchFamily="18" charset="0"/>
              </a:rPr>
              <a:t>natural</a:t>
            </a:r>
            <a:r>
              <a:rPr lang="nb-NO" dirty="0" smtClean="0">
                <a:latin typeface="Times New Roman" pitchFamily="18" charset="0"/>
                <a:cs typeface="Times New Roman" pitchFamily="18" charset="0"/>
              </a:rPr>
              <a:t> </a:t>
            </a:r>
            <a:r>
              <a:rPr lang="nb-NO" dirty="0" err="1" smtClean="0">
                <a:latin typeface="Times New Roman" pitchFamily="18" charset="0"/>
                <a:cs typeface="Times New Roman" pitchFamily="18" charset="0"/>
              </a:rPr>
              <a:t>environment</a:t>
            </a:r>
            <a:r>
              <a:rPr lang="nb-NO" dirty="0" smtClean="0">
                <a:latin typeface="Times New Roman" pitchFamily="18" charset="0"/>
                <a:cs typeface="Times New Roman" pitchFamily="18" charset="0"/>
              </a:rPr>
              <a:t>. </a:t>
            </a:r>
            <a:r>
              <a:rPr lang="nb-NO" b="1" dirty="0" smtClean="0">
                <a:latin typeface="Times New Roman" pitchFamily="18" charset="0"/>
                <a:cs typeface="Times New Roman" pitchFamily="18" charset="0"/>
              </a:rPr>
              <a:t>Financial </a:t>
            </a:r>
            <a:r>
              <a:rPr lang="nb-NO" b="1" dirty="0" err="1" smtClean="0">
                <a:latin typeface="Times New Roman" pitchFamily="18" charset="0"/>
                <a:cs typeface="Times New Roman" pitchFamily="18" charset="0"/>
              </a:rPr>
              <a:t>investment</a:t>
            </a:r>
            <a:r>
              <a:rPr lang="nb-NO" dirty="0" smtClean="0">
                <a:latin typeface="Times New Roman" pitchFamily="18" charset="0"/>
                <a:cs typeface="Times New Roman" pitchFamily="18" charset="0"/>
              </a:rPr>
              <a:t>, </a:t>
            </a:r>
            <a:r>
              <a:rPr lang="nb-NO" b="1" dirty="0" err="1" smtClean="0">
                <a:latin typeface="Times New Roman" pitchFamily="18" charset="0"/>
                <a:cs typeface="Times New Roman" pitchFamily="18" charset="0"/>
              </a:rPr>
              <a:t>operational</a:t>
            </a:r>
            <a:r>
              <a:rPr lang="nb-NO" b="1" dirty="0" smtClean="0">
                <a:latin typeface="Times New Roman" pitchFamily="18" charset="0"/>
                <a:cs typeface="Times New Roman" pitchFamily="18" charset="0"/>
              </a:rPr>
              <a:t> </a:t>
            </a:r>
            <a:r>
              <a:rPr lang="nb-NO" b="1" dirty="0" err="1" smtClean="0">
                <a:latin typeface="Times New Roman" pitchFamily="18" charset="0"/>
                <a:cs typeface="Times New Roman" pitchFamily="18" charset="0"/>
              </a:rPr>
              <a:t>regularity</a:t>
            </a:r>
            <a:r>
              <a:rPr lang="nb-NO" dirty="0" smtClean="0">
                <a:latin typeface="Times New Roman" pitchFamily="18" charset="0"/>
                <a:cs typeface="Times New Roman" pitchFamily="18" charset="0"/>
              </a:rPr>
              <a:t>.</a:t>
            </a:r>
          </a:p>
          <a:p>
            <a:pPr algn="ctr"/>
            <a:endParaRPr lang="nb-NO"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alpha val="80000"/>
          </a:schemeClr>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0" y="274638"/>
            <a:ext cx="9144000" cy="939784"/>
          </a:xfrm>
          <a:solidFill>
            <a:schemeClr val="accent3">
              <a:lumMod val="60000"/>
              <a:lumOff val="40000"/>
            </a:schemeClr>
          </a:solidFill>
          <a:ln>
            <a:solidFill>
              <a:schemeClr val="accent3"/>
            </a:solidFill>
          </a:ln>
        </p:spPr>
        <p:txBody>
          <a:bodyPr>
            <a:normAutofit/>
          </a:bodyPr>
          <a:lstStyle/>
          <a:p>
            <a:r>
              <a:rPr lang="nb-NO" sz="3200" dirty="0" err="1" smtClean="0">
                <a:solidFill>
                  <a:schemeClr val="bg1"/>
                </a:solidFill>
                <a:latin typeface="Times New Roman" pitchFamily="18" charset="0"/>
                <a:cs typeface="Times New Roman" pitchFamily="18" charset="0"/>
              </a:rPr>
              <a:t>Why</a:t>
            </a:r>
            <a:r>
              <a:rPr lang="nb-NO" sz="3200" dirty="0" smtClean="0">
                <a:solidFill>
                  <a:schemeClr val="bg1"/>
                </a:solidFill>
                <a:latin typeface="Times New Roman" pitchFamily="18" charset="0"/>
                <a:cs typeface="Times New Roman" pitchFamily="18" charset="0"/>
              </a:rPr>
              <a:t> do </a:t>
            </a:r>
            <a:r>
              <a:rPr lang="nb-NO" sz="3200" dirty="0" err="1" smtClean="0">
                <a:solidFill>
                  <a:schemeClr val="bg1"/>
                </a:solidFill>
                <a:latin typeface="Times New Roman" pitchFamily="18" charset="0"/>
                <a:cs typeface="Times New Roman" pitchFamily="18" charset="0"/>
              </a:rPr>
              <a:t>we</a:t>
            </a:r>
            <a:r>
              <a:rPr lang="nb-NO" sz="3200" dirty="0" smtClean="0">
                <a:solidFill>
                  <a:schemeClr val="bg1"/>
                </a:solidFill>
                <a:latin typeface="Times New Roman" pitchFamily="18" charset="0"/>
                <a:cs typeface="Times New Roman" pitchFamily="18" charset="0"/>
              </a:rPr>
              <a:t> </a:t>
            </a:r>
            <a:r>
              <a:rPr lang="nb-NO" sz="3200" dirty="0" err="1" smtClean="0">
                <a:solidFill>
                  <a:schemeClr val="bg1"/>
                </a:solidFill>
                <a:latin typeface="Times New Roman" pitchFamily="18" charset="0"/>
                <a:cs typeface="Times New Roman" pitchFamily="18" charset="0"/>
              </a:rPr>
              <a:t>appraise</a:t>
            </a:r>
            <a:r>
              <a:rPr lang="nb-NO" sz="3200" dirty="0" smtClean="0">
                <a:solidFill>
                  <a:schemeClr val="bg1"/>
                </a:solidFill>
                <a:latin typeface="Times New Roman" pitchFamily="18" charset="0"/>
                <a:cs typeface="Times New Roman" pitchFamily="18" charset="0"/>
              </a:rPr>
              <a:t> </a:t>
            </a:r>
            <a:r>
              <a:rPr lang="nb-NO" sz="3200" dirty="0" err="1" smtClean="0">
                <a:solidFill>
                  <a:schemeClr val="bg1"/>
                </a:solidFill>
                <a:latin typeface="Times New Roman" pitchFamily="18" charset="0"/>
                <a:cs typeface="Times New Roman" pitchFamily="18" charset="0"/>
              </a:rPr>
              <a:t>electronic</a:t>
            </a:r>
            <a:r>
              <a:rPr lang="nb-NO" sz="3200" dirty="0" smtClean="0">
                <a:solidFill>
                  <a:schemeClr val="bg1"/>
                </a:solidFill>
                <a:latin typeface="Times New Roman" pitchFamily="18" charset="0"/>
                <a:cs typeface="Times New Roman" pitchFamily="18" charset="0"/>
              </a:rPr>
              <a:t> </a:t>
            </a:r>
            <a:r>
              <a:rPr lang="nb-NO" sz="3200" dirty="0" err="1" smtClean="0">
                <a:solidFill>
                  <a:schemeClr val="bg1"/>
                </a:solidFill>
                <a:latin typeface="Times New Roman" pitchFamily="18" charset="0"/>
                <a:cs typeface="Times New Roman" pitchFamily="18" charset="0"/>
              </a:rPr>
              <a:t>records</a:t>
            </a:r>
            <a:r>
              <a:rPr lang="nb-NO" sz="3200" dirty="0" smtClean="0">
                <a:solidFill>
                  <a:schemeClr val="bg1"/>
                </a:solidFill>
                <a:latin typeface="Times New Roman" pitchFamily="18" charset="0"/>
                <a:cs typeface="Times New Roman" pitchFamily="18" charset="0"/>
              </a:rPr>
              <a:t>? </a:t>
            </a:r>
            <a:endParaRPr lang="nb-NO" sz="3200" dirty="0">
              <a:solidFill>
                <a:schemeClr val="bg1"/>
              </a:solidFill>
              <a:latin typeface="Times New Roman" pitchFamily="18" charset="0"/>
              <a:cs typeface="Times New Roman" pitchFamily="18" charset="0"/>
            </a:endParaRPr>
          </a:p>
        </p:txBody>
      </p:sp>
      <p:pic>
        <p:nvPicPr>
          <p:cNvPr id="4" name="Plassholder for innhold 3" descr="120618_strip_print redundancy.gif"/>
          <p:cNvPicPr>
            <a:picLocks noGrp="1" noChangeAspect="1"/>
          </p:cNvPicPr>
          <p:nvPr>
            <p:ph idx="1"/>
          </p:nvPr>
        </p:nvPicPr>
        <p:blipFill>
          <a:blip r:embed="rId3" cstate="print"/>
          <a:stretch>
            <a:fillRect/>
          </a:stretch>
        </p:blipFill>
        <p:spPr>
          <a:xfrm>
            <a:off x="571472" y="2000240"/>
            <a:ext cx="7929618" cy="2966262"/>
          </a:xfrm>
        </p:spPr>
      </p:pic>
      <p:sp>
        <p:nvSpPr>
          <p:cNvPr id="7" name="TekstSylinder 6"/>
          <p:cNvSpPr txBox="1"/>
          <p:nvPr/>
        </p:nvSpPr>
        <p:spPr>
          <a:xfrm>
            <a:off x="571472" y="4929199"/>
            <a:ext cx="5072098" cy="584775"/>
          </a:xfrm>
          <a:prstGeom prst="rect">
            <a:avLst/>
          </a:prstGeom>
          <a:noFill/>
        </p:spPr>
        <p:txBody>
          <a:bodyPr wrap="square" rtlCol="0">
            <a:spAutoFit/>
          </a:bodyPr>
          <a:lstStyle/>
          <a:p>
            <a:r>
              <a:rPr lang="nb-NO" sz="1400" b="1" dirty="0" smtClean="0"/>
              <a:t>http://www.google.no/imgres?imgurl=http://www.dilbert.com/</a:t>
            </a:r>
            <a:endParaRPr lang="nb-NO" sz="1400" dirty="0" smtClean="0"/>
          </a:p>
          <a:p>
            <a:endParaRPr lang="nb-NO" dirty="0"/>
          </a:p>
        </p:txBody>
      </p:sp>
      <p:sp>
        <p:nvSpPr>
          <p:cNvPr id="8" name="TekstSylinder 7"/>
          <p:cNvSpPr txBox="1"/>
          <p:nvPr/>
        </p:nvSpPr>
        <p:spPr>
          <a:xfrm>
            <a:off x="642910" y="5429264"/>
            <a:ext cx="7858180" cy="923330"/>
          </a:xfrm>
          <a:prstGeom prst="rect">
            <a:avLst/>
          </a:prstGeom>
          <a:noFill/>
        </p:spPr>
        <p:txBody>
          <a:bodyPr wrap="square" rtlCol="0">
            <a:spAutoFit/>
          </a:bodyPr>
          <a:lstStyle/>
          <a:p>
            <a:pPr algn="ctr"/>
            <a:r>
              <a:rPr lang="en-US" b="1" dirty="0" smtClean="0">
                <a:solidFill>
                  <a:schemeClr val="accent3">
                    <a:lumMod val="50000"/>
                  </a:schemeClr>
                </a:solidFill>
                <a:latin typeface="Times New Roman" pitchFamily="18" charset="0"/>
                <a:cs typeface="Times New Roman" pitchFamily="18" charset="0"/>
              </a:rPr>
              <a:t>However, nothing will be left for appraisal, if we do not formulate principles, which make us think about a theory to guide everyday decisions. The experience with electronic records contributes to sharpen our perception. </a:t>
            </a:r>
            <a:endParaRPr lang="nb-NO" dirty="0">
              <a:solidFill>
                <a:schemeClr val="accent3">
                  <a:lumMod val="50000"/>
                </a:schemeClr>
              </a:solidFill>
              <a:latin typeface="Times New Roman" pitchFamily="18" charset="0"/>
              <a:cs typeface="Times New Roman" pitchFamily="18" charset="0"/>
            </a:endParaRPr>
          </a:p>
        </p:txBody>
      </p:sp>
      <p:sp>
        <p:nvSpPr>
          <p:cNvPr id="9" name="TekstSylinder 8"/>
          <p:cNvSpPr txBox="1"/>
          <p:nvPr/>
        </p:nvSpPr>
        <p:spPr>
          <a:xfrm>
            <a:off x="571472" y="1285860"/>
            <a:ext cx="7858180" cy="646331"/>
          </a:xfrm>
          <a:prstGeom prst="rect">
            <a:avLst/>
          </a:prstGeom>
          <a:noFill/>
        </p:spPr>
        <p:txBody>
          <a:bodyPr wrap="square" rtlCol="0">
            <a:spAutoFit/>
          </a:bodyPr>
          <a:lstStyle/>
          <a:p>
            <a:pPr algn="ctr"/>
            <a:r>
              <a:rPr lang="en-US" b="1" dirty="0" smtClean="0">
                <a:solidFill>
                  <a:schemeClr val="accent3">
                    <a:lumMod val="50000"/>
                  </a:schemeClr>
                </a:solidFill>
                <a:latin typeface="Times New Roman" pitchFamily="18" charset="0"/>
                <a:cs typeface="Times New Roman" pitchFamily="18" charset="0"/>
              </a:rPr>
              <a:t>The archival bulk , when it comes to electronic records, is about bringing archives down to a size small enough for researchers to utilize.</a:t>
            </a:r>
            <a:endParaRPr lang="nb-NO" b="1" dirty="0">
              <a:solidFill>
                <a:schemeClr val="accent3">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80000"/>
          </a:schemeClr>
        </a:solidFill>
        <a:effectLst/>
      </p:bgPr>
    </p:bg>
    <p:spTree>
      <p:nvGrpSpPr>
        <p:cNvPr id="1" name=""/>
        <p:cNvGrpSpPr/>
        <p:nvPr/>
      </p:nvGrpSpPr>
      <p:grpSpPr>
        <a:xfrm>
          <a:off x="0" y="0"/>
          <a:ext cx="0" cy="0"/>
          <a:chOff x="0" y="0"/>
          <a:chExt cx="0" cy="0"/>
        </a:xfrm>
      </p:grpSpPr>
      <p:pic>
        <p:nvPicPr>
          <p:cNvPr id="12" name="Bilde 11" descr="garbage.jpg"/>
          <p:cNvPicPr>
            <a:picLocks noChangeAspect="1"/>
          </p:cNvPicPr>
          <p:nvPr/>
        </p:nvPicPr>
        <p:blipFill>
          <a:blip r:embed="rId3" cstate="print"/>
          <a:stretch>
            <a:fillRect/>
          </a:stretch>
        </p:blipFill>
        <p:spPr>
          <a:xfrm>
            <a:off x="1142976" y="4143380"/>
            <a:ext cx="2000264" cy="2714620"/>
          </a:xfrm>
          <a:prstGeom prst="rect">
            <a:avLst/>
          </a:prstGeom>
        </p:spPr>
      </p:pic>
      <p:sp>
        <p:nvSpPr>
          <p:cNvPr id="9" name="TekstSylinder 8"/>
          <p:cNvSpPr txBox="1"/>
          <p:nvPr/>
        </p:nvSpPr>
        <p:spPr>
          <a:xfrm>
            <a:off x="1142976" y="6286520"/>
            <a:ext cx="2071702" cy="369332"/>
          </a:xfrm>
          <a:prstGeom prst="rect">
            <a:avLst/>
          </a:prstGeom>
          <a:solidFill>
            <a:schemeClr val="bg2"/>
          </a:solidFill>
        </p:spPr>
        <p:txBody>
          <a:bodyPr wrap="square" rtlCol="0">
            <a:spAutoFit/>
          </a:bodyPr>
          <a:lstStyle/>
          <a:p>
            <a:r>
              <a:rPr lang="nb-NO" dirty="0" err="1" smtClean="0">
                <a:latin typeface="Times New Roman" pitchFamily="18" charset="0"/>
                <a:cs typeface="Times New Roman" pitchFamily="18" charset="0"/>
              </a:rPr>
              <a:t>Get</a:t>
            </a:r>
            <a:r>
              <a:rPr lang="nb-NO" dirty="0" smtClean="0">
                <a:latin typeface="Times New Roman" pitchFamily="18" charset="0"/>
                <a:cs typeface="Times New Roman" pitchFamily="18" charset="0"/>
              </a:rPr>
              <a:t> rid </a:t>
            </a:r>
            <a:r>
              <a:rPr lang="nb-NO" dirty="0" err="1" smtClean="0">
                <a:latin typeface="Times New Roman" pitchFamily="18" charset="0"/>
                <a:cs typeface="Times New Roman" pitchFamily="18" charset="0"/>
              </a:rPr>
              <a:t>of</a:t>
            </a:r>
            <a:r>
              <a:rPr lang="nb-NO" dirty="0" smtClean="0">
                <a:latin typeface="Times New Roman" pitchFamily="18" charset="0"/>
                <a:cs typeface="Times New Roman" pitchFamily="18" charset="0"/>
              </a:rPr>
              <a:t> </a:t>
            </a:r>
            <a:r>
              <a:rPr lang="nb-NO" dirty="0" err="1" smtClean="0">
                <a:latin typeface="Times New Roman" pitchFamily="18" charset="0"/>
                <a:cs typeface="Times New Roman" pitchFamily="18" charset="0"/>
              </a:rPr>
              <a:t>disposal</a:t>
            </a:r>
            <a:endParaRPr lang="nb-NO" dirty="0">
              <a:latin typeface="Times New Roman" pitchFamily="18" charset="0"/>
              <a:cs typeface="Times New Roman" pitchFamily="18" charset="0"/>
            </a:endParaRPr>
          </a:p>
        </p:txBody>
      </p:sp>
      <p:pic>
        <p:nvPicPr>
          <p:cNvPr id="5" name="Bilde 4" descr="gud  roma.jpg"/>
          <p:cNvPicPr>
            <a:picLocks noChangeAspect="1"/>
          </p:cNvPicPr>
          <p:nvPr/>
        </p:nvPicPr>
        <p:blipFill>
          <a:blip r:embed="rId4" cstate="print"/>
          <a:stretch>
            <a:fillRect/>
          </a:stretch>
        </p:blipFill>
        <p:spPr>
          <a:xfrm>
            <a:off x="0" y="571480"/>
            <a:ext cx="9144000" cy="3452811"/>
          </a:xfrm>
          <a:prstGeom prst="rect">
            <a:avLst/>
          </a:prstGeom>
        </p:spPr>
      </p:pic>
      <p:sp>
        <p:nvSpPr>
          <p:cNvPr id="3" name="Plassholder for innhold 2"/>
          <p:cNvSpPr>
            <a:spLocks noGrp="1"/>
          </p:cNvSpPr>
          <p:nvPr>
            <p:ph idx="1"/>
          </p:nvPr>
        </p:nvSpPr>
        <p:spPr>
          <a:xfrm>
            <a:off x="428596" y="3143248"/>
            <a:ext cx="8358246" cy="857256"/>
          </a:xfrm>
          <a:solidFill>
            <a:schemeClr val="bg2"/>
          </a:solidFill>
        </p:spPr>
        <p:txBody>
          <a:bodyPr>
            <a:normAutofit fontScale="62500" lnSpcReduction="20000"/>
          </a:bodyPr>
          <a:lstStyle/>
          <a:p>
            <a:pPr>
              <a:buNone/>
            </a:pPr>
            <a:r>
              <a:rPr lang="en-GB" b="1" dirty="0" smtClean="0">
                <a:latin typeface="Times New Roman" pitchFamily="18" charset="0"/>
                <a:cs typeface="Times New Roman" pitchFamily="18" charset="0"/>
              </a:rPr>
              <a:t>    “Disposal means to get rid of. However, disposal is not the same as destruction. </a:t>
            </a:r>
            <a:r>
              <a:rPr lang="en-GB" dirty="0" smtClean="0">
                <a:latin typeface="Times New Roman" pitchFamily="18" charset="0"/>
                <a:cs typeface="Times New Roman" pitchFamily="18" charset="0"/>
              </a:rPr>
              <a:t>Disposal is the second action taken in the process” (</a:t>
            </a:r>
            <a:r>
              <a:rPr lang="en-GB" dirty="0" err="1" smtClean="0">
                <a:latin typeface="Times New Roman" pitchFamily="18" charset="0"/>
                <a:cs typeface="Times New Roman" pitchFamily="18" charset="0"/>
              </a:rPr>
              <a:t>Lindth</a:t>
            </a:r>
            <a:r>
              <a:rPr lang="en-GB" dirty="0" smtClean="0">
                <a:latin typeface="Times New Roman" pitchFamily="18" charset="0"/>
                <a:cs typeface="Times New Roman" pitchFamily="18" charset="0"/>
              </a:rPr>
              <a:t>). </a:t>
            </a:r>
            <a:endParaRPr lang="nb-NO" dirty="0" smtClean="0">
              <a:latin typeface="Times New Roman" pitchFamily="18" charset="0"/>
              <a:cs typeface="Times New Roman" pitchFamily="18" charset="0"/>
            </a:endParaRPr>
          </a:p>
          <a:p>
            <a:endParaRPr lang="nb-NO" dirty="0"/>
          </a:p>
        </p:txBody>
      </p:sp>
      <p:pic>
        <p:nvPicPr>
          <p:cNvPr id="6" name="Bilde 5" descr="tjener.jpg"/>
          <p:cNvPicPr>
            <a:picLocks noChangeAspect="1"/>
          </p:cNvPicPr>
          <p:nvPr/>
        </p:nvPicPr>
        <p:blipFill>
          <a:blip r:embed="rId5" cstate="print"/>
          <a:stretch>
            <a:fillRect/>
          </a:stretch>
        </p:blipFill>
        <p:spPr>
          <a:xfrm>
            <a:off x="3714744" y="4214818"/>
            <a:ext cx="1785950" cy="2646286"/>
          </a:xfrm>
          <a:prstGeom prst="rect">
            <a:avLst/>
          </a:prstGeom>
        </p:spPr>
      </p:pic>
      <p:pic>
        <p:nvPicPr>
          <p:cNvPr id="7" name="Bilde 6" descr="gud.jpg"/>
          <p:cNvPicPr>
            <a:picLocks noChangeAspect="1"/>
          </p:cNvPicPr>
          <p:nvPr/>
        </p:nvPicPr>
        <p:blipFill>
          <a:blip r:embed="rId6" cstate="print"/>
          <a:stretch>
            <a:fillRect/>
          </a:stretch>
        </p:blipFill>
        <p:spPr>
          <a:xfrm>
            <a:off x="6072198" y="4214818"/>
            <a:ext cx="1919573" cy="2643182"/>
          </a:xfrm>
          <a:prstGeom prst="rect">
            <a:avLst/>
          </a:prstGeom>
        </p:spPr>
      </p:pic>
      <p:sp>
        <p:nvSpPr>
          <p:cNvPr id="8" name="TekstSylinder 7"/>
          <p:cNvSpPr txBox="1"/>
          <p:nvPr/>
        </p:nvSpPr>
        <p:spPr>
          <a:xfrm>
            <a:off x="1000100" y="0"/>
            <a:ext cx="6429420" cy="461665"/>
          </a:xfrm>
          <a:prstGeom prst="rect">
            <a:avLst/>
          </a:prstGeom>
          <a:noFill/>
        </p:spPr>
        <p:txBody>
          <a:bodyPr wrap="square" rtlCol="0">
            <a:spAutoFit/>
          </a:bodyPr>
          <a:lstStyle/>
          <a:p>
            <a:pPr algn="ctr"/>
            <a:r>
              <a:rPr lang="nb-NO" sz="2400" dirty="0" err="1" smtClean="0">
                <a:latin typeface="Times New Roman" pitchFamily="18" charset="0"/>
                <a:cs typeface="Times New Roman" pitchFamily="18" charset="0"/>
              </a:rPr>
              <a:t>What</a:t>
            </a:r>
            <a:r>
              <a:rPr lang="nb-NO" sz="2400" dirty="0" smtClean="0">
                <a:latin typeface="Times New Roman" pitchFamily="18" charset="0"/>
                <a:cs typeface="Times New Roman" pitchFamily="18" charset="0"/>
              </a:rPr>
              <a:t> is </a:t>
            </a:r>
            <a:r>
              <a:rPr lang="nb-NO" sz="2400" dirty="0" err="1" smtClean="0">
                <a:latin typeface="Times New Roman" pitchFamily="18" charset="0"/>
                <a:cs typeface="Times New Roman" pitchFamily="18" charset="0"/>
              </a:rPr>
              <a:t>the</a:t>
            </a:r>
            <a:r>
              <a:rPr lang="nb-NO" sz="2400" dirty="0" smtClean="0">
                <a:latin typeface="Times New Roman" pitchFamily="18" charset="0"/>
                <a:cs typeface="Times New Roman" pitchFamily="18" charset="0"/>
              </a:rPr>
              <a:t> </a:t>
            </a:r>
            <a:r>
              <a:rPr lang="nb-NO" sz="2400" dirty="0" err="1" smtClean="0">
                <a:latin typeface="Times New Roman" pitchFamily="18" charset="0"/>
                <a:cs typeface="Times New Roman" pitchFamily="18" charset="0"/>
              </a:rPr>
              <a:t>role</a:t>
            </a:r>
            <a:r>
              <a:rPr lang="nb-NO" sz="2400" dirty="0" smtClean="0">
                <a:latin typeface="Times New Roman" pitchFamily="18" charset="0"/>
                <a:cs typeface="Times New Roman" pitchFamily="18" charset="0"/>
              </a:rPr>
              <a:t> </a:t>
            </a:r>
            <a:r>
              <a:rPr lang="nb-NO" sz="2400" dirty="0" err="1" smtClean="0">
                <a:latin typeface="Times New Roman" pitchFamily="18" charset="0"/>
                <a:cs typeface="Times New Roman" pitchFamily="18" charset="0"/>
              </a:rPr>
              <a:t>of</a:t>
            </a:r>
            <a:r>
              <a:rPr lang="nb-NO" sz="2400" dirty="0" smtClean="0">
                <a:latin typeface="Times New Roman" pitchFamily="18" charset="0"/>
                <a:cs typeface="Times New Roman" pitchFamily="18" charset="0"/>
              </a:rPr>
              <a:t> </a:t>
            </a:r>
            <a:r>
              <a:rPr lang="nb-NO" sz="2400" dirty="0" err="1" smtClean="0">
                <a:latin typeface="Times New Roman" pitchFamily="18" charset="0"/>
                <a:cs typeface="Times New Roman" pitchFamily="18" charset="0"/>
              </a:rPr>
              <a:t>the</a:t>
            </a:r>
            <a:r>
              <a:rPr lang="nb-NO" sz="2400" dirty="0" smtClean="0">
                <a:latin typeface="Times New Roman" pitchFamily="18" charset="0"/>
                <a:cs typeface="Times New Roman" pitchFamily="18" charset="0"/>
              </a:rPr>
              <a:t> </a:t>
            </a:r>
            <a:r>
              <a:rPr lang="nb-NO" sz="2400" dirty="0" err="1" smtClean="0">
                <a:latin typeface="Times New Roman" pitchFamily="18" charset="0"/>
                <a:cs typeface="Times New Roman" pitchFamily="18" charset="0"/>
              </a:rPr>
              <a:t>archivist</a:t>
            </a:r>
            <a:r>
              <a:rPr lang="nb-NO" sz="2400" dirty="0" smtClean="0">
                <a:latin typeface="Times New Roman" pitchFamily="18" charset="0"/>
                <a:cs typeface="Times New Roman" pitchFamily="18" charset="0"/>
              </a:rPr>
              <a:t>? </a:t>
            </a:r>
            <a:endParaRPr lang="nb-NO" sz="2400" dirty="0">
              <a:latin typeface="Times New Roman" pitchFamily="18" charset="0"/>
              <a:cs typeface="Times New Roman" pitchFamily="18" charset="0"/>
            </a:endParaRPr>
          </a:p>
        </p:txBody>
      </p:sp>
      <p:sp>
        <p:nvSpPr>
          <p:cNvPr id="10" name="TekstSylinder 9"/>
          <p:cNvSpPr txBox="1"/>
          <p:nvPr/>
        </p:nvSpPr>
        <p:spPr>
          <a:xfrm>
            <a:off x="3714744" y="6211669"/>
            <a:ext cx="1785950" cy="646331"/>
          </a:xfrm>
          <a:prstGeom prst="rect">
            <a:avLst/>
          </a:prstGeom>
          <a:solidFill>
            <a:schemeClr val="bg2"/>
          </a:solidFill>
        </p:spPr>
        <p:txBody>
          <a:bodyPr wrap="square" rtlCol="0">
            <a:spAutoFit/>
          </a:bodyPr>
          <a:lstStyle/>
          <a:p>
            <a:r>
              <a:rPr lang="nb-NO" dirty="0" smtClean="0">
                <a:latin typeface="Times New Roman" pitchFamily="18" charset="0"/>
                <a:cs typeface="Times New Roman" pitchFamily="18" charset="0"/>
              </a:rPr>
              <a:t>Be at </a:t>
            </a:r>
            <a:r>
              <a:rPr lang="nb-NO" dirty="0" err="1" smtClean="0">
                <a:latin typeface="Times New Roman" pitchFamily="18" charset="0"/>
                <a:cs typeface="Times New Roman" pitchFamily="18" charset="0"/>
              </a:rPr>
              <a:t>someone’s</a:t>
            </a:r>
            <a:r>
              <a:rPr lang="nb-NO" dirty="0" smtClean="0">
                <a:latin typeface="Times New Roman" pitchFamily="18" charset="0"/>
                <a:cs typeface="Times New Roman" pitchFamily="18" charset="0"/>
              </a:rPr>
              <a:t> </a:t>
            </a:r>
            <a:r>
              <a:rPr lang="nb-NO" dirty="0" err="1" smtClean="0">
                <a:latin typeface="Times New Roman" pitchFamily="18" charset="0"/>
                <a:cs typeface="Times New Roman" pitchFamily="18" charset="0"/>
              </a:rPr>
              <a:t>disposal</a:t>
            </a:r>
            <a:endParaRPr lang="nb-NO" dirty="0">
              <a:latin typeface="Times New Roman" pitchFamily="18" charset="0"/>
              <a:cs typeface="Times New Roman" pitchFamily="18" charset="0"/>
            </a:endParaRPr>
          </a:p>
        </p:txBody>
      </p:sp>
      <p:sp>
        <p:nvSpPr>
          <p:cNvPr id="11" name="TekstSylinder 10"/>
          <p:cNvSpPr txBox="1"/>
          <p:nvPr/>
        </p:nvSpPr>
        <p:spPr>
          <a:xfrm>
            <a:off x="6072198" y="6211669"/>
            <a:ext cx="1928826" cy="646331"/>
          </a:xfrm>
          <a:prstGeom prst="rect">
            <a:avLst/>
          </a:prstGeom>
          <a:solidFill>
            <a:schemeClr val="bg2"/>
          </a:solidFill>
        </p:spPr>
        <p:txBody>
          <a:bodyPr wrap="square" rtlCol="0">
            <a:spAutoFit/>
          </a:bodyPr>
          <a:lstStyle/>
          <a:p>
            <a:r>
              <a:rPr lang="nb-NO" dirty="0" smtClean="0">
                <a:latin typeface="Times New Roman" pitchFamily="18" charset="0"/>
                <a:cs typeface="Times New Roman" pitchFamily="18" charset="0"/>
              </a:rPr>
              <a:t>Be </a:t>
            </a:r>
            <a:r>
              <a:rPr lang="nb-NO" dirty="0" err="1" smtClean="0">
                <a:latin typeface="Times New Roman" pitchFamily="18" charset="0"/>
                <a:cs typeface="Times New Roman" pitchFamily="18" charset="0"/>
              </a:rPr>
              <a:t>the</a:t>
            </a:r>
            <a:r>
              <a:rPr lang="nb-NO" dirty="0" smtClean="0">
                <a:latin typeface="Times New Roman" pitchFamily="18" charset="0"/>
                <a:cs typeface="Times New Roman" pitchFamily="18" charset="0"/>
              </a:rPr>
              <a:t> </a:t>
            </a:r>
            <a:r>
              <a:rPr lang="nb-NO" dirty="0" err="1" smtClean="0">
                <a:latin typeface="Times New Roman" pitchFamily="18" charset="0"/>
                <a:cs typeface="Times New Roman" pitchFamily="18" charset="0"/>
              </a:rPr>
              <a:t>one</a:t>
            </a:r>
            <a:r>
              <a:rPr lang="nb-NO" dirty="0" smtClean="0">
                <a:latin typeface="Times New Roman" pitchFamily="18" charset="0"/>
                <a:cs typeface="Times New Roman" pitchFamily="18" charset="0"/>
              </a:rPr>
              <a:t> </a:t>
            </a:r>
            <a:r>
              <a:rPr lang="nb-NO" dirty="0" err="1" smtClean="0">
                <a:latin typeface="Times New Roman" pitchFamily="18" charset="0"/>
                <a:cs typeface="Times New Roman" pitchFamily="18" charset="0"/>
              </a:rPr>
              <a:t>who</a:t>
            </a:r>
            <a:r>
              <a:rPr lang="nb-NO" dirty="0" smtClean="0">
                <a:latin typeface="Times New Roman" pitchFamily="18" charset="0"/>
                <a:cs typeface="Times New Roman" pitchFamily="18" charset="0"/>
              </a:rPr>
              <a:t> </a:t>
            </a:r>
            <a:r>
              <a:rPr lang="nb-NO" dirty="0" err="1" smtClean="0">
                <a:latin typeface="Times New Roman" pitchFamily="18" charset="0"/>
                <a:cs typeface="Times New Roman" pitchFamily="18" charset="0"/>
              </a:rPr>
              <a:t>disposes</a:t>
            </a:r>
            <a:endParaRPr lang="nb-NO" dirty="0">
              <a:latin typeface="Times New Roman" pitchFamily="18" charset="0"/>
              <a:cs typeface="Times New Roman" pitchFamily="18" charset="0"/>
            </a:endParaRPr>
          </a:p>
        </p:txBody>
      </p:sp>
      <p:sp>
        <p:nvSpPr>
          <p:cNvPr id="13" name="TekstSylinder 12"/>
          <p:cNvSpPr txBox="1"/>
          <p:nvPr/>
        </p:nvSpPr>
        <p:spPr>
          <a:xfrm>
            <a:off x="0" y="500043"/>
            <a:ext cx="4643470" cy="646331"/>
          </a:xfrm>
          <a:prstGeom prst="rect">
            <a:avLst/>
          </a:prstGeom>
          <a:solidFill>
            <a:schemeClr val="bg2"/>
          </a:solidFill>
        </p:spPr>
        <p:txBody>
          <a:bodyPr wrap="square" rtlCol="0">
            <a:spAutoFit/>
          </a:bodyPr>
          <a:lstStyle/>
          <a:p>
            <a:r>
              <a:rPr lang="en-GB" dirty="0" smtClean="0">
                <a:latin typeface="Times New Roman" pitchFamily="18" charset="0"/>
                <a:cs typeface="Times New Roman" pitchFamily="18" charset="0"/>
              </a:rPr>
              <a:t>To </a:t>
            </a:r>
            <a:r>
              <a:rPr lang="en-GB" b="1" dirty="0" smtClean="0">
                <a:latin typeface="Times New Roman" pitchFamily="18" charset="0"/>
                <a:cs typeface="Times New Roman" pitchFamily="18" charset="0"/>
              </a:rPr>
              <a:t>appraise</a:t>
            </a:r>
            <a:r>
              <a:rPr lang="en-GB" dirty="0" smtClean="0">
                <a:latin typeface="Times New Roman" pitchFamily="18" charset="0"/>
                <a:cs typeface="Times New Roman" pitchFamily="18" charset="0"/>
              </a:rPr>
              <a:t> means to </a:t>
            </a:r>
            <a:r>
              <a:rPr lang="en-GB" b="1" dirty="0" smtClean="0">
                <a:latin typeface="Times New Roman" pitchFamily="18" charset="0"/>
                <a:cs typeface="Times New Roman" pitchFamily="18" charset="0"/>
              </a:rPr>
              <a:t>evaluate</a:t>
            </a:r>
            <a:r>
              <a:rPr lang="en-GB" dirty="0" smtClean="0">
                <a:latin typeface="Times New Roman" pitchFamily="18" charset="0"/>
                <a:cs typeface="Times New Roman" pitchFamily="18" charset="0"/>
              </a:rPr>
              <a:t> or to </a:t>
            </a:r>
            <a:r>
              <a:rPr lang="en-GB" b="1" dirty="0" smtClean="0">
                <a:latin typeface="Times New Roman" pitchFamily="18" charset="0"/>
                <a:cs typeface="Times New Roman" pitchFamily="18" charset="0"/>
              </a:rPr>
              <a:t>estimate.</a:t>
            </a:r>
            <a:endParaRPr lang="nb-NO" dirty="0" smtClean="0">
              <a:latin typeface="Times New Roman" pitchFamily="18" charset="0"/>
              <a:cs typeface="Times New Roman" pitchFamily="18" charset="0"/>
            </a:endParaRPr>
          </a:p>
          <a:p>
            <a:endParaRPr lang="nb-NO"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2" name="TekstSylinder 1"/>
          <p:cNvSpPr txBox="1"/>
          <p:nvPr/>
        </p:nvSpPr>
        <p:spPr>
          <a:xfrm>
            <a:off x="142844" y="5286388"/>
            <a:ext cx="8643998" cy="276999"/>
          </a:xfrm>
          <a:prstGeom prst="rect">
            <a:avLst/>
          </a:prstGeom>
          <a:noFill/>
        </p:spPr>
        <p:txBody>
          <a:bodyPr wrap="square" rtlCol="0">
            <a:spAutoFit/>
          </a:bodyPr>
          <a:lstStyle/>
          <a:p>
            <a:r>
              <a:rPr lang="nb-NO" sz="1200" dirty="0" smtClean="0"/>
              <a:t>http://ashokgunasekaran.blogspot.com/2010/04/appraisal-processexcellent.html</a:t>
            </a:r>
            <a:endParaRPr lang="nb-NO" sz="1200" dirty="0"/>
          </a:p>
        </p:txBody>
      </p:sp>
      <p:sp>
        <p:nvSpPr>
          <p:cNvPr id="4" name="Bildeforklaring formet som en ellipse 3"/>
          <p:cNvSpPr/>
          <p:nvPr/>
        </p:nvSpPr>
        <p:spPr>
          <a:xfrm>
            <a:off x="4429124" y="2571744"/>
            <a:ext cx="1143008" cy="42862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smtClean="0">
                <a:latin typeface="Times New Roman" pitchFamily="18" charset="0"/>
                <a:cs typeface="Times New Roman" pitchFamily="18" charset="0"/>
              </a:rPr>
              <a:t>Values</a:t>
            </a:r>
            <a:endParaRPr lang="nb-NO" dirty="0">
              <a:latin typeface="Times New Roman" pitchFamily="18" charset="0"/>
              <a:cs typeface="Times New Roman" pitchFamily="18" charset="0"/>
            </a:endParaRPr>
          </a:p>
        </p:txBody>
      </p:sp>
      <p:sp>
        <p:nvSpPr>
          <p:cNvPr id="5" name="Bildeforklaring formet som en ellipse 4"/>
          <p:cNvSpPr/>
          <p:nvPr/>
        </p:nvSpPr>
        <p:spPr>
          <a:xfrm>
            <a:off x="3571868" y="3071810"/>
            <a:ext cx="1571636" cy="42862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smtClean="0">
                <a:latin typeface="Times New Roman" pitchFamily="18" charset="0"/>
                <a:cs typeface="Times New Roman" pitchFamily="18" charset="0"/>
              </a:rPr>
              <a:t>Methods</a:t>
            </a:r>
            <a:endParaRPr lang="nb-NO" dirty="0">
              <a:latin typeface="Times New Roman" pitchFamily="18" charset="0"/>
              <a:cs typeface="Times New Roman" pitchFamily="18" charset="0"/>
            </a:endParaRPr>
          </a:p>
        </p:txBody>
      </p:sp>
      <p:sp>
        <p:nvSpPr>
          <p:cNvPr id="6" name="Bildeforklaring formet som en ellipse 5"/>
          <p:cNvSpPr/>
          <p:nvPr/>
        </p:nvSpPr>
        <p:spPr>
          <a:xfrm>
            <a:off x="2928926" y="3571876"/>
            <a:ext cx="1500198" cy="50006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smtClean="0">
                <a:latin typeface="Times New Roman" pitchFamily="18" charset="0"/>
                <a:cs typeface="Times New Roman" pitchFamily="18" charset="0"/>
              </a:rPr>
              <a:t>Theories</a:t>
            </a:r>
            <a:endParaRPr lang="nb-NO" dirty="0">
              <a:latin typeface="Times New Roman" pitchFamily="18" charset="0"/>
              <a:cs typeface="Times New Roman" pitchFamily="18" charset="0"/>
            </a:endParaRPr>
          </a:p>
        </p:txBody>
      </p:sp>
      <p:sp>
        <p:nvSpPr>
          <p:cNvPr id="7" name="TekstSylinder 6"/>
          <p:cNvSpPr txBox="1"/>
          <p:nvPr/>
        </p:nvSpPr>
        <p:spPr>
          <a:xfrm>
            <a:off x="214282" y="428604"/>
            <a:ext cx="2357454" cy="2862322"/>
          </a:xfrm>
          <a:prstGeom prst="rect">
            <a:avLst/>
          </a:prstGeom>
          <a:solidFill>
            <a:schemeClr val="bg1">
              <a:lumMod val="95000"/>
            </a:schemeClr>
          </a:solidFill>
          <a:ln w="6350">
            <a:solidFill>
              <a:schemeClr val="tx1"/>
            </a:solidFill>
          </a:ln>
        </p:spPr>
        <p:txBody>
          <a:bodyPr wrap="square" rtlCol="0">
            <a:spAutoFit/>
          </a:bodyPr>
          <a:lstStyle/>
          <a:p>
            <a:r>
              <a:rPr lang="en-US" dirty="0" smtClean="0">
                <a:latin typeface="Times New Roman" pitchFamily="18" charset="0"/>
                <a:cs typeface="Times New Roman" pitchFamily="18" charset="0"/>
              </a:rPr>
              <a:t>Appraisal must be:</a:t>
            </a:r>
          </a:p>
          <a:p>
            <a:pPr lvl="0">
              <a:buFont typeface="Arial" pitchFamily="34" charset="0"/>
              <a:buChar char="•"/>
            </a:pPr>
            <a:r>
              <a:rPr lang="en-US" dirty="0" smtClean="0">
                <a:latin typeface="Times New Roman" pitchFamily="18" charset="0"/>
                <a:cs typeface="Times New Roman" pitchFamily="18" charset="0"/>
              </a:rPr>
              <a:t>Impartial</a:t>
            </a:r>
            <a:endParaRPr lang="nb-NO" dirty="0" smtClean="0">
              <a:latin typeface="Times New Roman" pitchFamily="18" charset="0"/>
              <a:cs typeface="Times New Roman" pitchFamily="18" charset="0"/>
            </a:endParaRPr>
          </a:p>
          <a:p>
            <a:pPr lvl="0">
              <a:buFont typeface="Arial" pitchFamily="34" charset="0"/>
              <a:buChar char="•"/>
            </a:pPr>
            <a:r>
              <a:rPr lang="en-US" dirty="0" smtClean="0">
                <a:latin typeface="Times New Roman" pitchFamily="18" charset="0"/>
                <a:cs typeface="Times New Roman" pitchFamily="18" charset="0"/>
              </a:rPr>
              <a:t>Objective</a:t>
            </a:r>
            <a:endParaRPr lang="nb-NO" dirty="0" smtClean="0">
              <a:latin typeface="Times New Roman" pitchFamily="18" charset="0"/>
              <a:cs typeface="Times New Roman" pitchFamily="18" charset="0"/>
            </a:endParaRPr>
          </a:p>
          <a:p>
            <a:pPr lvl="0">
              <a:buFont typeface="Arial" pitchFamily="34" charset="0"/>
              <a:buChar char="•"/>
            </a:pPr>
            <a:r>
              <a:rPr lang="en-US" dirty="0" smtClean="0">
                <a:latin typeface="Times New Roman" pitchFamily="18" charset="0"/>
                <a:cs typeface="Times New Roman" pitchFamily="18" charset="0"/>
              </a:rPr>
              <a:t>Professional</a:t>
            </a:r>
            <a:endParaRPr lang="nb-NO" dirty="0" smtClean="0">
              <a:latin typeface="Times New Roman" pitchFamily="18" charset="0"/>
              <a:cs typeface="Times New Roman" pitchFamily="18" charset="0"/>
            </a:endParaRPr>
          </a:p>
          <a:p>
            <a:pPr>
              <a:buFont typeface="Arial" pitchFamily="34" charset="0"/>
              <a:buChar char="•"/>
            </a:pPr>
            <a:r>
              <a:rPr lang="en-US" dirty="0" smtClean="0">
                <a:latin typeface="Times New Roman" pitchFamily="18" charset="0"/>
                <a:cs typeface="Times New Roman" pitchFamily="18" charset="0"/>
              </a:rPr>
              <a:t> Based on knowledge   derived from analysis</a:t>
            </a:r>
            <a:endParaRPr lang="nb-NO" dirty="0" smtClean="0">
              <a:latin typeface="Times New Roman" pitchFamily="18" charset="0"/>
              <a:cs typeface="Times New Roman" pitchFamily="18" charset="0"/>
            </a:endParaRPr>
          </a:p>
          <a:p>
            <a:pPr>
              <a:buFont typeface="Arial" pitchFamily="34" charset="0"/>
              <a:buChar char="•"/>
            </a:pPr>
            <a:r>
              <a:rPr lang="en-US" dirty="0" smtClean="0">
                <a:latin typeface="Times New Roman" pitchFamily="18" charset="0"/>
                <a:cs typeface="Times New Roman" pitchFamily="18" charset="0"/>
              </a:rPr>
              <a:t> Aimed at providing the complete picture of society</a:t>
            </a:r>
            <a:endParaRPr lang="nb-NO" dirty="0" smtClean="0">
              <a:latin typeface="Times New Roman" pitchFamily="18" charset="0"/>
              <a:cs typeface="Times New Roman" pitchFamily="18" charset="0"/>
            </a:endParaRPr>
          </a:p>
          <a:p>
            <a:endParaRPr lang="nb-NO" dirty="0"/>
          </a:p>
        </p:txBody>
      </p:sp>
      <p:sp>
        <p:nvSpPr>
          <p:cNvPr id="8" name="TekstSylinder 7"/>
          <p:cNvSpPr txBox="1"/>
          <p:nvPr/>
        </p:nvSpPr>
        <p:spPr>
          <a:xfrm>
            <a:off x="3214678" y="571480"/>
            <a:ext cx="2286016" cy="369332"/>
          </a:xfrm>
          <a:prstGeom prst="rect">
            <a:avLst/>
          </a:prstGeom>
          <a:noFill/>
        </p:spPr>
        <p:txBody>
          <a:bodyPr wrap="square" rtlCol="0">
            <a:spAutoFit/>
          </a:bodyPr>
          <a:lstStyle/>
          <a:p>
            <a:endParaRPr lang="nb-NO" dirty="0"/>
          </a:p>
        </p:txBody>
      </p:sp>
      <p:sp>
        <p:nvSpPr>
          <p:cNvPr id="9" name="TekstSylinder 8"/>
          <p:cNvSpPr txBox="1"/>
          <p:nvPr/>
        </p:nvSpPr>
        <p:spPr>
          <a:xfrm>
            <a:off x="3929058" y="4286256"/>
            <a:ext cx="4929222" cy="1354217"/>
          </a:xfrm>
          <a:prstGeom prst="rect">
            <a:avLst/>
          </a:prstGeom>
          <a:noFill/>
        </p:spPr>
        <p:txBody>
          <a:bodyPr wrap="square" rtlCol="0">
            <a:spAutoFit/>
          </a:bodyPr>
          <a:lstStyle/>
          <a:p>
            <a:r>
              <a:rPr lang="en-US" sz="1600" dirty="0" smtClean="0">
                <a:latin typeface="Times New Roman" pitchFamily="18" charset="0"/>
                <a:cs typeface="Times New Roman" pitchFamily="18" charset="0"/>
              </a:rPr>
              <a:t>“The process of establishing the </a:t>
            </a:r>
            <a:r>
              <a:rPr lang="en-US" sz="1600" b="1" dirty="0" smtClean="0">
                <a:latin typeface="Times New Roman" pitchFamily="18" charset="0"/>
                <a:cs typeface="Times New Roman" pitchFamily="18" charset="0"/>
              </a:rPr>
              <a:t>value</a:t>
            </a:r>
            <a:r>
              <a:rPr lang="en-US" sz="1600" dirty="0" smtClean="0">
                <a:latin typeface="Times New Roman" pitchFamily="18" charset="0"/>
                <a:cs typeface="Times New Roman" pitchFamily="18" charset="0"/>
              </a:rPr>
              <a:t> of documents made or received in the course of the conduct of affairs, </a:t>
            </a:r>
            <a:r>
              <a:rPr lang="en-US" sz="1600" b="1" dirty="0" smtClean="0">
                <a:latin typeface="Times New Roman" pitchFamily="18" charset="0"/>
                <a:cs typeface="Times New Roman" pitchFamily="18" charset="0"/>
              </a:rPr>
              <a:t>qualifying that value</a:t>
            </a:r>
            <a:r>
              <a:rPr lang="en-US" sz="1600" dirty="0" smtClean="0">
                <a:latin typeface="Times New Roman" pitchFamily="18" charset="0"/>
                <a:cs typeface="Times New Roman" pitchFamily="18" charset="0"/>
              </a:rPr>
              <a:t>, and </a:t>
            </a:r>
            <a:r>
              <a:rPr lang="en-US" sz="1600" b="1" dirty="0" smtClean="0">
                <a:latin typeface="Times New Roman" pitchFamily="18" charset="0"/>
                <a:cs typeface="Times New Roman" pitchFamily="18" charset="0"/>
              </a:rPr>
              <a:t>determining its duration</a:t>
            </a:r>
            <a:r>
              <a:rPr lang="en-US" sz="1600" dirty="0" smtClean="0">
                <a:latin typeface="Times New Roman" pitchFamily="18" charset="0"/>
                <a:cs typeface="Times New Roman" pitchFamily="18" charset="0"/>
              </a:rPr>
              <a:t>.“</a:t>
            </a:r>
          </a:p>
          <a:p>
            <a:r>
              <a:rPr lang="en-US" sz="1600" dirty="0" smtClean="0">
                <a:latin typeface="Times New Roman" pitchFamily="18" charset="0"/>
                <a:cs typeface="Times New Roman" pitchFamily="18" charset="0"/>
              </a:rPr>
              <a:t> L. </a:t>
            </a:r>
            <a:r>
              <a:rPr lang="en-US" sz="1600" dirty="0" err="1" smtClean="0">
                <a:latin typeface="Times New Roman" pitchFamily="18" charset="0"/>
                <a:cs typeface="Times New Roman" pitchFamily="18" charset="0"/>
              </a:rPr>
              <a:t>Duranti</a:t>
            </a:r>
            <a:endParaRPr lang="nb-NO" sz="1600" dirty="0" smtClean="0">
              <a:latin typeface="Times New Roman" pitchFamily="18" charset="0"/>
              <a:cs typeface="Times New Roman" pitchFamily="18" charset="0"/>
            </a:endParaRPr>
          </a:p>
          <a:p>
            <a:endParaRPr lang="nb-NO" dirty="0"/>
          </a:p>
        </p:txBody>
      </p:sp>
      <p:sp>
        <p:nvSpPr>
          <p:cNvPr id="10" name="TekstSylinder 9"/>
          <p:cNvSpPr txBox="1"/>
          <p:nvPr/>
        </p:nvSpPr>
        <p:spPr>
          <a:xfrm>
            <a:off x="928662" y="4214818"/>
            <a:ext cx="1214446" cy="646331"/>
          </a:xfrm>
          <a:prstGeom prst="rect">
            <a:avLst/>
          </a:prstGeom>
          <a:noFill/>
        </p:spPr>
        <p:txBody>
          <a:bodyPr wrap="square" rtlCol="0">
            <a:spAutoFit/>
          </a:bodyPr>
          <a:lstStyle/>
          <a:p>
            <a:r>
              <a:rPr lang="nb-NO" dirty="0" smtClean="0">
                <a:solidFill>
                  <a:srgbClr val="FF0000"/>
                </a:solidFill>
                <a:latin typeface="Times New Roman" pitchFamily="18" charset="0"/>
                <a:cs typeface="Times New Roman" pitchFamily="18" charset="0"/>
              </a:rPr>
              <a:t>I </a:t>
            </a:r>
            <a:r>
              <a:rPr lang="nb-NO" dirty="0" err="1" smtClean="0">
                <a:solidFill>
                  <a:srgbClr val="FF0000"/>
                </a:solidFill>
                <a:latin typeface="Times New Roman" pitchFamily="18" charset="0"/>
                <a:cs typeface="Times New Roman" pitchFamily="18" charset="0"/>
              </a:rPr>
              <a:t>Walk</a:t>
            </a:r>
            <a:r>
              <a:rPr lang="nb-NO" dirty="0" smtClean="0">
                <a:solidFill>
                  <a:srgbClr val="FF0000"/>
                </a:solidFill>
                <a:latin typeface="Times New Roman" pitchFamily="18" charset="0"/>
                <a:cs typeface="Times New Roman" pitchFamily="18" charset="0"/>
              </a:rPr>
              <a:t> </a:t>
            </a:r>
            <a:r>
              <a:rPr lang="nb-NO" dirty="0" err="1" smtClean="0">
                <a:solidFill>
                  <a:srgbClr val="FF0000"/>
                </a:solidFill>
                <a:latin typeface="Times New Roman" pitchFamily="18" charset="0"/>
                <a:cs typeface="Times New Roman" pitchFamily="18" charset="0"/>
              </a:rPr>
              <a:t>the</a:t>
            </a:r>
            <a:r>
              <a:rPr lang="nb-NO" dirty="0" smtClean="0">
                <a:solidFill>
                  <a:srgbClr val="FF0000"/>
                </a:solidFill>
                <a:latin typeface="Times New Roman" pitchFamily="18" charset="0"/>
                <a:cs typeface="Times New Roman" pitchFamily="18" charset="0"/>
              </a:rPr>
              <a:t> Line…..</a:t>
            </a:r>
            <a:endParaRPr lang="nb-NO" dirty="0">
              <a:solidFill>
                <a:srgbClr val="FF0000"/>
              </a:solidFill>
              <a:latin typeface="Times New Roman" pitchFamily="18" charset="0"/>
              <a:cs typeface="Times New Roman" pitchFamily="18" charset="0"/>
            </a:endParaRPr>
          </a:p>
        </p:txBody>
      </p:sp>
      <p:sp>
        <p:nvSpPr>
          <p:cNvPr id="11" name="TekstSylinder 10"/>
          <p:cNvSpPr txBox="1"/>
          <p:nvPr/>
        </p:nvSpPr>
        <p:spPr>
          <a:xfrm>
            <a:off x="2786050" y="0"/>
            <a:ext cx="4000528" cy="954107"/>
          </a:xfrm>
          <a:prstGeom prst="rect">
            <a:avLst/>
          </a:prstGeom>
          <a:solidFill>
            <a:schemeClr val="bg1"/>
          </a:solidFill>
          <a:ln>
            <a:solidFill>
              <a:schemeClr val="tx1"/>
            </a:solidFill>
          </a:ln>
        </p:spPr>
        <p:txBody>
          <a:bodyPr wrap="square" rtlCol="0">
            <a:spAutoFit/>
          </a:bodyPr>
          <a:lstStyle/>
          <a:p>
            <a:r>
              <a:rPr lang="nb-NO" sz="1400" dirty="0" smtClean="0">
                <a:latin typeface="Comic Sans MS" pitchFamily="66" charset="0"/>
              </a:rPr>
              <a:t>I </a:t>
            </a:r>
            <a:r>
              <a:rPr lang="nb-NO" sz="1400" dirty="0" err="1" smtClean="0">
                <a:latin typeface="Comic Sans MS" pitchFamily="66" charset="0"/>
              </a:rPr>
              <a:t>keep</a:t>
            </a:r>
            <a:r>
              <a:rPr lang="nb-NO" sz="1400" dirty="0" smtClean="0">
                <a:latin typeface="Comic Sans MS" pitchFamily="66" charset="0"/>
              </a:rPr>
              <a:t> a </a:t>
            </a:r>
            <a:r>
              <a:rPr lang="nb-NO" sz="1400" dirty="0" err="1" smtClean="0">
                <a:latin typeface="Comic Sans MS" pitchFamily="66" charset="0"/>
              </a:rPr>
              <a:t>close</a:t>
            </a:r>
            <a:r>
              <a:rPr lang="nb-NO" sz="1400" dirty="0" smtClean="0">
                <a:latin typeface="Comic Sans MS" pitchFamily="66" charset="0"/>
              </a:rPr>
              <a:t> </a:t>
            </a:r>
            <a:r>
              <a:rPr lang="nb-NO" sz="1400" dirty="0" err="1" smtClean="0">
                <a:latin typeface="Comic Sans MS" pitchFamily="66" charset="0"/>
              </a:rPr>
              <a:t>watch</a:t>
            </a:r>
            <a:r>
              <a:rPr lang="nb-NO" sz="1400" dirty="0" smtClean="0">
                <a:latin typeface="Comic Sans MS" pitchFamily="66" charset="0"/>
              </a:rPr>
              <a:t> </a:t>
            </a:r>
            <a:r>
              <a:rPr lang="nb-NO" sz="1400" dirty="0" err="1" smtClean="0">
                <a:latin typeface="Comic Sans MS" pitchFamily="66" charset="0"/>
              </a:rPr>
              <a:t>on</a:t>
            </a:r>
            <a:r>
              <a:rPr lang="nb-NO" sz="1400" dirty="0" smtClean="0">
                <a:latin typeface="Comic Sans MS" pitchFamily="66" charset="0"/>
              </a:rPr>
              <a:t> </a:t>
            </a:r>
            <a:r>
              <a:rPr lang="nb-NO" sz="1400" dirty="0" err="1" smtClean="0">
                <a:latin typeface="Comic Sans MS" pitchFamily="66" charset="0"/>
              </a:rPr>
              <a:t>this</a:t>
            </a:r>
            <a:r>
              <a:rPr lang="nb-NO" sz="1400" dirty="0" smtClean="0">
                <a:latin typeface="Comic Sans MS" pitchFamily="66" charset="0"/>
              </a:rPr>
              <a:t> </a:t>
            </a:r>
            <a:r>
              <a:rPr lang="nb-NO" sz="1400" dirty="0" err="1" smtClean="0">
                <a:latin typeface="Comic Sans MS" pitchFamily="66" charset="0"/>
              </a:rPr>
              <a:t>heart</a:t>
            </a:r>
            <a:r>
              <a:rPr lang="nb-NO" sz="1400" dirty="0" smtClean="0">
                <a:latin typeface="Comic Sans MS" pitchFamily="66" charset="0"/>
              </a:rPr>
              <a:t> </a:t>
            </a:r>
            <a:r>
              <a:rPr lang="nb-NO" sz="1400" dirty="0" err="1" smtClean="0">
                <a:latin typeface="Comic Sans MS" pitchFamily="66" charset="0"/>
              </a:rPr>
              <a:t>of</a:t>
            </a:r>
            <a:r>
              <a:rPr lang="nb-NO" sz="1400" dirty="0" smtClean="0">
                <a:latin typeface="Comic Sans MS" pitchFamily="66" charset="0"/>
              </a:rPr>
              <a:t> mine</a:t>
            </a:r>
          </a:p>
          <a:p>
            <a:r>
              <a:rPr lang="nb-NO" sz="1400" dirty="0" smtClean="0">
                <a:latin typeface="Comic Sans MS" pitchFamily="66" charset="0"/>
              </a:rPr>
              <a:t>I </a:t>
            </a:r>
            <a:r>
              <a:rPr lang="nb-NO" sz="1400" dirty="0" err="1" smtClean="0">
                <a:latin typeface="Comic Sans MS" pitchFamily="66" charset="0"/>
              </a:rPr>
              <a:t>keep</a:t>
            </a:r>
            <a:r>
              <a:rPr lang="nb-NO" sz="1400" dirty="0" smtClean="0">
                <a:latin typeface="Comic Sans MS" pitchFamily="66" charset="0"/>
              </a:rPr>
              <a:t> my </a:t>
            </a:r>
            <a:r>
              <a:rPr lang="nb-NO" sz="1400" dirty="0" err="1" smtClean="0">
                <a:latin typeface="Comic Sans MS" pitchFamily="66" charset="0"/>
              </a:rPr>
              <a:t>eyes</a:t>
            </a:r>
            <a:r>
              <a:rPr lang="nb-NO" sz="1400" dirty="0" smtClean="0">
                <a:latin typeface="Comic Sans MS" pitchFamily="66" charset="0"/>
              </a:rPr>
              <a:t> </a:t>
            </a:r>
            <a:r>
              <a:rPr lang="nb-NO" sz="1400" dirty="0" err="1" smtClean="0">
                <a:latin typeface="Comic Sans MS" pitchFamily="66" charset="0"/>
              </a:rPr>
              <a:t>wide</a:t>
            </a:r>
            <a:r>
              <a:rPr lang="nb-NO" sz="1400" dirty="0" smtClean="0">
                <a:latin typeface="Comic Sans MS" pitchFamily="66" charset="0"/>
              </a:rPr>
              <a:t> </a:t>
            </a:r>
            <a:r>
              <a:rPr lang="nb-NO" sz="1400" dirty="0" err="1" smtClean="0">
                <a:latin typeface="Comic Sans MS" pitchFamily="66" charset="0"/>
              </a:rPr>
              <a:t>open</a:t>
            </a:r>
            <a:r>
              <a:rPr lang="nb-NO" sz="1400" dirty="0" smtClean="0">
                <a:latin typeface="Comic Sans MS" pitchFamily="66" charset="0"/>
              </a:rPr>
              <a:t> all </a:t>
            </a:r>
            <a:r>
              <a:rPr lang="nb-NO" sz="1400" dirty="0" err="1" smtClean="0">
                <a:latin typeface="Comic Sans MS" pitchFamily="66" charset="0"/>
              </a:rPr>
              <a:t>the</a:t>
            </a:r>
            <a:r>
              <a:rPr lang="nb-NO" sz="1400" dirty="0" smtClean="0">
                <a:latin typeface="Comic Sans MS" pitchFamily="66" charset="0"/>
              </a:rPr>
              <a:t> time</a:t>
            </a:r>
          </a:p>
          <a:p>
            <a:r>
              <a:rPr lang="nb-NO" sz="1400" dirty="0" smtClean="0">
                <a:latin typeface="Comic Sans MS" pitchFamily="66" charset="0"/>
              </a:rPr>
              <a:t>I </a:t>
            </a:r>
            <a:r>
              <a:rPr lang="nb-NO" sz="1400" dirty="0" err="1" smtClean="0">
                <a:latin typeface="Comic Sans MS" pitchFamily="66" charset="0"/>
              </a:rPr>
              <a:t>keep</a:t>
            </a:r>
            <a:r>
              <a:rPr lang="nb-NO" sz="1400" dirty="0" smtClean="0">
                <a:latin typeface="Comic Sans MS" pitchFamily="66" charset="0"/>
              </a:rPr>
              <a:t> </a:t>
            </a:r>
            <a:r>
              <a:rPr lang="nb-NO" sz="1400" dirty="0" err="1" smtClean="0">
                <a:latin typeface="Comic Sans MS" pitchFamily="66" charset="0"/>
              </a:rPr>
              <a:t>the</a:t>
            </a:r>
            <a:r>
              <a:rPr lang="nb-NO" sz="1400" dirty="0" smtClean="0">
                <a:latin typeface="Comic Sans MS" pitchFamily="66" charset="0"/>
              </a:rPr>
              <a:t> </a:t>
            </a:r>
            <a:r>
              <a:rPr lang="nb-NO" sz="1400" dirty="0" err="1" smtClean="0">
                <a:latin typeface="Comic Sans MS" pitchFamily="66" charset="0"/>
              </a:rPr>
              <a:t>ends</a:t>
            </a:r>
            <a:r>
              <a:rPr lang="nb-NO" sz="1400" dirty="0" smtClean="0">
                <a:latin typeface="Comic Sans MS" pitchFamily="66" charset="0"/>
              </a:rPr>
              <a:t> </a:t>
            </a:r>
            <a:r>
              <a:rPr lang="nb-NO" sz="1400" dirty="0" err="1" smtClean="0">
                <a:latin typeface="Comic Sans MS" pitchFamily="66" charset="0"/>
              </a:rPr>
              <a:t>out</a:t>
            </a:r>
            <a:r>
              <a:rPr lang="nb-NO" sz="1400" dirty="0" smtClean="0">
                <a:latin typeface="Comic Sans MS" pitchFamily="66" charset="0"/>
              </a:rPr>
              <a:t> for </a:t>
            </a:r>
            <a:r>
              <a:rPr lang="nb-NO" sz="1400" dirty="0" err="1" smtClean="0">
                <a:latin typeface="Comic Sans MS" pitchFamily="66" charset="0"/>
              </a:rPr>
              <a:t>the</a:t>
            </a:r>
            <a:r>
              <a:rPr lang="nb-NO" sz="1400" dirty="0" smtClean="0">
                <a:latin typeface="Comic Sans MS" pitchFamily="66" charset="0"/>
              </a:rPr>
              <a:t> tie </a:t>
            </a:r>
            <a:r>
              <a:rPr lang="nb-NO" sz="1400" dirty="0" err="1" smtClean="0">
                <a:latin typeface="Comic Sans MS" pitchFamily="66" charset="0"/>
              </a:rPr>
              <a:t>that</a:t>
            </a:r>
            <a:r>
              <a:rPr lang="nb-NO" sz="1400" dirty="0" smtClean="0">
                <a:latin typeface="Comic Sans MS" pitchFamily="66" charset="0"/>
              </a:rPr>
              <a:t> binds</a:t>
            </a:r>
          </a:p>
          <a:p>
            <a:r>
              <a:rPr lang="nb-NO" sz="1400" dirty="0" err="1" smtClean="0">
                <a:latin typeface="Comic Sans MS" pitchFamily="66" charset="0"/>
              </a:rPr>
              <a:t>Because</a:t>
            </a:r>
            <a:r>
              <a:rPr lang="nb-NO" sz="1400" dirty="0" smtClean="0">
                <a:latin typeface="Comic Sans MS" pitchFamily="66" charset="0"/>
              </a:rPr>
              <a:t> </a:t>
            </a:r>
            <a:r>
              <a:rPr lang="nb-NO" sz="1400" dirty="0" err="1" smtClean="0">
                <a:latin typeface="Comic Sans MS" pitchFamily="66" charset="0"/>
              </a:rPr>
              <a:t>you’re</a:t>
            </a:r>
            <a:r>
              <a:rPr lang="nb-NO" sz="1400" dirty="0" smtClean="0">
                <a:latin typeface="Comic Sans MS" pitchFamily="66" charset="0"/>
              </a:rPr>
              <a:t> mine, I </a:t>
            </a:r>
            <a:r>
              <a:rPr lang="nb-NO" sz="1400" dirty="0" err="1" smtClean="0">
                <a:latin typeface="Comic Sans MS" pitchFamily="66" charset="0"/>
              </a:rPr>
              <a:t>walk</a:t>
            </a:r>
            <a:r>
              <a:rPr lang="nb-NO" sz="1400" dirty="0" smtClean="0">
                <a:latin typeface="Comic Sans MS" pitchFamily="66" charset="0"/>
              </a:rPr>
              <a:t> </a:t>
            </a:r>
            <a:r>
              <a:rPr lang="nb-NO" sz="1400" dirty="0" err="1" smtClean="0">
                <a:latin typeface="Comic Sans MS" pitchFamily="66" charset="0"/>
              </a:rPr>
              <a:t>the</a:t>
            </a:r>
            <a:r>
              <a:rPr lang="nb-NO" sz="1400" dirty="0" smtClean="0">
                <a:latin typeface="Comic Sans MS" pitchFamily="66" charset="0"/>
              </a:rPr>
              <a:t> line</a:t>
            </a:r>
            <a:endParaRPr lang="nb-NO" sz="1400" dirty="0">
              <a:latin typeface="Comic Sans MS"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0" y="285728"/>
            <a:ext cx="9144000" cy="1643074"/>
          </a:xfrm>
          <a:solidFill>
            <a:schemeClr val="accent3">
              <a:lumMod val="60000"/>
              <a:lumOff val="40000"/>
            </a:schemeClr>
          </a:solidFill>
          <a:ln>
            <a:solidFill>
              <a:schemeClr val="accent3">
                <a:lumMod val="75000"/>
              </a:schemeClr>
            </a:solidFill>
          </a:ln>
        </p:spPr>
        <p:txBody>
          <a:bodyPr>
            <a:normAutofit/>
          </a:bodyPr>
          <a:lstStyle/>
          <a:p>
            <a:pPr algn="l"/>
            <a:r>
              <a:rPr lang="nb-NO" sz="3200" b="1" dirty="0" smtClean="0">
                <a:latin typeface="Times New Roman" pitchFamily="18" charset="0"/>
                <a:cs typeface="Times New Roman" pitchFamily="18" charset="0"/>
              </a:rPr>
              <a:t>The </a:t>
            </a:r>
            <a:r>
              <a:rPr lang="nb-NO" sz="3200" b="1" dirty="0" err="1" smtClean="0">
                <a:latin typeface="Times New Roman" pitchFamily="18" charset="0"/>
                <a:cs typeface="Times New Roman" pitchFamily="18" charset="0"/>
              </a:rPr>
              <a:t>appraisal</a:t>
            </a:r>
            <a:r>
              <a:rPr lang="nb-NO" sz="3200" b="1" dirty="0" smtClean="0">
                <a:latin typeface="Times New Roman" pitchFamily="18" charset="0"/>
                <a:cs typeface="Times New Roman" pitchFamily="18" charset="0"/>
              </a:rPr>
              <a:t> </a:t>
            </a:r>
            <a:r>
              <a:rPr lang="nb-NO" sz="3200" b="1" dirty="0" err="1" smtClean="0">
                <a:latin typeface="Times New Roman" pitchFamily="18" charset="0"/>
                <a:cs typeface="Times New Roman" pitchFamily="18" charset="0"/>
              </a:rPr>
              <a:t>process</a:t>
            </a:r>
            <a:endParaRPr lang="nb-NO" sz="3200" b="1" dirty="0">
              <a:latin typeface="Times New Roman" pitchFamily="18" charset="0"/>
              <a:cs typeface="Times New Roman" pitchFamily="18" charset="0"/>
            </a:endParaRPr>
          </a:p>
        </p:txBody>
      </p:sp>
      <p:sp>
        <p:nvSpPr>
          <p:cNvPr id="3" name="Plassholder for innhold 2"/>
          <p:cNvSpPr>
            <a:spLocks noGrp="1"/>
          </p:cNvSpPr>
          <p:nvPr>
            <p:ph idx="1"/>
          </p:nvPr>
        </p:nvSpPr>
        <p:spPr>
          <a:xfrm>
            <a:off x="457200" y="2214554"/>
            <a:ext cx="8229600" cy="3929090"/>
          </a:xfrm>
        </p:spPr>
        <p:txBody>
          <a:bodyPr>
            <a:normAutofit fontScale="85000" lnSpcReduction="10000"/>
          </a:bodyPr>
          <a:lstStyle/>
          <a:p>
            <a:pPr>
              <a:buNone/>
            </a:pPr>
            <a:r>
              <a:rPr lang="en-GB" b="1" dirty="0" smtClean="0">
                <a:solidFill>
                  <a:schemeClr val="accent3">
                    <a:lumMod val="50000"/>
                  </a:schemeClr>
                </a:solidFill>
                <a:latin typeface="Times New Roman" pitchFamily="18" charset="0"/>
                <a:cs typeface="Times New Roman" pitchFamily="18" charset="0"/>
              </a:rPr>
              <a:t>Evaluation based upon a number of archival values</a:t>
            </a:r>
            <a:r>
              <a:rPr lang="en-GB" dirty="0" smtClean="0">
                <a:solidFill>
                  <a:schemeClr val="accent3">
                    <a:lumMod val="50000"/>
                  </a:schemeClr>
                </a:solidFill>
                <a:latin typeface="Times New Roman" pitchFamily="18" charset="0"/>
                <a:cs typeface="Times New Roman" pitchFamily="18" charset="0"/>
              </a:rPr>
              <a:t>: </a:t>
            </a:r>
          </a:p>
          <a:p>
            <a:pPr>
              <a:buNone/>
            </a:pPr>
            <a:endParaRPr lang="en-GB" dirty="0" smtClean="0">
              <a:solidFill>
                <a:schemeClr val="accent3">
                  <a:lumMod val="50000"/>
                </a:schemeClr>
              </a:solidFill>
              <a:latin typeface="Times New Roman" pitchFamily="18" charset="0"/>
              <a:cs typeface="Times New Roman" pitchFamily="18" charset="0"/>
            </a:endParaRPr>
          </a:p>
          <a:p>
            <a:r>
              <a:rPr lang="en-GB" b="1" dirty="0" smtClean="0">
                <a:solidFill>
                  <a:schemeClr val="accent3">
                    <a:lumMod val="50000"/>
                  </a:schemeClr>
                </a:solidFill>
                <a:latin typeface="Times New Roman" pitchFamily="18" charset="0"/>
                <a:cs typeface="Times New Roman" pitchFamily="18" charset="0"/>
              </a:rPr>
              <a:t>administrative</a:t>
            </a:r>
          </a:p>
          <a:p>
            <a:r>
              <a:rPr lang="en-GB" b="1" dirty="0" smtClean="0">
                <a:solidFill>
                  <a:schemeClr val="accent3">
                    <a:lumMod val="50000"/>
                  </a:schemeClr>
                </a:solidFill>
                <a:latin typeface="Times New Roman" pitchFamily="18" charset="0"/>
                <a:cs typeface="Times New Roman" pitchFamily="18" charset="0"/>
              </a:rPr>
              <a:t>legal</a:t>
            </a:r>
          </a:p>
          <a:p>
            <a:r>
              <a:rPr lang="en-GB" b="1" dirty="0" smtClean="0">
                <a:solidFill>
                  <a:schemeClr val="accent3">
                    <a:lumMod val="50000"/>
                  </a:schemeClr>
                </a:solidFill>
                <a:latin typeface="Times New Roman" pitchFamily="18" charset="0"/>
                <a:cs typeface="Times New Roman" pitchFamily="18" charset="0"/>
              </a:rPr>
              <a:t>evidential </a:t>
            </a:r>
          </a:p>
          <a:p>
            <a:r>
              <a:rPr lang="en-GB" b="1" dirty="0" smtClean="0">
                <a:solidFill>
                  <a:schemeClr val="accent3">
                    <a:lumMod val="50000"/>
                  </a:schemeClr>
                </a:solidFill>
                <a:latin typeface="Times New Roman" pitchFamily="18" charset="0"/>
                <a:cs typeface="Times New Roman" pitchFamily="18" charset="0"/>
              </a:rPr>
              <a:t>informational</a:t>
            </a:r>
            <a:r>
              <a:rPr lang="en-GB" dirty="0" smtClean="0">
                <a:solidFill>
                  <a:schemeClr val="accent3">
                    <a:lumMod val="50000"/>
                  </a:schemeClr>
                </a:solidFill>
                <a:latin typeface="Times New Roman" pitchFamily="18" charset="0"/>
                <a:cs typeface="Times New Roman" pitchFamily="18" charset="0"/>
              </a:rPr>
              <a:t> </a:t>
            </a:r>
          </a:p>
          <a:p>
            <a:r>
              <a:rPr lang="en-GB" dirty="0" smtClean="0">
                <a:solidFill>
                  <a:schemeClr val="accent3">
                    <a:lumMod val="50000"/>
                  </a:schemeClr>
                </a:solidFill>
                <a:latin typeface="Times New Roman" pitchFamily="18" charset="0"/>
                <a:cs typeface="Times New Roman" pitchFamily="18" charset="0"/>
              </a:rPr>
              <a:t>It has also been maintained that appraisal is concerned with the </a:t>
            </a:r>
            <a:r>
              <a:rPr lang="en-GB" b="1" dirty="0" smtClean="0">
                <a:solidFill>
                  <a:schemeClr val="accent3">
                    <a:lumMod val="50000"/>
                  </a:schemeClr>
                </a:solidFill>
                <a:latin typeface="Times New Roman" pitchFamily="18" charset="0"/>
                <a:cs typeface="Times New Roman" pitchFamily="18" charset="0"/>
              </a:rPr>
              <a:t>arrangement and condition of records and their relationship</a:t>
            </a:r>
            <a:r>
              <a:rPr lang="en-GB" dirty="0" smtClean="0">
                <a:solidFill>
                  <a:schemeClr val="accent3">
                    <a:lumMod val="50000"/>
                  </a:schemeClr>
                </a:solidFill>
                <a:latin typeface="Times New Roman" pitchFamily="18" charset="0"/>
                <a:cs typeface="Times New Roman" pitchFamily="18" charset="0"/>
              </a:rPr>
              <a:t> to other records.</a:t>
            </a:r>
            <a:endParaRPr lang="nb-NO" dirty="0">
              <a:solidFill>
                <a:schemeClr val="accent3">
                  <a:lumMod val="50000"/>
                </a:schemeClr>
              </a:solidFill>
              <a:latin typeface="Times New Roman" pitchFamily="18" charset="0"/>
              <a:cs typeface="Times New Roman" pitchFamily="18" charset="0"/>
            </a:endParaRPr>
          </a:p>
        </p:txBody>
      </p:sp>
      <p:pic>
        <p:nvPicPr>
          <p:cNvPr id="4" name="Bilde 3" descr="untitled values.bmp"/>
          <p:cNvPicPr>
            <a:picLocks noChangeAspect="1"/>
          </p:cNvPicPr>
          <p:nvPr/>
        </p:nvPicPr>
        <p:blipFill>
          <a:blip r:embed="rId3" cstate="print"/>
          <a:stretch>
            <a:fillRect/>
          </a:stretch>
        </p:blipFill>
        <p:spPr>
          <a:xfrm>
            <a:off x="3929058" y="285728"/>
            <a:ext cx="5214942" cy="1657350"/>
          </a:xfrm>
          <a:prstGeom prst="rect">
            <a:avLst/>
          </a:prstGeom>
        </p:spPr>
      </p:pic>
      <p:sp>
        <p:nvSpPr>
          <p:cNvPr id="40961" name="Rectangle 1"/>
          <p:cNvSpPr>
            <a:spLocks noChangeArrowheads="1"/>
          </p:cNvSpPr>
          <p:nvPr/>
        </p:nvSpPr>
        <p:spPr bwMode="auto">
          <a:xfrm>
            <a:off x="3786182" y="1714488"/>
            <a:ext cx="5143504"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100" b="1" i="0" u="none" strike="noStrike" cap="none" normalizeH="0" baseline="0" dirty="0" smtClean="0">
                <a:ln>
                  <a:noFill/>
                </a:ln>
                <a:effectLst/>
                <a:latin typeface="Calibri" pitchFamily="34" charset="0"/>
                <a:ea typeface="Calibri" pitchFamily="34" charset="0"/>
                <a:cs typeface="Times New Roman" pitchFamily="18" charset="0"/>
                <a:hlinkClick r:id="rId4"/>
              </a:rPr>
              <a:t>http://www.google.no/imgres?imgurl=http://www.dilbert.com/</a:t>
            </a:r>
            <a:endParaRPr kumimoji="0" lang="nb-NO" sz="1800" b="0" i="0" u="none" strike="noStrike" cap="none" normalizeH="0" baseline="0" dirty="0" smtClean="0">
              <a:ln>
                <a:noFill/>
              </a:ln>
              <a:effectLst/>
              <a:latin typeface="Arial" pitchFamily="34" charset="0"/>
              <a:cs typeface="Arial" pitchFamily="34" charset="0"/>
            </a:endParaRPr>
          </a:p>
        </p:txBody>
      </p:sp>
      <p:sp>
        <p:nvSpPr>
          <p:cNvPr id="7" name="Ellipse 6"/>
          <p:cNvSpPr/>
          <p:nvPr/>
        </p:nvSpPr>
        <p:spPr>
          <a:xfrm>
            <a:off x="5000628" y="3286124"/>
            <a:ext cx="3000396" cy="1357322"/>
          </a:xfrm>
          <a:prstGeom prst="ellipse">
            <a:avLst/>
          </a:prstGeom>
          <a:solidFill>
            <a:schemeClr val="accent3">
              <a:lumMod val="75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dirty="0" smtClean="0">
                <a:solidFill>
                  <a:schemeClr val="accent3">
                    <a:lumMod val="40000"/>
                    <a:lumOff val="60000"/>
                  </a:schemeClr>
                </a:solidFill>
                <a:latin typeface="Times New Roman" pitchFamily="18" charset="0"/>
                <a:cs typeface="Times New Roman" pitchFamily="18" charset="0"/>
              </a:rPr>
              <a:t>VALUES</a:t>
            </a:r>
            <a:endParaRPr lang="nb-NO" sz="2400" dirty="0">
              <a:solidFill>
                <a:schemeClr val="accent3">
                  <a:lumMod val="40000"/>
                  <a:lumOff val="6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60000"/>
            <a:lumOff val="40000"/>
            <a:alpha val="80000"/>
          </a:schemeClr>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0" y="274638"/>
            <a:ext cx="9144000" cy="868346"/>
          </a:xfrm>
          <a:solidFill>
            <a:schemeClr val="accent3">
              <a:lumMod val="60000"/>
              <a:lumOff val="40000"/>
            </a:schemeClr>
          </a:solidFill>
          <a:ln>
            <a:solidFill>
              <a:schemeClr val="accent3">
                <a:lumMod val="75000"/>
              </a:schemeClr>
            </a:solidFill>
          </a:ln>
        </p:spPr>
        <p:txBody>
          <a:bodyPr/>
          <a:lstStyle/>
          <a:p>
            <a:r>
              <a:rPr lang="nb-NO" b="1" dirty="0" smtClean="0">
                <a:solidFill>
                  <a:schemeClr val="accent3">
                    <a:lumMod val="50000"/>
                  </a:schemeClr>
                </a:solidFill>
                <a:latin typeface="Times New Roman" pitchFamily="18" charset="0"/>
                <a:cs typeface="Times New Roman" pitchFamily="18" charset="0"/>
              </a:rPr>
              <a:t>To </a:t>
            </a:r>
            <a:r>
              <a:rPr lang="nb-NO" b="1" dirty="0" err="1" smtClean="0">
                <a:solidFill>
                  <a:schemeClr val="accent3">
                    <a:lumMod val="50000"/>
                  </a:schemeClr>
                </a:solidFill>
                <a:latin typeface="Times New Roman" pitchFamily="18" charset="0"/>
                <a:cs typeface="Times New Roman" pitchFamily="18" charset="0"/>
              </a:rPr>
              <a:t>appraise</a:t>
            </a:r>
            <a:r>
              <a:rPr lang="nb-NO" b="1" dirty="0" smtClean="0">
                <a:solidFill>
                  <a:schemeClr val="accent3">
                    <a:lumMod val="50000"/>
                  </a:schemeClr>
                </a:solidFill>
                <a:latin typeface="Times New Roman" pitchFamily="18" charset="0"/>
                <a:cs typeface="Times New Roman" pitchFamily="18" charset="0"/>
              </a:rPr>
              <a:t> – </a:t>
            </a:r>
            <a:r>
              <a:rPr lang="nb-NO" b="1" dirty="0" err="1" smtClean="0">
                <a:solidFill>
                  <a:schemeClr val="accent3">
                    <a:lumMod val="50000"/>
                  </a:schemeClr>
                </a:solidFill>
                <a:latin typeface="Times New Roman" pitchFamily="18" charset="0"/>
                <a:cs typeface="Times New Roman" pitchFamily="18" charset="0"/>
              </a:rPr>
              <a:t>important</a:t>
            </a:r>
            <a:r>
              <a:rPr lang="nb-NO" b="1" dirty="0" smtClean="0">
                <a:solidFill>
                  <a:schemeClr val="accent3">
                    <a:lumMod val="50000"/>
                  </a:schemeClr>
                </a:solidFill>
                <a:latin typeface="Times New Roman" pitchFamily="18" charset="0"/>
                <a:cs typeface="Times New Roman" pitchFamily="18" charset="0"/>
              </a:rPr>
              <a:t> to know:</a:t>
            </a:r>
            <a:endParaRPr lang="nb-NO" b="1" dirty="0">
              <a:solidFill>
                <a:schemeClr val="accent3">
                  <a:lumMod val="50000"/>
                </a:schemeClr>
              </a:solidFill>
              <a:latin typeface="Times New Roman" pitchFamily="18" charset="0"/>
              <a:cs typeface="Times New Roman" pitchFamily="18" charset="0"/>
            </a:endParaRPr>
          </a:p>
        </p:txBody>
      </p:sp>
      <p:sp>
        <p:nvSpPr>
          <p:cNvPr id="3" name="Plassholder for innhold 2"/>
          <p:cNvSpPr>
            <a:spLocks noGrp="1"/>
          </p:cNvSpPr>
          <p:nvPr>
            <p:ph idx="1"/>
          </p:nvPr>
        </p:nvSpPr>
        <p:spPr>
          <a:xfrm>
            <a:off x="0" y="1600200"/>
            <a:ext cx="9144000" cy="4525963"/>
          </a:xfrm>
        </p:spPr>
        <p:txBody>
          <a:bodyPr>
            <a:normAutofit fontScale="77500" lnSpcReduction="20000"/>
          </a:bodyPr>
          <a:lstStyle/>
          <a:p>
            <a:pPr>
              <a:buFont typeface="Courier New" pitchFamily="49" charset="0"/>
              <a:buChar char="o"/>
            </a:pPr>
            <a:r>
              <a:rPr lang="nb-NO" dirty="0" err="1" smtClean="0">
                <a:solidFill>
                  <a:schemeClr val="accent3">
                    <a:lumMod val="50000"/>
                  </a:schemeClr>
                </a:solidFill>
                <a:latin typeface="Times New Roman" pitchFamily="18" charset="0"/>
                <a:cs typeface="Times New Roman" pitchFamily="18" charset="0"/>
              </a:rPr>
              <a:t>How</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the</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document</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was</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created/produced/made</a:t>
            </a:r>
            <a:r>
              <a:rPr lang="nb-NO" dirty="0" smtClean="0">
                <a:solidFill>
                  <a:schemeClr val="accent3">
                    <a:lumMod val="50000"/>
                  </a:schemeClr>
                </a:solidFill>
                <a:latin typeface="Times New Roman" pitchFamily="18" charset="0"/>
                <a:cs typeface="Times New Roman" pitchFamily="18" charset="0"/>
              </a:rPr>
              <a:t>?</a:t>
            </a:r>
          </a:p>
          <a:p>
            <a:pPr>
              <a:buNone/>
            </a:pPr>
            <a:endParaRPr lang="nb-NO" dirty="0" smtClean="0">
              <a:solidFill>
                <a:schemeClr val="accent3">
                  <a:lumMod val="50000"/>
                </a:schemeClr>
              </a:solidFill>
              <a:latin typeface="Times New Roman" pitchFamily="18" charset="0"/>
              <a:cs typeface="Times New Roman" pitchFamily="18" charset="0"/>
            </a:endParaRPr>
          </a:p>
          <a:p>
            <a:pPr>
              <a:buFont typeface="Courier New" pitchFamily="49" charset="0"/>
              <a:buChar char="o"/>
            </a:pPr>
            <a:r>
              <a:rPr lang="nb-NO" dirty="0" err="1" smtClean="0">
                <a:solidFill>
                  <a:schemeClr val="accent3">
                    <a:lumMod val="50000"/>
                  </a:schemeClr>
                </a:solidFill>
                <a:latin typeface="Times New Roman" pitchFamily="18" charset="0"/>
                <a:cs typeface="Times New Roman" pitchFamily="18" charset="0"/>
              </a:rPr>
              <a:t>Within</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the</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frame</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of</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what</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process</a:t>
            </a:r>
            <a:r>
              <a:rPr lang="nb-NO" dirty="0" smtClean="0">
                <a:solidFill>
                  <a:schemeClr val="accent3">
                    <a:lumMod val="50000"/>
                  </a:schemeClr>
                </a:solidFill>
                <a:latin typeface="Times New Roman" pitchFamily="18" charset="0"/>
                <a:cs typeface="Times New Roman" pitchFamily="18" charset="0"/>
              </a:rPr>
              <a:t>?</a:t>
            </a:r>
          </a:p>
          <a:p>
            <a:pPr>
              <a:buNone/>
            </a:pPr>
            <a:endParaRPr lang="nb-NO" dirty="0" smtClean="0">
              <a:solidFill>
                <a:schemeClr val="accent3">
                  <a:lumMod val="50000"/>
                </a:schemeClr>
              </a:solidFill>
              <a:latin typeface="Times New Roman" pitchFamily="18" charset="0"/>
              <a:cs typeface="Times New Roman" pitchFamily="18" charset="0"/>
            </a:endParaRPr>
          </a:p>
          <a:p>
            <a:pPr>
              <a:buFont typeface="Courier New" pitchFamily="49" charset="0"/>
              <a:buChar char="o"/>
            </a:pPr>
            <a:r>
              <a:rPr lang="nb-NO" dirty="0" smtClean="0">
                <a:solidFill>
                  <a:schemeClr val="accent3">
                    <a:lumMod val="50000"/>
                  </a:schemeClr>
                </a:solidFill>
                <a:latin typeface="Times New Roman" pitchFamily="18" charset="0"/>
                <a:cs typeface="Times New Roman" pitchFamily="18" charset="0"/>
              </a:rPr>
              <a:t>For </a:t>
            </a:r>
            <a:r>
              <a:rPr lang="nb-NO" dirty="0" err="1" smtClean="0">
                <a:solidFill>
                  <a:schemeClr val="accent3">
                    <a:lumMod val="50000"/>
                  </a:schemeClr>
                </a:solidFill>
                <a:latin typeface="Times New Roman" pitchFamily="18" charset="0"/>
                <a:cs typeface="Times New Roman" pitchFamily="18" charset="0"/>
              </a:rPr>
              <a:t>what</a:t>
            </a:r>
            <a:r>
              <a:rPr lang="nb-NO" dirty="0" smtClean="0">
                <a:solidFill>
                  <a:schemeClr val="accent3">
                    <a:lumMod val="50000"/>
                  </a:schemeClr>
                </a:solidFill>
                <a:latin typeface="Times New Roman" pitchFamily="18" charset="0"/>
                <a:cs typeface="Times New Roman" pitchFamily="18" charset="0"/>
              </a:rPr>
              <a:t> purpose?</a:t>
            </a:r>
          </a:p>
          <a:p>
            <a:pPr>
              <a:buNone/>
            </a:pPr>
            <a:endParaRPr lang="nb-NO" dirty="0" smtClean="0">
              <a:solidFill>
                <a:schemeClr val="accent3">
                  <a:lumMod val="50000"/>
                </a:schemeClr>
              </a:solidFill>
              <a:latin typeface="Times New Roman" pitchFamily="18" charset="0"/>
              <a:cs typeface="Times New Roman" pitchFamily="18" charset="0"/>
            </a:endParaRPr>
          </a:p>
          <a:p>
            <a:pPr>
              <a:buFont typeface="Courier New" pitchFamily="49" charset="0"/>
              <a:buChar char="o"/>
            </a:pPr>
            <a:r>
              <a:rPr lang="nb-NO" dirty="0" smtClean="0">
                <a:solidFill>
                  <a:schemeClr val="accent3">
                    <a:lumMod val="50000"/>
                  </a:schemeClr>
                </a:solidFill>
                <a:latin typeface="Times New Roman" pitchFamily="18" charset="0"/>
                <a:cs typeface="Times New Roman" pitchFamily="18" charset="0"/>
              </a:rPr>
              <a:t>For </a:t>
            </a:r>
            <a:r>
              <a:rPr lang="nb-NO" dirty="0" err="1" smtClean="0">
                <a:solidFill>
                  <a:schemeClr val="accent3">
                    <a:lumMod val="50000"/>
                  </a:schemeClr>
                </a:solidFill>
                <a:latin typeface="Times New Roman" pitchFamily="18" charset="0"/>
                <a:cs typeface="Times New Roman" pitchFamily="18" charset="0"/>
              </a:rPr>
              <a:t>whom</a:t>
            </a:r>
            <a:r>
              <a:rPr lang="nb-NO" dirty="0" smtClean="0">
                <a:solidFill>
                  <a:schemeClr val="accent3">
                    <a:lumMod val="50000"/>
                  </a:schemeClr>
                </a:solidFill>
                <a:latin typeface="Times New Roman" pitchFamily="18" charset="0"/>
                <a:cs typeface="Times New Roman" pitchFamily="18" charset="0"/>
              </a:rPr>
              <a:t>?</a:t>
            </a:r>
          </a:p>
          <a:p>
            <a:pPr>
              <a:buNone/>
            </a:pPr>
            <a:endParaRPr lang="nb-NO" dirty="0" smtClean="0">
              <a:solidFill>
                <a:schemeClr val="accent3">
                  <a:lumMod val="50000"/>
                </a:schemeClr>
              </a:solidFill>
              <a:latin typeface="Times New Roman" pitchFamily="18" charset="0"/>
              <a:cs typeface="Times New Roman" pitchFamily="18" charset="0"/>
            </a:endParaRPr>
          </a:p>
          <a:p>
            <a:pPr>
              <a:buFont typeface="Courier New" pitchFamily="49" charset="0"/>
              <a:buChar char="o"/>
            </a:pPr>
            <a:r>
              <a:rPr lang="nb-NO" dirty="0" err="1" smtClean="0">
                <a:solidFill>
                  <a:schemeClr val="accent3">
                    <a:lumMod val="50000"/>
                  </a:schemeClr>
                </a:solidFill>
                <a:latin typeface="Times New Roman" pitchFamily="18" charset="0"/>
                <a:cs typeface="Times New Roman" pitchFamily="18" charset="0"/>
              </a:rPr>
              <a:t>When</a:t>
            </a:r>
            <a:r>
              <a:rPr lang="nb-NO" dirty="0" smtClean="0">
                <a:solidFill>
                  <a:schemeClr val="accent3">
                    <a:lumMod val="50000"/>
                  </a:schemeClr>
                </a:solidFill>
                <a:latin typeface="Times New Roman" pitchFamily="18" charset="0"/>
                <a:cs typeface="Times New Roman" pitchFamily="18" charset="0"/>
              </a:rPr>
              <a:t> and </a:t>
            </a:r>
            <a:r>
              <a:rPr lang="nb-NO" dirty="0" err="1" smtClean="0">
                <a:solidFill>
                  <a:schemeClr val="accent3">
                    <a:lumMod val="50000"/>
                  </a:schemeClr>
                </a:solidFill>
                <a:latin typeface="Times New Roman" pitchFamily="18" charset="0"/>
                <a:cs typeface="Times New Roman" pitchFamily="18" charset="0"/>
              </a:rPr>
              <a:t>how</a:t>
            </a:r>
            <a:r>
              <a:rPr lang="nb-NO" dirty="0" smtClean="0">
                <a:solidFill>
                  <a:schemeClr val="accent3">
                    <a:lumMod val="50000"/>
                  </a:schemeClr>
                </a:solidFill>
                <a:latin typeface="Times New Roman" pitchFamily="18" charset="0"/>
                <a:cs typeface="Times New Roman" pitchFamily="18" charset="0"/>
              </a:rPr>
              <a:t> it </a:t>
            </a:r>
            <a:r>
              <a:rPr lang="nb-NO" dirty="0" err="1" smtClean="0">
                <a:solidFill>
                  <a:schemeClr val="accent3">
                    <a:lumMod val="50000"/>
                  </a:schemeClr>
                </a:solidFill>
                <a:latin typeface="Times New Roman" pitchFamily="18" charset="0"/>
                <a:cs typeface="Times New Roman" pitchFamily="18" charset="0"/>
              </a:rPr>
              <a:t>was</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received</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of</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the</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addressee</a:t>
            </a:r>
            <a:r>
              <a:rPr lang="nb-NO" dirty="0" smtClean="0">
                <a:solidFill>
                  <a:schemeClr val="accent3">
                    <a:lumMod val="50000"/>
                  </a:schemeClr>
                </a:solidFill>
                <a:latin typeface="Times New Roman" pitchFamily="18" charset="0"/>
                <a:cs typeface="Times New Roman" pitchFamily="18" charset="0"/>
              </a:rPr>
              <a:t>?</a:t>
            </a:r>
          </a:p>
          <a:p>
            <a:pPr>
              <a:buNone/>
            </a:pPr>
            <a:endParaRPr lang="nb-NO" dirty="0" smtClean="0">
              <a:solidFill>
                <a:schemeClr val="accent3">
                  <a:lumMod val="50000"/>
                </a:schemeClr>
              </a:solidFill>
              <a:latin typeface="Times New Roman" pitchFamily="18" charset="0"/>
              <a:cs typeface="Times New Roman" pitchFamily="18" charset="0"/>
            </a:endParaRPr>
          </a:p>
          <a:p>
            <a:pPr>
              <a:buFont typeface="Courier New" pitchFamily="49" charset="0"/>
              <a:buChar char="o"/>
            </a:pPr>
            <a:r>
              <a:rPr lang="nb-NO" dirty="0" err="1" smtClean="0">
                <a:solidFill>
                  <a:schemeClr val="accent3">
                    <a:lumMod val="50000"/>
                  </a:schemeClr>
                </a:solidFill>
                <a:latin typeface="Times New Roman" pitchFamily="18" charset="0"/>
                <a:cs typeface="Times New Roman" pitchFamily="18" charset="0"/>
              </a:rPr>
              <a:t>How</a:t>
            </a:r>
            <a:r>
              <a:rPr lang="nb-NO" dirty="0" smtClean="0">
                <a:solidFill>
                  <a:schemeClr val="accent3">
                    <a:lumMod val="50000"/>
                  </a:schemeClr>
                </a:solidFill>
                <a:latin typeface="Times New Roman" pitchFamily="18" charset="0"/>
                <a:cs typeface="Times New Roman" pitchFamily="18" charset="0"/>
              </a:rPr>
              <a:t> it </a:t>
            </a:r>
            <a:r>
              <a:rPr lang="nb-NO" dirty="0" err="1" smtClean="0">
                <a:solidFill>
                  <a:schemeClr val="accent3">
                    <a:lumMod val="50000"/>
                  </a:schemeClr>
                </a:solidFill>
                <a:latin typeface="Times New Roman" pitchFamily="18" charset="0"/>
                <a:cs typeface="Times New Roman" pitchFamily="18" charset="0"/>
              </a:rPr>
              <a:t>ended</a:t>
            </a:r>
            <a:r>
              <a:rPr lang="nb-NO" dirty="0" smtClean="0">
                <a:solidFill>
                  <a:schemeClr val="accent3">
                    <a:lumMod val="50000"/>
                  </a:schemeClr>
                </a:solidFill>
                <a:latin typeface="Times New Roman" pitchFamily="18" charset="0"/>
                <a:cs typeface="Times New Roman" pitchFamily="18" charset="0"/>
              </a:rPr>
              <a:t> up in </a:t>
            </a:r>
            <a:r>
              <a:rPr lang="nb-NO" dirty="0" err="1" smtClean="0">
                <a:solidFill>
                  <a:schemeClr val="accent3">
                    <a:lumMod val="50000"/>
                  </a:schemeClr>
                </a:solidFill>
                <a:latin typeface="Times New Roman" pitchFamily="18" charset="0"/>
                <a:cs typeface="Times New Roman" pitchFamily="18" charset="0"/>
              </a:rPr>
              <a:t>our</a:t>
            </a:r>
            <a:r>
              <a:rPr lang="nb-NO" dirty="0" smtClean="0">
                <a:solidFill>
                  <a:schemeClr val="accent3">
                    <a:lumMod val="50000"/>
                  </a:schemeClr>
                </a:solidFill>
                <a:latin typeface="Times New Roman" pitchFamily="18" charset="0"/>
                <a:cs typeface="Times New Roman" pitchFamily="18" charset="0"/>
              </a:rPr>
              <a:t> hands (in </a:t>
            </a:r>
            <a:r>
              <a:rPr lang="nb-NO" dirty="0" err="1" smtClean="0">
                <a:solidFill>
                  <a:schemeClr val="accent3">
                    <a:lumMod val="50000"/>
                  </a:schemeClr>
                </a:solidFill>
                <a:latin typeface="Times New Roman" pitchFamily="18" charset="0"/>
                <a:cs typeface="Times New Roman" pitchFamily="18" charset="0"/>
              </a:rPr>
              <a:t>the</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archive</a:t>
            </a:r>
            <a:r>
              <a:rPr lang="nb-NO" dirty="0" smtClean="0">
                <a:solidFill>
                  <a:schemeClr val="accent3">
                    <a:lumMod val="50000"/>
                  </a:schemeClr>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alpha val="50000"/>
          </a:schemeClr>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0" y="214290"/>
            <a:ext cx="9144000" cy="939784"/>
          </a:xfrm>
          <a:solidFill>
            <a:schemeClr val="accent3">
              <a:lumMod val="60000"/>
              <a:lumOff val="40000"/>
            </a:schemeClr>
          </a:solidFill>
          <a:ln>
            <a:solidFill>
              <a:srgbClr val="92D050"/>
            </a:solidFill>
          </a:ln>
        </p:spPr>
        <p:txBody>
          <a:bodyPr>
            <a:normAutofit/>
          </a:bodyPr>
          <a:lstStyle/>
          <a:p>
            <a:r>
              <a:rPr lang="nb-NO" sz="3600" dirty="0" err="1" smtClean="0">
                <a:solidFill>
                  <a:schemeClr val="bg1"/>
                </a:solidFill>
                <a:latin typeface="Times New Roman" pitchFamily="18" charset="0"/>
                <a:cs typeface="Times New Roman" pitchFamily="18" charset="0"/>
              </a:rPr>
              <a:t>Presentation</a:t>
            </a:r>
            <a:r>
              <a:rPr lang="nb-NO" sz="3600" dirty="0" smtClean="0">
                <a:solidFill>
                  <a:schemeClr val="bg1"/>
                </a:solidFill>
                <a:latin typeface="Times New Roman" pitchFamily="18" charset="0"/>
                <a:cs typeface="Times New Roman" pitchFamily="18" charset="0"/>
              </a:rPr>
              <a:t> </a:t>
            </a:r>
            <a:r>
              <a:rPr lang="nb-NO" sz="3600" dirty="0" err="1" smtClean="0">
                <a:solidFill>
                  <a:schemeClr val="bg1"/>
                </a:solidFill>
                <a:latin typeface="Times New Roman" pitchFamily="18" charset="0"/>
                <a:cs typeface="Times New Roman" pitchFamily="18" charset="0"/>
              </a:rPr>
              <a:t>outline</a:t>
            </a:r>
            <a:endParaRPr lang="nb-NO" sz="3600" dirty="0">
              <a:solidFill>
                <a:schemeClr val="bg1"/>
              </a:solidFill>
              <a:latin typeface="Times New Roman" pitchFamily="18" charset="0"/>
              <a:cs typeface="Times New Roman" pitchFamily="18" charset="0"/>
            </a:endParaRPr>
          </a:p>
        </p:txBody>
      </p:sp>
      <p:sp>
        <p:nvSpPr>
          <p:cNvPr id="3" name="Plassholder for innhold 2"/>
          <p:cNvSpPr>
            <a:spLocks noGrp="1"/>
          </p:cNvSpPr>
          <p:nvPr>
            <p:ph idx="1"/>
          </p:nvPr>
        </p:nvSpPr>
        <p:spPr>
          <a:xfrm>
            <a:off x="457200" y="1600200"/>
            <a:ext cx="8229600" cy="4829196"/>
          </a:xfrm>
        </p:spPr>
        <p:txBody>
          <a:bodyPr>
            <a:normAutofit/>
          </a:bodyPr>
          <a:lstStyle/>
          <a:p>
            <a:pPr>
              <a:buNone/>
            </a:pPr>
            <a:r>
              <a:rPr lang="nb-NO" dirty="0" smtClean="0">
                <a:solidFill>
                  <a:schemeClr val="accent3">
                    <a:lumMod val="75000"/>
                  </a:schemeClr>
                </a:solidFill>
                <a:latin typeface="Times New Roman" pitchFamily="18" charset="0"/>
                <a:cs typeface="Times New Roman" pitchFamily="18" charset="0"/>
              </a:rPr>
              <a:t>   The State </a:t>
            </a:r>
            <a:r>
              <a:rPr lang="nb-NO" dirty="0" err="1" smtClean="0">
                <a:solidFill>
                  <a:schemeClr val="accent3">
                    <a:lumMod val="75000"/>
                  </a:schemeClr>
                </a:solidFill>
                <a:latin typeface="Times New Roman" pitchFamily="18" charset="0"/>
                <a:cs typeface="Times New Roman" pitchFamily="18" charset="0"/>
              </a:rPr>
              <a:t>Archive</a:t>
            </a:r>
            <a:r>
              <a:rPr lang="nb-NO" dirty="0" smtClean="0">
                <a:solidFill>
                  <a:schemeClr val="accent3">
                    <a:lumMod val="75000"/>
                  </a:schemeClr>
                </a:solidFill>
                <a:latin typeface="Times New Roman" pitchFamily="18" charset="0"/>
                <a:cs typeface="Times New Roman" pitchFamily="18" charset="0"/>
              </a:rPr>
              <a:t> </a:t>
            </a:r>
            <a:r>
              <a:rPr lang="nb-NO" dirty="0" err="1" smtClean="0">
                <a:solidFill>
                  <a:schemeClr val="accent3">
                    <a:lumMod val="75000"/>
                  </a:schemeClr>
                </a:solidFill>
                <a:latin typeface="Times New Roman" pitchFamily="18" charset="0"/>
                <a:cs typeface="Times New Roman" pitchFamily="18" charset="0"/>
              </a:rPr>
              <a:t>of</a:t>
            </a:r>
            <a:r>
              <a:rPr lang="nb-NO" dirty="0" smtClean="0">
                <a:solidFill>
                  <a:schemeClr val="accent3">
                    <a:lumMod val="75000"/>
                  </a:schemeClr>
                </a:solidFill>
                <a:latin typeface="Times New Roman" pitchFamily="18" charset="0"/>
                <a:cs typeface="Times New Roman" pitchFamily="18" charset="0"/>
              </a:rPr>
              <a:t> Stavanger and </a:t>
            </a:r>
            <a:r>
              <a:rPr lang="nb-NO" dirty="0" err="1" smtClean="0">
                <a:solidFill>
                  <a:schemeClr val="accent3">
                    <a:lumMod val="75000"/>
                  </a:schemeClr>
                </a:solidFill>
                <a:latin typeface="Times New Roman" pitchFamily="18" charset="0"/>
                <a:cs typeface="Times New Roman" pitchFamily="18" charset="0"/>
              </a:rPr>
              <a:t>electronic</a:t>
            </a:r>
            <a:r>
              <a:rPr lang="nb-NO" dirty="0" smtClean="0">
                <a:solidFill>
                  <a:schemeClr val="accent3">
                    <a:lumMod val="75000"/>
                  </a:schemeClr>
                </a:solidFill>
                <a:latin typeface="Times New Roman" pitchFamily="18" charset="0"/>
                <a:cs typeface="Times New Roman" pitchFamily="18" charset="0"/>
              </a:rPr>
              <a:t> </a:t>
            </a:r>
            <a:r>
              <a:rPr lang="nb-NO" dirty="0" err="1" smtClean="0">
                <a:solidFill>
                  <a:schemeClr val="accent3">
                    <a:lumMod val="75000"/>
                  </a:schemeClr>
                </a:solidFill>
                <a:latin typeface="Times New Roman" pitchFamily="18" charset="0"/>
                <a:cs typeface="Times New Roman" pitchFamily="18" charset="0"/>
              </a:rPr>
              <a:t>records</a:t>
            </a:r>
            <a:r>
              <a:rPr lang="nb-NO" dirty="0" smtClean="0">
                <a:solidFill>
                  <a:schemeClr val="accent3">
                    <a:lumMod val="75000"/>
                  </a:schemeClr>
                </a:solidFill>
                <a:latin typeface="Times New Roman" pitchFamily="18" charset="0"/>
                <a:cs typeface="Times New Roman" pitchFamily="18" charset="0"/>
              </a:rPr>
              <a:t> from </a:t>
            </a:r>
            <a:r>
              <a:rPr lang="nb-NO" dirty="0" err="1" smtClean="0">
                <a:solidFill>
                  <a:schemeClr val="accent3">
                    <a:lumMod val="75000"/>
                  </a:schemeClr>
                </a:solidFill>
                <a:latin typeface="Times New Roman" pitchFamily="18" charset="0"/>
                <a:cs typeface="Times New Roman" pitchFamily="18" charset="0"/>
              </a:rPr>
              <a:t>the</a:t>
            </a:r>
            <a:r>
              <a:rPr lang="nb-NO" dirty="0" smtClean="0">
                <a:solidFill>
                  <a:schemeClr val="accent3">
                    <a:lumMod val="75000"/>
                  </a:schemeClr>
                </a:solidFill>
                <a:latin typeface="Times New Roman" pitchFamily="18" charset="0"/>
                <a:cs typeface="Times New Roman" pitchFamily="18" charset="0"/>
              </a:rPr>
              <a:t> </a:t>
            </a:r>
            <a:r>
              <a:rPr lang="nb-NO" dirty="0" err="1" smtClean="0">
                <a:solidFill>
                  <a:schemeClr val="accent3">
                    <a:lumMod val="75000"/>
                  </a:schemeClr>
                </a:solidFill>
                <a:latin typeface="Times New Roman" pitchFamily="18" charset="0"/>
                <a:cs typeface="Times New Roman" pitchFamily="18" charset="0"/>
              </a:rPr>
              <a:t>oil</a:t>
            </a:r>
            <a:r>
              <a:rPr lang="nb-NO" dirty="0" smtClean="0">
                <a:solidFill>
                  <a:schemeClr val="accent3">
                    <a:lumMod val="75000"/>
                  </a:schemeClr>
                </a:solidFill>
                <a:latin typeface="Times New Roman" pitchFamily="18" charset="0"/>
                <a:cs typeface="Times New Roman" pitchFamily="18" charset="0"/>
              </a:rPr>
              <a:t> and gas </a:t>
            </a:r>
            <a:r>
              <a:rPr lang="nb-NO" dirty="0" err="1" smtClean="0">
                <a:solidFill>
                  <a:schemeClr val="accent3">
                    <a:lumMod val="75000"/>
                  </a:schemeClr>
                </a:solidFill>
                <a:latin typeface="Times New Roman" pitchFamily="18" charset="0"/>
                <a:cs typeface="Times New Roman" pitchFamily="18" charset="0"/>
              </a:rPr>
              <a:t>sector</a:t>
            </a:r>
            <a:r>
              <a:rPr lang="nb-NO" dirty="0" smtClean="0">
                <a:solidFill>
                  <a:schemeClr val="accent3">
                    <a:lumMod val="75000"/>
                  </a:schemeClr>
                </a:solidFill>
                <a:latin typeface="Times New Roman" pitchFamily="18" charset="0"/>
                <a:cs typeface="Times New Roman" pitchFamily="18" charset="0"/>
              </a:rPr>
              <a:t> in </a:t>
            </a:r>
            <a:r>
              <a:rPr lang="nb-NO" dirty="0" err="1" smtClean="0">
                <a:solidFill>
                  <a:schemeClr val="accent3">
                    <a:lumMod val="75000"/>
                  </a:schemeClr>
                </a:solidFill>
                <a:latin typeface="Times New Roman" pitchFamily="18" charset="0"/>
                <a:cs typeface="Times New Roman" pitchFamily="18" charset="0"/>
              </a:rPr>
              <a:t>Norway</a:t>
            </a:r>
            <a:endParaRPr lang="nb-NO" dirty="0" smtClean="0">
              <a:solidFill>
                <a:schemeClr val="accent3">
                  <a:lumMod val="75000"/>
                </a:schemeClr>
              </a:solidFill>
              <a:latin typeface="Times New Roman" pitchFamily="18" charset="0"/>
              <a:cs typeface="Times New Roman" pitchFamily="18" charset="0"/>
            </a:endParaRPr>
          </a:p>
          <a:p>
            <a:pPr>
              <a:buNone/>
            </a:pPr>
            <a:endParaRPr lang="nb-NO" dirty="0" smtClean="0">
              <a:solidFill>
                <a:schemeClr val="accent3">
                  <a:lumMod val="75000"/>
                </a:schemeClr>
              </a:solidFill>
              <a:latin typeface="Times New Roman" pitchFamily="18" charset="0"/>
              <a:cs typeface="Times New Roman" pitchFamily="18" charset="0"/>
            </a:endParaRPr>
          </a:p>
          <a:p>
            <a:pPr>
              <a:buNone/>
            </a:pPr>
            <a:r>
              <a:rPr lang="nb-NO" dirty="0" smtClean="0">
                <a:solidFill>
                  <a:schemeClr val="accent3">
                    <a:lumMod val="75000"/>
                  </a:schemeClr>
                </a:solidFill>
                <a:latin typeface="Times New Roman" pitchFamily="18" charset="0"/>
                <a:cs typeface="Times New Roman" pitchFamily="18" charset="0"/>
              </a:rPr>
              <a:t>    Electronic </a:t>
            </a:r>
            <a:r>
              <a:rPr lang="nb-NO" dirty="0" err="1" smtClean="0">
                <a:solidFill>
                  <a:schemeClr val="accent3">
                    <a:lumMod val="75000"/>
                  </a:schemeClr>
                </a:solidFill>
                <a:latin typeface="Times New Roman" pitchFamily="18" charset="0"/>
                <a:cs typeface="Times New Roman" pitchFamily="18" charset="0"/>
              </a:rPr>
              <a:t>records</a:t>
            </a:r>
            <a:endParaRPr lang="nb-NO" dirty="0" smtClean="0">
              <a:solidFill>
                <a:schemeClr val="accent3">
                  <a:lumMod val="75000"/>
                </a:schemeClr>
              </a:solidFill>
              <a:latin typeface="Times New Roman" pitchFamily="18" charset="0"/>
              <a:cs typeface="Times New Roman" pitchFamily="18" charset="0"/>
            </a:endParaRPr>
          </a:p>
          <a:p>
            <a:pPr>
              <a:buNone/>
            </a:pPr>
            <a:endParaRPr lang="nb-NO" dirty="0" smtClean="0">
              <a:solidFill>
                <a:schemeClr val="accent3">
                  <a:lumMod val="75000"/>
                </a:schemeClr>
              </a:solidFill>
              <a:latin typeface="Times New Roman" pitchFamily="18" charset="0"/>
              <a:cs typeface="Times New Roman" pitchFamily="18" charset="0"/>
            </a:endParaRPr>
          </a:p>
          <a:p>
            <a:pPr>
              <a:buNone/>
            </a:pPr>
            <a:r>
              <a:rPr lang="nb-NO" dirty="0" smtClean="0">
                <a:solidFill>
                  <a:schemeClr val="accent3">
                    <a:lumMod val="75000"/>
                  </a:schemeClr>
                </a:solidFill>
                <a:latin typeface="Times New Roman" pitchFamily="18" charset="0"/>
                <a:cs typeface="Times New Roman" pitchFamily="18" charset="0"/>
              </a:rPr>
              <a:t>      </a:t>
            </a:r>
            <a:r>
              <a:rPr lang="nb-NO" dirty="0" err="1" smtClean="0">
                <a:solidFill>
                  <a:schemeClr val="accent3">
                    <a:lumMod val="75000"/>
                  </a:schemeClr>
                </a:solidFill>
                <a:latin typeface="Times New Roman" pitchFamily="18" charset="0"/>
                <a:cs typeface="Times New Roman" pitchFamily="18" charset="0"/>
              </a:rPr>
              <a:t>Appraisal</a:t>
            </a:r>
            <a:r>
              <a:rPr lang="nb-NO" dirty="0" smtClean="0">
                <a:solidFill>
                  <a:schemeClr val="accent3">
                    <a:lumMod val="75000"/>
                  </a:schemeClr>
                </a:solidFill>
                <a:latin typeface="Times New Roman" pitchFamily="18" charset="0"/>
                <a:cs typeface="Times New Roman" pitchFamily="18" charset="0"/>
              </a:rPr>
              <a:t> </a:t>
            </a:r>
          </a:p>
          <a:p>
            <a:pPr>
              <a:buNone/>
            </a:pPr>
            <a:r>
              <a:rPr lang="nb-NO" dirty="0" smtClean="0">
                <a:solidFill>
                  <a:schemeClr val="accent3">
                    <a:lumMod val="75000"/>
                  </a:schemeClr>
                </a:solidFill>
                <a:latin typeface="Times New Roman" pitchFamily="18" charset="0"/>
                <a:cs typeface="Times New Roman" pitchFamily="18" charset="0"/>
              </a:rPr>
              <a:t>      </a:t>
            </a:r>
            <a:r>
              <a:rPr lang="en-US" b="1" dirty="0" smtClean="0"/>
              <a:t>                    </a:t>
            </a:r>
            <a:endParaRPr lang="nb-NO" dirty="0" smtClean="0"/>
          </a:p>
          <a:p>
            <a:pPr>
              <a:buNone/>
            </a:pPr>
            <a:endParaRPr lang="nb-NO" dirty="0" smtClean="0"/>
          </a:p>
          <a:p>
            <a:pPr>
              <a:buNone/>
            </a:pPr>
            <a:endParaRPr lang="nb-NO" dirty="0" smtClean="0">
              <a:solidFill>
                <a:schemeClr val="accent3">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75000"/>
            <a:alpha val="80000"/>
          </a:schemeClr>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0" y="274638"/>
            <a:ext cx="9144000" cy="1011222"/>
          </a:xfrm>
          <a:solidFill>
            <a:schemeClr val="accent3">
              <a:lumMod val="60000"/>
              <a:lumOff val="40000"/>
            </a:schemeClr>
          </a:solidFill>
          <a:ln>
            <a:solidFill>
              <a:schemeClr val="accent3">
                <a:lumMod val="75000"/>
              </a:schemeClr>
            </a:solidFill>
          </a:ln>
        </p:spPr>
        <p:txBody>
          <a:bodyPr>
            <a:normAutofit/>
          </a:bodyPr>
          <a:lstStyle/>
          <a:p>
            <a:r>
              <a:rPr lang="nb-NO" sz="3200" dirty="0" smtClean="0">
                <a:solidFill>
                  <a:schemeClr val="accent3">
                    <a:lumMod val="50000"/>
                  </a:schemeClr>
                </a:solidFill>
              </a:rPr>
              <a:t>The </a:t>
            </a:r>
            <a:r>
              <a:rPr lang="nb-NO" sz="3200" dirty="0" err="1" smtClean="0">
                <a:solidFill>
                  <a:schemeClr val="accent3">
                    <a:lumMod val="50000"/>
                  </a:schemeClr>
                </a:solidFill>
              </a:rPr>
              <a:t>provenance</a:t>
            </a:r>
            <a:r>
              <a:rPr lang="nb-NO" sz="3200" dirty="0" smtClean="0">
                <a:solidFill>
                  <a:schemeClr val="accent3">
                    <a:lumMod val="50000"/>
                  </a:schemeClr>
                </a:solidFill>
              </a:rPr>
              <a:t> </a:t>
            </a:r>
            <a:r>
              <a:rPr lang="nb-NO" sz="3200" dirty="0" err="1" smtClean="0">
                <a:solidFill>
                  <a:schemeClr val="accent3">
                    <a:lumMod val="50000"/>
                  </a:schemeClr>
                </a:solidFill>
              </a:rPr>
              <a:t>approach</a:t>
            </a:r>
            <a:r>
              <a:rPr lang="nb-NO" sz="3200" dirty="0" smtClean="0">
                <a:solidFill>
                  <a:schemeClr val="accent3">
                    <a:lumMod val="50000"/>
                  </a:schemeClr>
                </a:solidFill>
              </a:rPr>
              <a:t> </a:t>
            </a:r>
            <a:r>
              <a:rPr lang="nb-NO" sz="3200" dirty="0" err="1" smtClean="0">
                <a:solidFill>
                  <a:schemeClr val="accent3">
                    <a:lumMod val="50000"/>
                  </a:schemeClr>
                </a:solidFill>
              </a:rPr>
              <a:t>vs</a:t>
            </a:r>
            <a:r>
              <a:rPr lang="nb-NO" sz="3200" dirty="0" smtClean="0">
                <a:solidFill>
                  <a:schemeClr val="accent3">
                    <a:lumMod val="50000"/>
                  </a:schemeClr>
                </a:solidFill>
              </a:rPr>
              <a:t> </a:t>
            </a:r>
            <a:r>
              <a:rPr lang="nb-NO" sz="3200" dirty="0" err="1" smtClean="0">
                <a:solidFill>
                  <a:schemeClr val="accent3">
                    <a:lumMod val="50000"/>
                  </a:schemeClr>
                </a:solidFill>
              </a:rPr>
              <a:t>the</a:t>
            </a:r>
            <a:r>
              <a:rPr lang="nb-NO" sz="3200" dirty="0" smtClean="0">
                <a:solidFill>
                  <a:schemeClr val="accent3">
                    <a:lumMod val="50000"/>
                  </a:schemeClr>
                </a:solidFill>
              </a:rPr>
              <a:t> </a:t>
            </a:r>
            <a:r>
              <a:rPr lang="nb-NO" sz="3200" dirty="0" err="1" smtClean="0">
                <a:solidFill>
                  <a:schemeClr val="accent3">
                    <a:lumMod val="50000"/>
                  </a:schemeClr>
                </a:solidFill>
              </a:rPr>
              <a:t>pertinence</a:t>
            </a:r>
            <a:r>
              <a:rPr lang="nb-NO" sz="3200" dirty="0" smtClean="0">
                <a:solidFill>
                  <a:schemeClr val="accent3">
                    <a:lumMod val="50000"/>
                  </a:schemeClr>
                </a:solidFill>
              </a:rPr>
              <a:t> </a:t>
            </a:r>
            <a:r>
              <a:rPr lang="nb-NO" sz="3200" dirty="0" err="1" smtClean="0">
                <a:solidFill>
                  <a:schemeClr val="accent3">
                    <a:lumMod val="50000"/>
                  </a:schemeClr>
                </a:solidFill>
              </a:rPr>
              <a:t>approach</a:t>
            </a:r>
            <a:endParaRPr lang="nb-NO" sz="3200" dirty="0">
              <a:solidFill>
                <a:schemeClr val="accent3">
                  <a:lumMod val="50000"/>
                </a:schemeClr>
              </a:solidFill>
            </a:endParaRPr>
          </a:p>
        </p:txBody>
      </p:sp>
      <p:sp>
        <p:nvSpPr>
          <p:cNvPr id="3" name="Plassholder for innhold 2"/>
          <p:cNvSpPr>
            <a:spLocks noGrp="1"/>
          </p:cNvSpPr>
          <p:nvPr>
            <p:ph idx="1"/>
          </p:nvPr>
        </p:nvSpPr>
        <p:spPr>
          <a:xfrm>
            <a:off x="457200" y="1600201"/>
            <a:ext cx="8229600" cy="3614750"/>
          </a:xfrm>
        </p:spPr>
        <p:txBody>
          <a:bodyPr>
            <a:normAutofit fontScale="92500"/>
          </a:bodyPr>
          <a:lstStyle/>
          <a:p>
            <a:r>
              <a:rPr lang="en-US" dirty="0" smtClean="0">
                <a:solidFill>
                  <a:schemeClr val="bg1"/>
                </a:solidFill>
              </a:rPr>
              <a:t>The provenance approach bases appraisal on the analysis of the administrative and documentary context of the archival material in question.</a:t>
            </a:r>
          </a:p>
          <a:p>
            <a:endParaRPr lang="nb-NO" dirty="0" smtClean="0">
              <a:solidFill>
                <a:schemeClr val="bg1"/>
              </a:solidFill>
            </a:endParaRPr>
          </a:p>
          <a:p>
            <a:r>
              <a:rPr lang="en-US" dirty="0" smtClean="0">
                <a:solidFill>
                  <a:schemeClr val="bg1"/>
                </a:solidFill>
              </a:rPr>
              <a:t>The pertinence approach bases appraisal on the total social and cultural context of the material. </a:t>
            </a:r>
            <a:endParaRPr lang="nb-NO" dirty="0" smtClean="0">
              <a:solidFill>
                <a:schemeClr val="bg1"/>
              </a:solidFill>
            </a:endParaRPr>
          </a:p>
          <a:p>
            <a:pPr>
              <a:buNone/>
            </a:pPr>
            <a:endParaRPr lang="nb-NO" dirty="0"/>
          </a:p>
        </p:txBody>
      </p:sp>
      <p:sp>
        <p:nvSpPr>
          <p:cNvPr id="4" name="TekstSylinder 3"/>
          <p:cNvSpPr txBox="1"/>
          <p:nvPr/>
        </p:nvSpPr>
        <p:spPr>
          <a:xfrm>
            <a:off x="1214414" y="5786454"/>
            <a:ext cx="6858048" cy="369332"/>
          </a:xfrm>
          <a:prstGeom prst="rect">
            <a:avLst/>
          </a:prstGeom>
          <a:noFill/>
        </p:spPr>
        <p:txBody>
          <a:bodyPr wrap="square" rtlCol="0">
            <a:spAutoFit/>
          </a:bodyPr>
          <a:lstStyle/>
          <a:p>
            <a:r>
              <a:rPr lang="en-US" b="1" dirty="0" smtClean="0">
                <a:solidFill>
                  <a:schemeClr val="bg1"/>
                </a:solidFill>
              </a:rPr>
              <a:t>How can we appraise traces and remains without disturbing history? </a:t>
            </a:r>
            <a:endParaRPr lang="nb-NO" dirty="0">
              <a:solidFill>
                <a:schemeClr val="bg1"/>
              </a:solidFill>
            </a:endParaRPr>
          </a:p>
        </p:txBody>
      </p:sp>
      <p:sp>
        <p:nvSpPr>
          <p:cNvPr id="5" name="TekstSylinder 4"/>
          <p:cNvSpPr txBox="1"/>
          <p:nvPr/>
        </p:nvSpPr>
        <p:spPr>
          <a:xfrm>
            <a:off x="8000992" y="6488668"/>
            <a:ext cx="1143008" cy="369332"/>
          </a:xfrm>
          <a:prstGeom prst="rect">
            <a:avLst/>
          </a:prstGeom>
          <a:noFill/>
        </p:spPr>
        <p:txBody>
          <a:bodyPr wrap="square" rtlCol="0">
            <a:spAutoFit/>
          </a:bodyPr>
          <a:lstStyle/>
          <a:p>
            <a:r>
              <a:rPr lang="nb-NO" dirty="0" err="1" smtClean="0">
                <a:solidFill>
                  <a:schemeClr val="bg1"/>
                </a:solidFill>
                <a:latin typeface="Times New Roman" pitchFamily="18" charset="0"/>
                <a:cs typeface="Times New Roman" pitchFamily="18" charset="0"/>
              </a:rPr>
              <a:t>L.Duranti</a:t>
            </a:r>
            <a:endParaRPr lang="nb-NO"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alpha val="40000"/>
          </a:schemeClr>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0" y="214290"/>
            <a:ext cx="9144000" cy="428628"/>
          </a:xfrm>
          <a:solidFill>
            <a:schemeClr val="accent3">
              <a:lumMod val="20000"/>
              <a:lumOff val="80000"/>
            </a:schemeClr>
          </a:solidFill>
          <a:ln>
            <a:solidFill>
              <a:schemeClr val="accent3">
                <a:lumMod val="75000"/>
              </a:schemeClr>
            </a:solidFill>
          </a:ln>
        </p:spPr>
        <p:txBody>
          <a:bodyPr>
            <a:normAutofit fontScale="90000"/>
          </a:bodyPr>
          <a:lstStyle/>
          <a:p>
            <a:r>
              <a:rPr lang="nb-NO" sz="3200" dirty="0" smtClean="0">
                <a:solidFill>
                  <a:schemeClr val="accent3">
                    <a:lumMod val="75000"/>
                  </a:schemeClr>
                </a:solidFill>
                <a:latin typeface="Times New Roman" pitchFamily="18" charset="0"/>
                <a:cs typeface="Times New Roman" pitchFamily="18" charset="0"/>
              </a:rPr>
              <a:t>Four </a:t>
            </a:r>
            <a:r>
              <a:rPr lang="nb-NO" sz="3200" dirty="0" err="1" smtClean="0">
                <a:solidFill>
                  <a:schemeClr val="accent3">
                    <a:lumMod val="75000"/>
                  </a:schemeClr>
                </a:solidFill>
                <a:latin typeface="Times New Roman" pitchFamily="18" charset="0"/>
                <a:cs typeface="Times New Roman" pitchFamily="18" charset="0"/>
              </a:rPr>
              <a:t>appraisal</a:t>
            </a:r>
            <a:r>
              <a:rPr lang="nb-NO" sz="3200" dirty="0" smtClean="0">
                <a:solidFill>
                  <a:schemeClr val="accent3">
                    <a:lumMod val="75000"/>
                  </a:schemeClr>
                </a:solidFill>
                <a:latin typeface="Times New Roman" pitchFamily="18" charset="0"/>
                <a:cs typeface="Times New Roman" pitchFamily="18" charset="0"/>
              </a:rPr>
              <a:t> </a:t>
            </a:r>
            <a:r>
              <a:rPr lang="nb-NO" sz="3200" dirty="0" err="1" smtClean="0">
                <a:solidFill>
                  <a:schemeClr val="accent3">
                    <a:lumMod val="75000"/>
                  </a:schemeClr>
                </a:solidFill>
                <a:latin typeface="Times New Roman" pitchFamily="18" charset="0"/>
                <a:cs typeface="Times New Roman" pitchFamily="18" charset="0"/>
              </a:rPr>
              <a:t>criteria</a:t>
            </a:r>
            <a:endParaRPr lang="nb-NO" sz="3200" dirty="0">
              <a:solidFill>
                <a:schemeClr val="accent3">
                  <a:lumMod val="75000"/>
                </a:schemeClr>
              </a:solidFill>
              <a:latin typeface="Times New Roman" pitchFamily="18" charset="0"/>
              <a:cs typeface="Times New Roman" pitchFamily="18" charset="0"/>
            </a:endParaRPr>
          </a:p>
        </p:txBody>
      </p:sp>
      <p:sp>
        <p:nvSpPr>
          <p:cNvPr id="3" name="Plassholder for innhold 2"/>
          <p:cNvSpPr>
            <a:spLocks noGrp="1"/>
          </p:cNvSpPr>
          <p:nvPr>
            <p:ph idx="1"/>
          </p:nvPr>
        </p:nvSpPr>
        <p:spPr>
          <a:xfrm>
            <a:off x="457200" y="714356"/>
            <a:ext cx="8229600" cy="5429288"/>
          </a:xfrm>
        </p:spPr>
        <p:txBody>
          <a:bodyPr>
            <a:normAutofit fontScale="25000" lnSpcReduction="20000"/>
          </a:bodyPr>
          <a:lstStyle/>
          <a:p>
            <a:r>
              <a:rPr lang="en-US" sz="6400" b="1" dirty="0" smtClean="0">
                <a:solidFill>
                  <a:schemeClr val="accent3">
                    <a:lumMod val="75000"/>
                  </a:schemeClr>
                </a:solidFill>
                <a:latin typeface="Times New Roman" pitchFamily="18" charset="0"/>
                <a:cs typeface="Times New Roman" pitchFamily="18" charset="0"/>
              </a:rPr>
              <a:t>F1: to document the public sector functions in society, their exercise of authority, their role in relation to the rest of society and their role in society. </a:t>
            </a:r>
            <a:endParaRPr lang="nb-NO" sz="6400" b="1" dirty="0" smtClean="0">
              <a:latin typeface="Times New Roman" pitchFamily="18" charset="0"/>
              <a:cs typeface="Times New Roman" pitchFamily="18" charset="0"/>
            </a:endParaRPr>
          </a:p>
          <a:p>
            <a:r>
              <a:rPr lang="nb-NO" sz="5600" dirty="0" smtClean="0">
                <a:solidFill>
                  <a:schemeClr val="accent3">
                    <a:lumMod val="50000"/>
                  </a:schemeClr>
                </a:solidFill>
                <a:latin typeface="Times New Roman" pitchFamily="18" charset="0"/>
                <a:cs typeface="Times New Roman" pitchFamily="18" charset="0"/>
              </a:rPr>
              <a:t>Administrative </a:t>
            </a:r>
            <a:r>
              <a:rPr lang="nb-NO" sz="5600" dirty="0" err="1" smtClean="0">
                <a:solidFill>
                  <a:schemeClr val="accent3">
                    <a:lumMod val="50000"/>
                  </a:schemeClr>
                </a:solidFill>
                <a:latin typeface="Times New Roman" pitchFamily="18" charset="0"/>
                <a:cs typeface="Times New Roman" pitchFamily="18" charset="0"/>
              </a:rPr>
              <a:t>level</a:t>
            </a:r>
            <a:endParaRPr lang="nb-NO" sz="5600" dirty="0" smtClean="0">
              <a:solidFill>
                <a:schemeClr val="accent3">
                  <a:lumMod val="50000"/>
                </a:schemeClr>
              </a:solidFill>
              <a:latin typeface="Times New Roman" pitchFamily="18" charset="0"/>
              <a:cs typeface="Times New Roman" pitchFamily="18" charset="0"/>
            </a:endParaRPr>
          </a:p>
          <a:p>
            <a:r>
              <a:rPr lang="nb-NO" sz="5600" dirty="0" err="1" smtClean="0">
                <a:solidFill>
                  <a:schemeClr val="accent3">
                    <a:lumMod val="50000"/>
                  </a:schemeClr>
                </a:solidFill>
                <a:latin typeface="Times New Roman" pitchFamily="18" charset="0"/>
                <a:cs typeface="Times New Roman" pitchFamily="18" charset="0"/>
              </a:rPr>
              <a:t>Transaction</a:t>
            </a:r>
            <a:r>
              <a:rPr lang="nb-NO" sz="5600" dirty="0" smtClean="0">
                <a:solidFill>
                  <a:schemeClr val="accent3">
                    <a:lumMod val="50000"/>
                  </a:schemeClr>
                </a:solidFill>
                <a:latin typeface="Times New Roman" pitchFamily="18" charset="0"/>
                <a:cs typeface="Times New Roman" pitchFamily="18" charset="0"/>
              </a:rPr>
              <a:t> type</a:t>
            </a:r>
          </a:p>
          <a:p>
            <a:r>
              <a:rPr lang="nb-NO" sz="5600" dirty="0" err="1" smtClean="0">
                <a:solidFill>
                  <a:schemeClr val="accent3">
                    <a:lumMod val="50000"/>
                  </a:schemeClr>
                </a:solidFill>
                <a:latin typeface="Times New Roman" pitchFamily="18" charset="0"/>
                <a:cs typeface="Times New Roman" pitchFamily="18" charset="0"/>
              </a:rPr>
              <a:t>Transaction</a:t>
            </a:r>
            <a:r>
              <a:rPr lang="nb-NO" sz="5600" dirty="0" smtClean="0">
                <a:solidFill>
                  <a:schemeClr val="accent3">
                    <a:lumMod val="50000"/>
                  </a:schemeClr>
                </a:solidFill>
                <a:latin typeface="Times New Roman" pitchFamily="18" charset="0"/>
                <a:cs typeface="Times New Roman" pitchFamily="18" charset="0"/>
              </a:rPr>
              <a:t> </a:t>
            </a:r>
            <a:r>
              <a:rPr lang="nb-NO" sz="5600" dirty="0" err="1" smtClean="0">
                <a:solidFill>
                  <a:schemeClr val="accent3">
                    <a:lumMod val="50000"/>
                  </a:schemeClr>
                </a:solidFill>
                <a:latin typeface="Times New Roman" pitchFamily="18" charset="0"/>
                <a:cs typeface="Times New Roman" pitchFamily="18" charset="0"/>
              </a:rPr>
              <a:t>step</a:t>
            </a:r>
            <a:endParaRPr lang="nb-NO" sz="5600" dirty="0" smtClean="0">
              <a:solidFill>
                <a:schemeClr val="accent3">
                  <a:lumMod val="50000"/>
                </a:schemeClr>
              </a:solidFill>
              <a:latin typeface="Times New Roman" pitchFamily="18" charset="0"/>
              <a:cs typeface="Times New Roman" pitchFamily="18" charset="0"/>
            </a:endParaRPr>
          </a:p>
          <a:p>
            <a:r>
              <a:rPr lang="en-US" sz="5600" dirty="0" smtClean="0">
                <a:solidFill>
                  <a:schemeClr val="accent3">
                    <a:lumMod val="50000"/>
                  </a:schemeClr>
                </a:solidFill>
                <a:latin typeface="Times New Roman" pitchFamily="18" charset="0"/>
                <a:cs typeface="Times New Roman" pitchFamily="18" charset="0"/>
              </a:rPr>
              <a:t>Extraordinary/ordinary activities</a:t>
            </a:r>
            <a:endParaRPr lang="nb-NO" sz="5600" dirty="0" smtClean="0">
              <a:solidFill>
                <a:schemeClr val="accent3">
                  <a:lumMod val="50000"/>
                </a:schemeClr>
              </a:solidFill>
              <a:latin typeface="Times New Roman" pitchFamily="18" charset="0"/>
              <a:cs typeface="Times New Roman" pitchFamily="18" charset="0"/>
            </a:endParaRPr>
          </a:p>
          <a:p>
            <a:r>
              <a:rPr lang="en-US" sz="5600" dirty="0" smtClean="0">
                <a:solidFill>
                  <a:schemeClr val="accent3">
                    <a:lumMod val="50000"/>
                  </a:schemeClr>
                </a:solidFill>
                <a:latin typeface="Times New Roman" pitchFamily="18" charset="0"/>
                <a:cs typeface="Times New Roman" pitchFamily="18" charset="0"/>
              </a:rPr>
              <a:t>Pioneering activities</a:t>
            </a:r>
            <a:endParaRPr lang="nb-NO" sz="5600" dirty="0" smtClean="0">
              <a:solidFill>
                <a:schemeClr val="accent3">
                  <a:lumMod val="50000"/>
                </a:schemeClr>
              </a:solidFill>
              <a:latin typeface="Times New Roman" pitchFamily="18" charset="0"/>
              <a:cs typeface="Times New Roman" pitchFamily="18" charset="0"/>
            </a:endParaRPr>
          </a:p>
          <a:p>
            <a:r>
              <a:rPr lang="en-US" sz="5600" dirty="0" smtClean="0">
                <a:solidFill>
                  <a:schemeClr val="accent3">
                    <a:lumMod val="50000"/>
                  </a:schemeClr>
                </a:solidFill>
                <a:latin typeface="Times New Roman" pitchFamily="18" charset="0"/>
                <a:cs typeface="Times New Roman" pitchFamily="18" charset="0"/>
              </a:rPr>
              <a:t>Primary/secondary function within the agency</a:t>
            </a:r>
          </a:p>
          <a:p>
            <a:pPr>
              <a:buNone/>
            </a:pPr>
            <a:endParaRPr lang="en-US" sz="5600" dirty="0" smtClean="0">
              <a:solidFill>
                <a:schemeClr val="accent3">
                  <a:lumMod val="75000"/>
                </a:schemeClr>
              </a:solidFill>
              <a:latin typeface="Times New Roman" pitchFamily="18" charset="0"/>
              <a:cs typeface="Times New Roman" pitchFamily="18" charset="0"/>
            </a:endParaRPr>
          </a:p>
          <a:p>
            <a:r>
              <a:rPr lang="en-US" sz="6400" b="1" dirty="0" smtClean="0">
                <a:solidFill>
                  <a:schemeClr val="accent3">
                    <a:lumMod val="75000"/>
                  </a:schemeClr>
                </a:solidFill>
                <a:latin typeface="Times New Roman" pitchFamily="18" charset="0"/>
                <a:cs typeface="Times New Roman" pitchFamily="18" charset="0"/>
              </a:rPr>
              <a:t>F2: to keep available any material that provides information about conditions in society at a given time, and illustrating the development of society. </a:t>
            </a:r>
          </a:p>
          <a:p>
            <a:r>
              <a:rPr lang="en-US" sz="5600" dirty="0" smtClean="0">
                <a:solidFill>
                  <a:schemeClr val="accent3">
                    <a:lumMod val="50000"/>
                  </a:schemeClr>
                </a:solidFill>
                <a:latin typeface="Times New Roman" pitchFamily="18" charset="0"/>
                <a:cs typeface="Times New Roman" pitchFamily="18" charset="0"/>
              </a:rPr>
              <a:t>Time span/</a:t>
            </a:r>
            <a:r>
              <a:rPr lang="en-US" sz="5600" dirty="0" err="1" smtClean="0">
                <a:solidFill>
                  <a:schemeClr val="accent3">
                    <a:lumMod val="50000"/>
                  </a:schemeClr>
                </a:solidFill>
                <a:latin typeface="Times New Roman" pitchFamily="18" charset="0"/>
                <a:cs typeface="Times New Roman" pitchFamily="18" charset="0"/>
              </a:rPr>
              <a:t>contuity</a:t>
            </a:r>
            <a:endParaRPr lang="nb-NO" sz="5600" dirty="0" smtClean="0">
              <a:solidFill>
                <a:schemeClr val="accent3">
                  <a:lumMod val="50000"/>
                </a:schemeClr>
              </a:solidFill>
              <a:latin typeface="Times New Roman" pitchFamily="18" charset="0"/>
              <a:cs typeface="Times New Roman" pitchFamily="18" charset="0"/>
            </a:endParaRPr>
          </a:p>
          <a:p>
            <a:r>
              <a:rPr lang="en-US" sz="5600" dirty="0" smtClean="0">
                <a:solidFill>
                  <a:schemeClr val="accent3">
                    <a:lumMod val="50000"/>
                  </a:schemeClr>
                </a:solidFill>
                <a:latin typeface="Times New Roman" pitchFamily="18" charset="0"/>
                <a:cs typeface="Times New Roman" pitchFamily="18" charset="0"/>
              </a:rPr>
              <a:t>Scope</a:t>
            </a:r>
            <a:endParaRPr lang="nb-NO" sz="5600" dirty="0" smtClean="0">
              <a:solidFill>
                <a:schemeClr val="accent3">
                  <a:lumMod val="50000"/>
                </a:schemeClr>
              </a:solidFill>
              <a:latin typeface="Times New Roman" pitchFamily="18" charset="0"/>
              <a:cs typeface="Times New Roman" pitchFamily="18" charset="0"/>
            </a:endParaRPr>
          </a:p>
          <a:p>
            <a:r>
              <a:rPr lang="en-US" sz="5600" dirty="0" smtClean="0">
                <a:solidFill>
                  <a:schemeClr val="accent3">
                    <a:lumMod val="50000"/>
                  </a:schemeClr>
                </a:solidFill>
                <a:latin typeface="Times New Roman" pitchFamily="18" charset="0"/>
                <a:cs typeface="Times New Roman" pitchFamily="18" charset="0"/>
              </a:rPr>
              <a:t>Information density, </a:t>
            </a:r>
            <a:r>
              <a:rPr lang="en-US" sz="5600" dirty="0" err="1" smtClean="0">
                <a:solidFill>
                  <a:schemeClr val="accent3">
                    <a:lumMod val="50000"/>
                  </a:schemeClr>
                </a:solidFill>
                <a:latin typeface="Times New Roman" pitchFamily="18" charset="0"/>
                <a:cs typeface="Times New Roman" pitchFamily="18" charset="0"/>
              </a:rPr>
              <a:t>thematical</a:t>
            </a:r>
            <a:r>
              <a:rPr lang="en-US" sz="5600" dirty="0" smtClean="0">
                <a:solidFill>
                  <a:schemeClr val="accent3">
                    <a:lumMod val="50000"/>
                  </a:schemeClr>
                </a:solidFill>
                <a:latin typeface="Times New Roman" pitchFamily="18" charset="0"/>
                <a:cs typeface="Times New Roman" pitchFamily="18" charset="0"/>
              </a:rPr>
              <a:t> variation</a:t>
            </a:r>
            <a:endParaRPr lang="nb-NO" sz="5600" dirty="0" smtClean="0">
              <a:solidFill>
                <a:schemeClr val="accent3">
                  <a:lumMod val="50000"/>
                </a:schemeClr>
              </a:solidFill>
              <a:latin typeface="Times New Roman" pitchFamily="18" charset="0"/>
              <a:cs typeface="Times New Roman" pitchFamily="18" charset="0"/>
            </a:endParaRPr>
          </a:p>
          <a:p>
            <a:r>
              <a:rPr lang="en-US" sz="5600" dirty="0" err="1" smtClean="0">
                <a:solidFill>
                  <a:schemeClr val="accent3">
                    <a:lumMod val="50000"/>
                  </a:schemeClr>
                </a:solidFill>
                <a:latin typeface="Times New Roman" pitchFamily="18" charset="0"/>
                <a:cs typeface="Times New Roman" pitchFamily="18" charset="0"/>
              </a:rPr>
              <a:t>Linkability</a:t>
            </a:r>
            <a:r>
              <a:rPr lang="en-US" sz="5600" dirty="0" smtClean="0">
                <a:solidFill>
                  <a:schemeClr val="accent3">
                    <a:lumMod val="50000"/>
                  </a:schemeClr>
                </a:solidFill>
                <a:latin typeface="Times New Roman" pitchFamily="18" charset="0"/>
                <a:cs typeface="Times New Roman" pitchFamily="18" charset="0"/>
              </a:rPr>
              <a:t> with other systems</a:t>
            </a:r>
            <a:endParaRPr lang="nb-NO" sz="5600" dirty="0" smtClean="0">
              <a:solidFill>
                <a:schemeClr val="accent3">
                  <a:lumMod val="50000"/>
                </a:schemeClr>
              </a:solidFill>
              <a:latin typeface="Times New Roman" pitchFamily="18" charset="0"/>
              <a:cs typeface="Times New Roman" pitchFamily="18" charset="0"/>
            </a:endParaRPr>
          </a:p>
          <a:p>
            <a:r>
              <a:rPr lang="en-US" sz="5600" dirty="0" smtClean="0">
                <a:solidFill>
                  <a:schemeClr val="accent3">
                    <a:lumMod val="50000"/>
                  </a:schemeClr>
                </a:solidFill>
                <a:latin typeface="Times New Roman" pitchFamily="18" charset="0"/>
                <a:cs typeface="Times New Roman" pitchFamily="18" charset="0"/>
              </a:rPr>
              <a:t>Qualitative properties</a:t>
            </a:r>
          </a:p>
          <a:p>
            <a:pPr>
              <a:buNone/>
            </a:pPr>
            <a:endParaRPr lang="en-US" sz="6400" b="1" dirty="0" smtClean="0">
              <a:solidFill>
                <a:schemeClr val="accent3">
                  <a:lumMod val="75000"/>
                </a:schemeClr>
              </a:solidFill>
              <a:latin typeface="Times New Roman" pitchFamily="18" charset="0"/>
              <a:cs typeface="Times New Roman" pitchFamily="18" charset="0"/>
            </a:endParaRPr>
          </a:p>
          <a:p>
            <a:r>
              <a:rPr lang="en-US" sz="6400" b="1" dirty="0" smtClean="0">
                <a:solidFill>
                  <a:schemeClr val="accent3">
                    <a:lumMod val="75000"/>
                  </a:schemeClr>
                </a:solidFill>
                <a:latin typeface="Times New Roman" pitchFamily="18" charset="0"/>
                <a:cs typeface="Times New Roman" pitchFamily="18" charset="0"/>
              </a:rPr>
              <a:t>F3: to document the individuals and businesses' rights and obligations in relation to the public, and in relation to each other.</a:t>
            </a:r>
          </a:p>
          <a:p>
            <a:r>
              <a:rPr lang="nb-NO" sz="5600" dirty="0" err="1" smtClean="0">
                <a:solidFill>
                  <a:schemeClr val="accent3">
                    <a:lumMod val="50000"/>
                  </a:schemeClr>
                </a:solidFill>
                <a:latin typeface="Times New Roman" pitchFamily="18" charset="0"/>
                <a:cs typeface="Times New Roman" pitchFamily="18" charset="0"/>
              </a:rPr>
              <a:t>Consequenses</a:t>
            </a:r>
            <a:r>
              <a:rPr lang="nb-NO" sz="5600" dirty="0" smtClean="0">
                <a:solidFill>
                  <a:schemeClr val="accent3">
                    <a:lumMod val="50000"/>
                  </a:schemeClr>
                </a:solidFill>
                <a:latin typeface="Times New Roman" pitchFamily="18" charset="0"/>
                <a:cs typeface="Times New Roman" pitchFamily="18" charset="0"/>
              </a:rPr>
              <a:t> </a:t>
            </a:r>
            <a:r>
              <a:rPr lang="nb-NO" sz="5600" dirty="0" err="1" smtClean="0">
                <a:solidFill>
                  <a:schemeClr val="accent3">
                    <a:lumMod val="50000"/>
                  </a:schemeClr>
                </a:solidFill>
                <a:latin typeface="Times New Roman" pitchFamily="18" charset="0"/>
                <a:cs typeface="Times New Roman" pitchFamily="18" charset="0"/>
              </a:rPr>
              <a:t>of</a:t>
            </a:r>
            <a:r>
              <a:rPr lang="nb-NO" sz="5600" dirty="0" smtClean="0">
                <a:solidFill>
                  <a:schemeClr val="accent3">
                    <a:lumMod val="50000"/>
                  </a:schemeClr>
                </a:solidFill>
                <a:latin typeface="Times New Roman" pitchFamily="18" charset="0"/>
                <a:cs typeface="Times New Roman" pitchFamily="18" charset="0"/>
              </a:rPr>
              <a:t> </a:t>
            </a:r>
            <a:r>
              <a:rPr lang="nb-NO" sz="5600" dirty="0" err="1" smtClean="0">
                <a:solidFill>
                  <a:schemeClr val="accent3">
                    <a:lumMod val="50000"/>
                  </a:schemeClr>
                </a:solidFill>
                <a:latin typeface="Times New Roman" pitchFamily="18" charset="0"/>
                <a:cs typeface="Times New Roman" pitchFamily="18" charset="0"/>
              </a:rPr>
              <a:t>activities/transactions</a:t>
            </a:r>
            <a:endParaRPr lang="nb-NO" sz="5600" dirty="0" smtClean="0">
              <a:solidFill>
                <a:schemeClr val="accent3">
                  <a:lumMod val="50000"/>
                </a:schemeClr>
              </a:solidFill>
              <a:latin typeface="Times New Roman" pitchFamily="18" charset="0"/>
              <a:cs typeface="Times New Roman" pitchFamily="18" charset="0"/>
            </a:endParaRPr>
          </a:p>
          <a:p>
            <a:r>
              <a:rPr lang="nb-NO" sz="5600" dirty="0" err="1" smtClean="0">
                <a:solidFill>
                  <a:schemeClr val="accent3">
                    <a:lumMod val="50000"/>
                  </a:schemeClr>
                </a:solidFill>
                <a:latin typeface="Times New Roman" pitchFamily="18" charset="0"/>
                <a:cs typeface="Times New Roman" pitchFamily="18" charset="0"/>
              </a:rPr>
              <a:t>Regulatory</a:t>
            </a:r>
            <a:r>
              <a:rPr lang="nb-NO" sz="5600" dirty="0" smtClean="0">
                <a:solidFill>
                  <a:schemeClr val="accent3">
                    <a:lumMod val="50000"/>
                  </a:schemeClr>
                </a:solidFill>
                <a:latin typeface="Times New Roman" pitchFamily="18" charset="0"/>
                <a:cs typeface="Times New Roman" pitchFamily="18" charset="0"/>
              </a:rPr>
              <a:t> basis</a:t>
            </a:r>
          </a:p>
          <a:p>
            <a:pPr>
              <a:buNone/>
            </a:pPr>
            <a:endParaRPr lang="en-US" sz="6400" b="1" dirty="0" smtClean="0">
              <a:solidFill>
                <a:schemeClr val="accent3">
                  <a:lumMod val="75000"/>
                </a:schemeClr>
              </a:solidFill>
              <a:latin typeface="Times New Roman" pitchFamily="18" charset="0"/>
              <a:cs typeface="Times New Roman" pitchFamily="18" charset="0"/>
            </a:endParaRPr>
          </a:p>
          <a:p>
            <a:r>
              <a:rPr lang="en-US" sz="6400" b="1" dirty="0" smtClean="0">
                <a:solidFill>
                  <a:schemeClr val="accent3">
                    <a:lumMod val="75000"/>
                  </a:schemeClr>
                </a:solidFill>
                <a:latin typeface="Times New Roman" pitchFamily="18" charset="0"/>
                <a:cs typeface="Times New Roman" pitchFamily="18" charset="0"/>
              </a:rPr>
              <a:t>F4: to document the creative agencies' records rights and obligations in relation to other agencies.</a:t>
            </a:r>
          </a:p>
          <a:p>
            <a:r>
              <a:rPr lang="nb-NO" sz="5600" dirty="0" err="1" smtClean="0">
                <a:solidFill>
                  <a:schemeClr val="accent3">
                    <a:lumMod val="50000"/>
                  </a:schemeClr>
                </a:solidFill>
                <a:latin typeface="Times New Roman" pitchFamily="18" charset="0"/>
                <a:cs typeface="Times New Roman" pitchFamily="18" charset="0"/>
              </a:rPr>
              <a:t>Operational</a:t>
            </a:r>
            <a:r>
              <a:rPr lang="nb-NO" sz="5600" dirty="0" smtClean="0">
                <a:solidFill>
                  <a:schemeClr val="accent3">
                    <a:lumMod val="50000"/>
                  </a:schemeClr>
                </a:solidFill>
                <a:latin typeface="Times New Roman" pitchFamily="18" charset="0"/>
                <a:cs typeface="Times New Roman" pitchFamily="18" charset="0"/>
              </a:rPr>
              <a:t> </a:t>
            </a:r>
            <a:r>
              <a:rPr lang="nb-NO" sz="5600" dirty="0" err="1" smtClean="0">
                <a:solidFill>
                  <a:schemeClr val="accent3">
                    <a:lumMod val="50000"/>
                  </a:schemeClr>
                </a:solidFill>
                <a:latin typeface="Times New Roman" pitchFamily="18" charset="0"/>
                <a:cs typeface="Times New Roman" pitchFamily="18" charset="0"/>
              </a:rPr>
              <a:t>needs</a:t>
            </a:r>
            <a:endParaRPr lang="en-US" sz="5600" dirty="0" smtClean="0">
              <a:solidFill>
                <a:schemeClr val="accent3">
                  <a:lumMod val="50000"/>
                </a:schemeClr>
              </a:solidFill>
              <a:latin typeface="Times New Roman" pitchFamily="18" charset="0"/>
              <a:cs typeface="Times New Roman" pitchFamily="18" charset="0"/>
            </a:endParaRPr>
          </a:p>
          <a:p>
            <a:endParaRPr lang="en-US" dirty="0" smtClean="0"/>
          </a:p>
          <a:p>
            <a:pPr>
              <a:buNone/>
            </a:pPr>
            <a:endParaRPr lang="en-US" dirty="0" smtClean="0"/>
          </a:p>
          <a:p>
            <a:pPr>
              <a:buNone/>
            </a:pPr>
            <a:endParaRPr lang="nb-NO" dirty="0"/>
          </a:p>
        </p:txBody>
      </p:sp>
      <p:sp>
        <p:nvSpPr>
          <p:cNvPr id="5" name="TekstSylinder 4"/>
          <p:cNvSpPr txBox="1"/>
          <p:nvPr/>
        </p:nvSpPr>
        <p:spPr>
          <a:xfrm>
            <a:off x="142844" y="6215082"/>
            <a:ext cx="8715436" cy="584775"/>
          </a:xfrm>
          <a:prstGeom prst="rect">
            <a:avLst/>
          </a:prstGeom>
          <a:solidFill>
            <a:schemeClr val="accent3">
              <a:lumMod val="60000"/>
              <a:lumOff val="40000"/>
            </a:schemeClr>
          </a:solidFill>
          <a:ln>
            <a:solidFill>
              <a:schemeClr val="accent3">
                <a:lumMod val="75000"/>
              </a:schemeClr>
            </a:solidFill>
          </a:ln>
        </p:spPr>
        <p:txBody>
          <a:bodyPr wrap="square" rtlCol="0">
            <a:spAutoFit/>
          </a:bodyPr>
          <a:lstStyle/>
          <a:p>
            <a:r>
              <a:rPr lang="nb-NO" sz="1600" b="1" u="sng" dirty="0" err="1" smtClean="0">
                <a:solidFill>
                  <a:schemeClr val="accent3">
                    <a:lumMod val="50000"/>
                  </a:schemeClr>
                </a:solidFill>
                <a:latin typeface="Times New Roman" pitchFamily="18" charset="0"/>
                <a:cs typeface="Times New Roman" pitchFamily="18" charset="0"/>
              </a:rPr>
              <a:t>Additional</a:t>
            </a:r>
            <a:r>
              <a:rPr lang="nb-NO" sz="1600" b="1" u="sng" dirty="0" smtClean="0">
                <a:solidFill>
                  <a:schemeClr val="accent3">
                    <a:lumMod val="50000"/>
                  </a:schemeClr>
                </a:solidFill>
                <a:latin typeface="Times New Roman" pitchFamily="18" charset="0"/>
                <a:cs typeface="Times New Roman" pitchFamily="18" charset="0"/>
              </a:rPr>
              <a:t> </a:t>
            </a:r>
            <a:r>
              <a:rPr lang="nb-NO" sz="1600" b="1" u="sng" dirty="0" err="1" smtClean="0">
                <a:solidFill>
                  <a:schemeClr val="accent3">
                    <a:lumMod val="50000"/>
                  </a:schemeClr>
                </a:solidFill>
                <a:latin typeface="Times New Roman" pitchFamily="18" charset="0"/>
                <a:cs typeface="Times New Roman" pitchFamily="18" charset="0"/>
              </a:rPr>
              <a:t>criteria</a:t>
            </a:r>
            <a:r>
              <a:rPr lang="nb-NO" sz="1600" b="1" u="sng" dirty="0" smtClean="0">
                <a:solidFill>
                  <a:schemeClr val="accent3">
                    <a:lumMod val="50000"/>
                  </a:schemeClr>
                </a:solidFill>
                <a:latin typeface="Times New Roman" pitchFamily="18" charset="0"/>
                <a:cs typeface="Times New Roman" pitchFamily="18" charset="0"/>
              </a:rPr>
              <a:t>: </a:t>
            </a:r>
            <a:r>
              <a:rPr lang="nb-NO" sz="1600" dirty="0" err="1" smtClean="0">
                <a:solidFill>
                  <a:schemeClr val="accent3">
                    <a:lumMod val="50000"/>
                  </a:schemeClr>
                </a:solidFill>
                <a:latin typeface="Times New Roman" pitchFamily="18" charset="0"/>
                <a:cs typeface="Times New Roman" pitchFamily="18" charset="0"/>
              </a:rPr>
              <a:t>redundancy</a:t>
            </a:r>
            <a:r>
              <a:rPr lang="nb-NO" sz="1600" dirty="0" smtClean="0">
                <a:solidFill>
                  <a:schemeClr val="accent3">
                    <a:lumMod val="50000"/>
                  </a:schemeClr>
                </a:solidFill>
                <a:latin typeface="Times New Roman" pitchFamily="18" charset="0"/>
                <a:cs typeface="Times New Roman" pitchFamily="18" charset="0"/>
              </a:rPr>
              <a:t>, </a:t>
            </a:r>
            <a:r>
              <a:rPr lang="nb-NO" sz="1600" dirty="0" err="1" smtClean="0">
                <a:solidFill>
                  <a:schemeClr val="accent3">
                    <a:lumMod val="50000"/>
                  </a:schemeClr>
                </a:solidFill>
                <a:latin typeface="Times New Roman" pitchFamily="18" charset="0"/>
                <a:cs typeface="Times New Roman" pitchFamily="18" charset="0"/>
              </a:rPr>
              <a:t>symbolic</a:t>
            </a:r>
            <a:r>
              <a:rPr lang="nb-NO" sz="1600" dirty="0" smtClean="0">
                <a:solidFill>
                  <a:schemeClr val="accent3">
                    <a:lumMod val="50000"/>
                  </a:schemeClr>
                </a:solidFill>
                <a:latin typeface="Times New Roman" pitchFamily="18" charset="0"/>
                <a:cs typeface="Times New Roman" pitchFamily="18" charset="0"/>
              </a:rPr>
              <a:t> </a:t>
            </a:r>
            <a:r>
              <a:rPr lang="nb-NO" sz="1600" dirty="0" err="1" smtClean="0">
                <a:solidFill>
                  <a:schemeClr val="accent3">
                    <a:lumMod val="50000"/>
                  </a:schemeClr>
                </a:solidFill>
                <a:latin typeface="Times New Roman" pitchFamily="18" charset="0"/>
                <a:cs typeface="Times New Roman" pitchFamily="18" charset="0"/>
              </a:rPr>
              <a:t>value</a:t>
            </a:r>
            <a:r>
              <a:rPr lang="nb-NO" sz="1600" dirty="0" smtClean="0">
                <a:solidFill>
                  <a:schemeClr val="accent3">
                    <a:lumMod val="50000"/>
                  </a:schemeClr>
                </a:solidFill>
                <a:latin typeface="Times New Roman" pitchFamily="18" charset="0"/>
                <a:cs typeface="Times New Roman" pitchFamily="18" charset="0"/>
              </a:rPr>
              <a:t>, </a:t>
            </a:r>
            <a:r>
              <a:rPr lang="nb-NO" sz="1600" dirty="0" err="1" smtClean="0">
                <a:solidFill>
                  <a:schemeClr val="accent3">
                    <a:lumMod val="50000"/>
                  </a:schemeClr>
                </a:solidFill>
                <a:latin typeface="Times New Roman" pitchFamily="18" charset="0"/>
                <a:cs typeface="Times New Roman" pitchFamily="18" charset="0"/>
              </a:rPr>
              <a:t>esthetic</a:t>
            </a:r>
            <a:r>
              <a:rPr lang="nb-NO" sz="1600" dirty="0" smtClean="0">
                <a:solidFill>
                  <a:schemeClr val="accent3">
                    <a:lumMod val="50000"/>
                  </a:schemeClr>
                </a:solidFill>
                <a:latin typeface="Times New Roman" pitchFamily="18" charset="0"/>
                <a:cs typeface="Times New Roman" pitchFamily="18" charset="0"/>
              </a:rPr>
              <a:t> </a:t>
            </a:r>
            <a:r>
              <a:rPr lang="nb-NO" sz="1600" dirty="0" err="1" smtClean="0">
                <a:solidFill>
                  <a:schemeClr val="accent3">
                    <a:lumMod val="50000"/>
                  </a:schemeClr>
                </a:solidFill>
                <a:latin typeface="Times New Roman" pitchFamily="18" charset="0"/>
                <a:cs typeface="Times New Roman" pitchFamily="18" charset="0"/>
              </a:rPr>
              <a:t>value</a:t>
            </a:r>
            <a:r>
              <a:rPr lang="nb-NO" sz="1600" dirty="0" smtClean="0">
                <a:solidFill>
                  <a:schemeClr val="accent3">
                    <a:lumMod val="50000"/>
                  </a:schemeClr>
                </a:solidFill>
                <a:latin typeface="Times New Roman" pitchFamily="18" charset="0"/>
                <a:cs typeface="Times New Roman" pitchFamily="18" charset="0"/>
              </a:rPr>
              <a:t>, </a:t>
            </a:r>
            <a:r>
              <a:rPr lang="nb-NO" sz="1600" dirty="0" err="1" smtClean="0">
                <a:solidFill>
                  <a:schemeClr val="accent3">
                    <a:lumMod val="50000"/>
                  </a:schemeClr>
                </a:solidFill>
                <a:latin typeface="Times New Roman" pitchFamily="18" charset="0"/>
                <a:cs typeface="Times New Roman" pitchFamily="18" charset="0"/>
              </a:rPr>
              <a:t>pedagogical</a:t>
            </a:r>
            <a:r>
              <a:rPr lang="nb-NO" sz="1600" dirty="0" smtClean="0">
                <a:solidFill>
                  <a:schemeClr val="accent3">
                    <a:lumMod val="50000"/>
                  </a:schemeClr>
                </a:solidFill>
                <a:latin typeface="Times New Roman" pitchFamily="18" charset="0"/>
                <a:cs typeface="Times New Roman" pitchFamily="18" charset="0"/>
              </a:rPr>
              <a:t> </a:t>
            </a:r>
            <a:r>
              <a:rPr lang="nb-NO" sz="1600" dirty="0" err="1" smtClean="0">
                <a:solidFill>
                  <a:schemeClr val="accent3">
                    <a:lumMod val="50000"/>
                  </a:schemeClr>
                </a:solidFill>
                <a:latin typeface="Times New Roman" pitchFamily="18" charset="0"/>
                <a:cs typeface="Times New Roman" pitchFamily="18" charset="0"/>
              </a:rPr>
              <a:t>value</a:t>
            </a:r>
            <a:r>
              <a:rPr lang="nb-NO" sz="1600" dirty="0" smtClean="0">
                <a:solidFill>
                  <a:schemeClr val="accent3">
                    <a:lumMod val="50000"/>
                  </a:schemeClr>
                </a:solidFill>
                <a:latin typeface="Times New Roman" pitchFamily="18" charset="0"/>
                <a:cs typeface="Times New Roman" pitchFamily="18" charset="0"/>
              </a:rPr>
              <a:t>, item </a:t>
            </a:r>
            <a:r>
              <a:rPr lang="nb-NO" sz="1600" dirty="0" err="1" smtClean="0">
                <a:solidFill>
                  <a:schemeClr val="accent3">
                    <a:lumMod val="50000"/>
                  </a:schemeClr>
                </a:solidFill>
                <a:latin typeface="Times New Roman" pitchFamily="18" charset="0"/>
                <a:cs typeface="Times New Roman" pitchFamily="18" charset="0"/>
              </a:rPr>
              <a:t>value</a:t>
            </a:r>
            <a:r>
              <a:rPr lang="nb-NO" sz="1600" dirty="0" smtClean="0">
                <a:solidFill>
                  <a:schemeClr val="accent3">
                    <a:lumMod val="50000"/>
                  </a:schemeClr>
                </a:solidFill>
                <a:latin typeface="Times New Roman" pitchFamily="18" charset="0"/>
                <a:cs typeface="Times New Roman" pitchFamily="18" charset="0"/>
              </a:rPr>
              <a:t>, </a:t>
            </a:r>
            <a:r>
              <a:rPr lang="nb-NO" sz="1600" dirty="0" err="1" smtClean="0">
                <a:solidFill>
                  <a:schemeClr val="accent3">
                    <a:lumMod val="50000"/>
                  </a:schemeClr>
                </a:solidFill>
                <a:latin typeface="Times New Roman" pitchFamily="18" charset="0"/>
                <a:cs typeface="Times New Roman" pitchFamily="18" charset="0"/>
              </a:rPr>
              <a:t>usability</a:t>
            </a:r>
            <a:r>
              <a:rPr lang="nb-NO" sz="1600" dirty="0" smtClean="0">
                <a:solidFill>
                  <a:schemeClr val="accent3">
                    <a:lumMod val="50000"/>
                  </a:schemeClr>
                </a:solidFill>
                <a:latin typeface="Times New Roman" pitchFamily="18" charset="0"/>
                <a:cs typeface="Times New Roman" pitchFamily="18" charset="0"/>
              </a:rPr>
              <a:t>, </a:t>
            </a:r>
            <a:r>
              <a:rPr lang="nb-NO" sz="1600" dirty="0" err="1" smtClean="0">
                <a:solidFill>
                  <a:schemeClr val="accent3">
                    <a:lumMod val="50000"/>
                  </a:schemeClr>
                </a:solidFill>
                <a:latin typeface="Times New Roman" pitchFamily="18" charset="0"/>
                <a:cs typeface="Times New Roman" pitchFamily="18" charset="0"/>
              </a:rPr>
              <a:t>physical</a:t>
            </a:r>
            <a:r>
              <a:rPr lang="nb-NO" sz="1600" dirty="0" smtClean="0">
                <a:solidFill>
                  <a:schemeClr val="accent3">
                    <a:lumMod val="50000"/>
                  </a:schemeClr>
                </a:solidFill>
                <a:latin typeface="Times New Roman" pitchFamily="18" charset="0"/>
                <a:cs typeface="Times New Roman" pitchFamily="18" charset="0"/>
              </a:rPr>
              <a:t> </a:t>
            </a:r>
            <a:r>
              <a:rPr lang="nb-NO" sz="1600" dirty="0" err="1" smtClean="0">
                <a:solidFill>
                  <a:schemeClr val="accent3">
                    <a:lumMod val="50000"/>
                  </a:schemeClr>
                </a:solidFill>
                <a:latin typeface="Times New Roman" pitchFamily="18" charset="0"/>
                <a:cs typeface="Times New Roman" pitchFamily="18" charset="0"/>
              </a:rPr>
              <a:t>condition</a:t>
            </a:r>
            <a:endParaRPr lang="nb-NO" sz="1600" dirty="0">
              <a:solidFill>
                <a:schemeClr val="accent3">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0" y="285728"/>
            <a:ext cx="6715140" cy="774720"/>
          </a:xfrm>
          <a:solidFill>
            <a:schemeClr val="accent3">
              <a:lumMod val="40000"/>
              <a:lumOff val="60000"/>
            </a:schemeClr>
          </a:solidFill>
          <a:ln>
            <a:solidFill>
              <a:schemeClr val="accent3">
                <a:lumMod val="75000"/>
              </a:schemeClr>
            </a:solidFill>
          </a:ln>
        </p:spPr>
        <p:txBody>
          <a:bodyPr>
            <a:normAutofit/>
          </a:bodyPr>
          <a:lstStyle/>
          <a:p>
            <a:r>
              <a:rPr lang="nb-NO" sz="3200" dirty="0" err="1" smtClean="0"/>
              <a:t>Informational</a:t>
            </a:r>
            <a:r>
              <a:rPr lang="nb-NO" sz="3200" dirty="0" smtClean="0"/>
              <a:t> </a:t>
            </a:r>
            <a:r>
              <a:rPr lang="nb-NO" sz="3200" dirty="0" err="1" smtClean="0"/>
              <a:t>value</a:t>
            </a:r>
            <a:r>
              <a:rPr lang="nb-NO" sz="3200" dirty="0" smtClean="0"/>
              <a:t> </a:t>
            </a:r>
            <a:r>
              <a:rPr lang="nb-NO" sz="3200" dirty="0" err="1" smtClean="0"/>
              <a:t>vs</a:t>
            </a:r>
            <a:r>
              <a:rPr lang="nb-NO" sz="3200" dirty="0" smtClean="0"/>
              <a:t> </a:t>
            </a:r>
            <a:r>
              <a:rPr lang="nb-NO" sz="3200" dirty="0" err="1" smtClean="0"/>
              <a:t>evidential</a:t>
            </a:r>
            <a:r>
              <a:rPr lang="nb-NO" sz="3200" dirty="0" smtClean="0"/>
              <a:t> </a:t>
            </a:r>
            <a:r>
              <a:rPr lang="nb-NO" sz="3200" dirty="0" err="1" smtClean="0"/>
              <a:t>value</a:t>
            </a:r>
            <a:endParaRPr lang="nb-NO" sz="3200" dirty="0"/>
          </a:p>
        </p:txBody>
      </p:sp>
      <p:sp>
        <p:nvSpPr>
          <p:cNvPr id="3" name="Plassholder for innhold 2"/>
          <p:cNvSpPr>
            <a:spLocks noGrp="1"/>
          </p:cNvSpPr>
          <p:nvPr>
            <p:ph idx="1"/>
          </p:nvPr>
        </p:nvSpPr>
        <p:spPr>
          <a:xfrm>
            <a:off x="500034" y="2357430"/>
            <a:ext cx="8229600" cy="2143141"/>
          </a:xfrm>
        </p:spPr>
        <p:txBody>
          <a:bodyPr>
            <a:normAutofit fontScale="62500" lnSpcReduction="20000"/>
          </a:bodyPr>
          <a:lstStyle/>
          <a:p>
            <a:r>
              <a:rPr lang="nb-NO" dirty="0" smtClean="0"/>
              <a:t>This </a:t>
            </a:r>
            <a:r>
              <a:rPr lang="nb-NO" dirty="0" err="1" smtClean="0"/>
              <a:t>dualism</a:t>
            </a:r>
            <a:r>
              <a:rPr lang="nb-NO" dirty="0" smtClean="0"/>
              <a:t> is </a:t>
            </a:r>
            <a:r>
              <a:rPr lang="nb-NO" dirty="0" err="1" smtClean="0"/>
              <a:t>clearly</a:t>
            </a:r>
            <a:r>
              <a:rPr lang="nb-NO" dirty="0" smtClean="0"/>
              <a:t> </a:t>
            </a:r>
            <a:r>
              <a:rPr lang="nb-NO" dirty="0" err="1" smtClean="0"/>
              <a:t>expressed</a:t>
            </a:r>
            <a:r>
              <a:rPr lang="nb-NO" dirty="0" smtClean="0"/>
              <a:t> in </a:t>
            </a:r>
            <a:r>
              <a:rPr lang="nb-NO" dirty="0" err="1" smtClean="0"/>
              <a:t>the</a:t>
            </a:r>
            <a:r>
              <a:rPr lang="nb-NO" dirty="0" smtClean="0"/>
              <a:t> </a:t>
            </a:r>
            <a:r>
              <a:rPr lang="nb-NO" dirty="0" err="1" smtClean="0"/>
              <a:t>Norwegian</a:t>
            </a:r>
            <a:r>
              <a:rPr lang="nb-NO" dirty="0" smtClean="0"/>
              <a:t> </a:t>
            </a:r>
            <a:r>
              <a:rPr lang="nb-NO" dirty="0" err="1" smtClean="0"/>
              <a:t>Archive</a:t>
            </a:r>
            <a:r>
              <a:rPr lang="nb-NO" dirty="0" smtClean="0"/>
              <a:t> </a:t>
            </a:r>
            <a:r>
              <a:rPr lang="nb-NO" dirty="0" err="1" smtClean="0"/>
              <a:t>Act</a:t>
            </a:r>
            <a:r>
              <a:rPr lang="nb-NO" dirty="0" smtClean="0"/>
              <a:t> (1992) §1.</a:t>
            </a:r>
          </a:p>
          <a:p>
            <a:pPr>
              <a:buNone/>
            </a:pPr>
            <a:endParaRPr lang="nb-NO" dirty="0" smtClean="0"/>
          </a:p>
          <a:p>
            <a:r>
              <a:rPr lang="nb-NO" dirty="0" smtClean="0"/>
              <a:t>The </a:t>
            </a:r>
            <a:r>
              <a:rPr lang="nb-NO" dirty="0" err="1" smtClean="0"/>
              <a:t>two</a:t>
            </a:r>
            <a:r>
              <a:rPr lang="nb-NO" dirty="0" smtClean="0"/>
              <a:t> </a:t>
            </a:r>
            <a:r>
              <a:rPr lang="nb-NO" dirty="0" err="1" smtClean="0"/>
              <a:t>main</a:t>
            </a:r>
            <a:r>
              <a:rPr lang="nb-NO" dirty="0" smtClean="0"/>
              <a:t> </a:t>
            </a:r>
            <a:r>
              <a:rPr lang="nb-NO" dirty="0" err="1" smtClean="0"/>
              <a:t>groups</a:t>
            </a:r>
            <a:r>
              <a:rPr lang="nb-NO" dirty="0" smtClean="0"/>
              <a:t> </a:t>
            </a:r>
            <a:r>
              <a:rPr lang="nb-NO" dirty="0" err="1" smtClean="0"/>
              <a:t>of</a:t>
            </a:r>
            <a:r>
              <a:rPr lang="nb-NO" dirty="0" smtClean="0"/>
              <a:t> </a:t>
            </a:r>
            <a:r>
              <a:rPr lang="nb-NO" dirty="0" err="1" smtClean="0"/>
              <a:t>electronic</a:t>
            </a:r>
            <a:r>
              <a:rPr lang="nb-NO" dirty="0" smtClean="0"/>
              <a:t> </a:t>
            </a:r>
            <a:r>
              <a:rPr lang="nb-NO" dirty="0" err="1" smtClean="0"/>
              <a:t>records</a:t>
            </a:r>
            <a:r>
              <a:rPr lang="nb-NO" dirty="0" smtClean="0"/>
              <a:t> </a:t>
            </a:r>
            <a:r>
              <a:rPr lang="nb-NO" dirty="0" err="1" smtClean="0"/>
              <a:t>indicate</a:t>
            </a:r>
            <a:r>
              <a:rPr lang="nb-NO" dirty="0" smtClean="0"/>
              <a:t> </a:t>
            </a:r>
            <a:r>
              <a:rPr lang="nb-NO" dirty="0" err="1" smtClean="0"/>
              <a:t>different</a:t>
            </a:r>
            <a:r>
              <a:rPr lang="nb-NO" dirty="0" smtClean="0"/>
              <a:t> </a:t>
            </a:r>
            <a:r>
              <a:rPr lang="nb-NO" dirty="0" err="1" smtClean="0"/>
              <a:t>aspects</a:t>
            </a:r>
            <a:r>
              <a:rPr lang="nb-NO" dirty="0" smtClean="0"/>
              <a:t> </a:t>
            </a:r>
            <a:r>
              <a:rPr lang="nb-NO" dirty="0" err="1" smtClean="0"/>
              <a:t>of</a:t>
            </a:r>
            <a:r>
              <a:rPr lang="nb-NO" dirty="0" smtClean="0"/>
              <a:t> </a:t>
            </a:r>
            <a:r>
              <a:rPr lang="nb-NO" dirty="0" err="1" smtClean="0"/>
              <a:t>appraisal</a:t>
            </a:r>
            <a:r>
              <a:rPr lang="nb-NO" dirty="0" smtClean="0"/>
              <a:t>:</a:t>
            </a:r>
          </a:p>
          <a:p>
            <a:pPr>
              <a:buNone/>
            </a:pPr>
            <a:endParaRPr lang="nb-NO" dirty="0" smtClean="0"/>
          </a:p>
          <a:p>
            <a:pPr marL="514350" indent="-514350">
              <a:buAutoNum type="arabicParenR"/>
            </a:pPr>
            <a:r>
              <a:rPr lang="nb-NO" dirty="0" smtClean="0"/>
              <a:t>Systems for </a:t>
            </a:r>
            <a:r>
              <a:rPr lang="nb-NO" dirty="0" err="1" smtClean="0"/>
              <a:t>internal</a:t>
            </a:r>
            <a:r>
              <a:rPr lang="nb-NO" dirty="0" smtClean="0"/>
              <a:t> </a:t>
            </a:r>
            <a:r>
              <a:rPr lang="nb-NO" dirty="0" err="1" smtClean="0"/>
              <a:t>administration</a:t>
            </a:r>
            <a:r>
              <a:rPr lang="nb-NO" dirty="0" smtClean="0"/>
              <a:t> = </a:t>
            </a:r>
            <a:r>
              <a:rPr lang="nb-NO" dirty="0" err="1" smtClean="0"/>
              <a:t>evidential</a:t>
            </a:r>
            <a:r>
              <a:rPr lang="nb-NO" dirty="0" smtClean="0"/>
              <a:t> </a:t>
            </a:r>
            <a:r>
              <a:rPr lang="nb-NO" dirty="0" err="1" smtClean="0"/>
              <a:t>value</a:t>
            </a:r>
            <a:endParaRPr lang="nb-NO" dirty="0" smtClean="0"/>
          </a:p>
          <a:p>
            <a:pPr marL="514350" indent="-514350">
              <a:buAutoNum type="arabicParenR"/>
            </a:pPr>
            <a:r>
              <a:rPr lang="nb-NO" dirty="0" err="1" smtClean="0"/>
              <a:t>Other</a:t>
            </a:r>
            <a:r>
              <a:rPr lang="nb-NO" dirty="0" smtClean="0"/>
              <a:t> systems (databases/register) = </a:t>
            </a:r>
            <a:r>
              <a:rPr lang="nb-NO" dirty="0" err="1" smtClean="0"/>
              <a:t>informational</a:t>
            </a:r>
            <a:r>
              <a:rPr lang="nb-NO" dirty="0" smtClean="0"/>
              <a:t> </a:t>
            </a:r>
            <a:r>
              <a:rPr lang="nb-NO" dirty="0" err="1" smtClean="0"/>
              <a:t>value</a:t>
            </a:r>
            <a:endParaRPr lang="nb-NO" dirty="0" smtClean="0"/>
          </a:p>
          <a:p>
            <a:pPr>
              <a:buNone/>
            </a:pPr>
            <a:endParaRPr lang="nb-NO" dirty="0"/>
          </a:p>
        </p:txBody>
      </p:sp>
      <p:sp>
        <p:nvSpPr>
          <p:cNvPr id="4" name="Avrundet rektangel 3"/>
          <p:cNvSpPr/>
          <p:nvPr/>
        </p:nvSpPr>
        <p:spPr>
          <a:xfrm>
            <a:off x="357158" y="5643578"/>
            <a:ext cx="8358246" cy="107157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 1 Purpose: The purpose of this Act is to ensure records that have considerable cultural or research-related value or which contains important legal or administrative documentation, so that these can be preserved and made available for posterity.</a:t>
            </a:r>
          </a:p>
        </p:txBody>
      </p:sp>
      <p:sp>
        <p:nvSpPr>
          <p:cNvPr id="5" name="Ellipse 4"/>
          <p:cNvSpPr/>
          <p:nvPr/>
        </p:nvSpPr>
        <p:spPr>
          <a:xfrm>
            <a:off x="6715140" y="0"/>
            <a:ext cx="2428860" cy="1428736"/>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smtClean="0"/>
              <a:t>NB! The </a:t>
            </a:r>
            <a:r>
              <a:rPr lang="nb-NO" dirty="0" err="1" smtClean="0"/>
              <a:t>two</a:t>
            </a:r>
            <a:r>
              <a:rPr lang="nb-NO" dirty="0" smtClean="0"/>
              <a:t> </a:t>
            </a:r>
            <a:r>
              <a:rPr lang="nb-NO" dirty="0" err="1" smtClean="0"/>
              <a:t>apsects</a:t>
            </a:r>
            <a:r>
              <a:rPr lang="nb-NO" dirty="0" smtClean="0"/>
              <a:t> </a:t>
            </a:r>
            <a:r>
              <a:rPr lang="nb-NO" dirty="0" err="1" smtClean="0"/>
              <a:t>are</a:t>
            </a:r>
            <a:r>
              <a:rPr lang="nb-NO" dirty="0" smtClean="0"/>
              <a:t> </a:t>
            </a:r>
            <a:r>
              <a:rPr lang="nb-NO" dirty="0" err="1" smtClean="0"/>
              <a:t>considered</a:t>
            </a:r>
            <a:r>
              <a:rPr lang="nb-NO" dirty="0" smtClean="0"/>
              <a:t> </a:t>
            </a:r>
            <a:r>
              <a:rPr lang="nb-NO" dirty="0" err="1" smtClean="0"/>
              <a:t>equal</a:t>
            </a:r>
            <a:r>
              <a:rPr lang="nb-NO" dirty="0" smtClean="0"/>
              <a:t>.</a:t>
            </a:r>
            <a:endParaRPr lang="nb-NO" dirty="0"/>
          </a:p>
        </p:txBody>
      </p:sp>
      <p:sp>
        <p:nvSpPr>
          <p:cNvPr id="6" name="TekstSylinder 5"/>
          <p:cNvSpPr txBox="1"/>
          <p:nvPr/>
        </p:nvSpPr>
        <p:spPr>
          <a:xfrm>
            <a:off x="1142976" y="4714884"/>
            <a:ext cx="6286544" cy="923330"/>
          </a:xfrm>
          <a:prstGeom prst="rect">
            <a:avLst/>
          </a:prstGeom>
          <a:noFill/>
        </p:spPr>
        <p:txBody>
          <a:bodyPr wrap="square" rtlCol="0">
            <a:spAutoFit/>
          </a:bodyPr>
          <a:lstStyle/>
          <a:p>
            <a:r>
              <a:rPr lang="nb-NO" b="1" dirty="0" err="1" smtClean="0"/>
              <a:t>Evidence</a:t>
            </a:r>
            <a:r>
              <a:rPr lang="nb-NO" b="1" dirty="0" smtClean="0"/>
              <a:t> </a:t>
            </a:r>
            <a:r>
              <a:rPr lang="nb-NO" dirty="0" err="1" smtClean="0"/>
              <a:t>means</a:t>
            </a:r>
            <a:r>
              <a:rPr lang="nb-NO" dirty="0" smtClean="0"/>
              <a:t> </a:t>
            </a:r>
            <a:r>
              <a:rPr lang="nb-NO" dirty="0" err="1" smtClean="0"/>
              <a:t>patterns</a:t>
            </a:r>
            <a:r>
              <a:rPr lang="nb-NO" dirty="0" smtClean="0"/>
              <a:t> </a:t>
            </a:r>
            <a:r>
              <a:rPr lang="nb-NO" dirty="0" err="1" smtClean="0"/>
              <a:t>of</a:t>
            </a:r>
            <a:r>
              <a:rPr lang="nb-NO" dirty="0" smtClean="0"/>
              <a:t> </a:t>
            </a:r>
            <a:r>
              <a:rPr lang="nb-NO" dirty="0" err="1" smtClean="0"/>
              <a:t>processes</a:t>
            </a:r>
            <a:r>
              <a:rPr lang="nb-NO" dirty="0" smtClean="0"/>
              <a:t>, </a:t>
            </a:r>
            <a:r>
              <a:rPr lang="nb-NO" dirty="0" err="1" smtClean="0"/>
              <a:t>aims</a:t>
            </a:r>
            <a:r>
              <a:rPr lang="nb-NO" dirty="0" smtClean="0"/>
              <a:t> and </a:t>
            </a:r>
            <a:r>
              <a:rPr lang="nb-NO" dirty="0" err="1" smtClean="0"/>
              <a:t>mandates</a:t>
            </a:r>
            <a:r>
              <a:rPr lang="nb-NO" dirty="0" smtClean="0"/>
              <a:t>, </a:t>
            </a:r>
            <a:r>
              <a:rPr lang="nb-NO" dirty="0" err="1" smtClean="0"/>
              <a:t>procedures</a:t>
            </a:r>
            <a:r>
              <a:rPr lang="nb-NO" dirty="0" smtClean="0"/>
              <a:t> and </a:t>
            </a:r>
            <a:r>
              <a:rPr lang="nb-NO" dirty="0" err="1" smtClean="0"/>
              <a:t>results</a:t>
            </a:r>
            <a:r>
              <a:rPr lang="nb-NO" dirty="0" smtClean="0"/>
              <a:t>, as </a:t>
            </a:r>
            <a:r>
              <a:rPr lang="nb-NO" dirty="0" err="1" smtClean="0"/>
              <a:t>they</a:t>
            </a:r>
            <a:r>
              <a:rPr lang="nb-NO" dirty="0" smtClean="0"/>
              <a:t> van be </a:t>
            </a:r>
            <a:r>
              <a:rPr lang="nb-NO" dirty="0" err="1" smtClean="0"/>
              <a:t>observed</a:t>
            </a:r>
            <a:r>
              <a:rPr lang="nb-NO" dirty="0" smtClean="0"/>
              <a:t>. It </a:t>
            </a:r>
            <a:r>
              <a:rPr lang="nb-NO" dirty="0" err="1" smtClean="0"/>
              <a:t>consists</a:t>
            </a:r>
            <a:r>
              <a:rPr lang="nb-NO" dirty="0" smtClean="0"/>
              <a:t> </a:t>
            </a:r>
            <a:r>
              <a:rPr lang="nb-NO" dirty="0" err="1" smtClean="0"/>
              <a:t>of</a:t>
            </a:r>
            <a:r>
              <a:rPr lang="nb-NO" dirty="0" smtClean="0"/>
              <a:t> sign, </a:t>
            </a:r>
            <a:r>
              <a:rPr lang="nb-NO" dirty="0" err="1" smtClean="0"/>
              <a:t>of</a:t>
            </a:r>
            <a:r>
              <a:rPr lang="nb-NO" dirty="0" smtClean="0"/>
              <a:t> signals, not </a:t>
            </a:r>
            <a:r>
              <a:rPr lang="nb-NO" dirty="0" err="1" smtClean="0"/>
              <a:t>primarily</a:t>
            </a:r>
            <a:r>
              <a:rPr lang="nb-NO" dirty="0" smtClean="0"/>
              <a:t> </a:t>
            </a:r>
            <a:r>
              <a:rPr lang="nb-NO" dirty="0" err="1" smtClean="0"/>
              <a:t>of</a:t>
            </a:r>
            <a:r>
              <a:rPr lang="nb-NO" dirty="0" smtClean="0"/>
              <a:t> </a:t>
            </a:r>
            <a:r>
              <a:rPr lang="nb-NO" dirty="0" err="1" smtClean="0"/>
              <a:t>words</a:t>
            </a:r>
            <a:r>
              <a:rPr lang="nb-NO" dirty="0" smtClean="0"/>
              <a:t>.</a:t>
            </a:r>
            <a:endParaRPr lang="nb-NO" dirty="0"/>
          </a:p>
        </p:txBody>
      </p:sp>
      <p:sp>
        <p:nvSpPr>
          <p:cNvPr id="9" name="TekstSylinder 8"/>
          <p:cNvSpPr txBox="1"/>
          <p:nvPr/>
        </p:nvSpPr>
        <p:spPr>
          <a:xfrm>
            <a:off x="0" y="1142984"/>
            <a:ext cx="8215338" cy="1477328"/>
          </a:xfrm>
          <a:prstGeom prst="rect">
            <a:avLst/>
          </a:prstGeom>
          <a:noFill/>
        </p:spPr>
        <p:txBody>
          <a:bodyPr wrap="square" rtlCol="0">
            <a:spAutoFit/>
          </a:bodyPr>
          <a:lstStyle/>
          <a:p>
            <a:pPr lvl="0"/>
            <a:r>
              <a:rPr lang="en-US" b="1" dirty="0" smtClean="0"/>
              <a:t>Uniqueness both of the information and of the record</a:t>
            </a:r>
            <a:endParaRPr lang="nb-NO" dirty="0" smtClean="0"/>
          </a:p>
          <a:p>
            <a:pPr lvl="0"/>
            <a:r>
              <a:rPr lang="en-US" b="1" dirty="0" smtClean="0"/>
              <a:t>Form of information in the records and the form of the records themselves. This means the degree to which information is concentrated.</a:t>
            </a:r>
            <a:endParaRPr lang="nb-NO" dirty="0" smtClean="0"/>
          </a:p>
          <a:p>
            <a:pPr lvl="0"/>
            <a:r>
              <a:rPr lang="en-US" b="1" dirty="0" smtClean="0"/>
              <a:t>Importance of the information and other aspects such as intrinsic value. </a:t>
            </a:r>
            <a:endParaRPr lang="nb-NO" dirty="0" smtClean="0"/>
          </a:p>
          <a:p>
            <a:endParaRPr lang="nb-NO"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alpha val="85000"/>
          </a:schemeClr>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0" y="0"/>
            <a:ext cx="9144000" cy="439718"/>
          </a:xfrm>
          <a:solidFill>
            <a:schemeClr val="accent3">
              <a:lumMod val="40000"/>
              <a:lumOff val="60000"/>
              <a:alpha val="45000"/>
            </a:schemeClr>
          </a:solidFill>
          <a:ln>
            <a:solidFill>
              <a:schemeClr val="accent3">
                <a:lumMod val="60000"/>
                <a:lumOff val="40000"/>
              </a:schemeClr>
            </a:solidFill>
          </a:ln>
        </p:spPr>
        <p:txBody>
          <a:bodyPr>
            <a:normAutofit/>
          </a:bodyPr>
          <a:lstStyle/>
          <a:p>
            <a:r>
              <a:rPr lang="en-US" sz="2000" b="1" dirty="0" smtClean="0">
                <a:latin typeface="Times New Roman" pitchFamily="18" charset="0"/>
                <a:cs typeface="Times New Roman" pitchFamily="18" charset="0"/>
              </a:rPr>
              <a:t>Survey Form used for the appraisal of electronic records</a:t>
            </a:r>
            <a:endParaRPr lang="nb-NO" sz="2000" dirty="0">
              <a:latin typeface="Times New Roman" pitchFamily="18" charset="0"/>
              <a:cs typeface="Times New Roman" pitchFamily="18" charset="0"/>
            </a:endParaRPr>
          </a:p>
        </p:txBody>
      </p:sp>
      <p:sp>
        <p:nvSpPr>
          <p:cNvPr id="3" name="Plassholder for innhold 2"/>
          <p:cNvSpPr>
            <a:spLocks noGrp="1"/>
          </p:cNvSpPr>
          <p:nvPr>
            <p:ph idx="1"/>
          </p:nvPr>
        </p:nvSpPr>
        <p:spPr>
          <a:xfrm>
            <a:off x="0" y="428604"/>
            <a:ext cx="8929718" cy="6429396"/>
          </a:xfrm>
        </p:spPr>
        <p:txBody>
          <a:bodyPr>
            <a:normAutofit fontScale="25000" lnSpcReduction="20000"/>
          </a:bodyPr>
          <a:lstStyle/>
          <a:p>
            <a:r>
              <a:rPr lang="nb-NO" sz="5600" b="1" dirty="0" smtClean="0">
                <a:latin typeface="Times New Roman" pitchFamily="18" charset="0"/>
                <a:cs typeface="Times New Roman" pitchFamily="18" charset="0"/>
              </a:rPr>
              <a:t>Part1: General </a:t>
            </a:r>
            <a:r>
              <a:rPr lang="nb-NO" sz="5600" b="1" dirty="0" err="1" smtClean="0">
                <a:latin typeface="Times New Roman" pitchFamily="18" charset="0"/>
                <a:cs typeface="Times New Roman" pitchFamily="18" charset="0"/>
              </a:rPr>
              <a:t>Information</a:t>
            </a:r>
            <a:r>
              <a:rPr lang="nb-NO" sz="5600" b="1" dirty="0" smtClean="0">
                <a:latin typeface="Times New Roman" pitchFamily="18" charset="0"/>
                <a:cs typeface="Times New Roman" pitchFamily="18" charset="0"/>
              </a:rPr>
              <a:t>  </a:t>
            </a:r>
            <a:r>
              <a:rPr lang="nb-NO" sz="4400" dirty="0" smtClean="0">
                <a:latin typeface="Times New Roman" pitchFamily="18" charset="0"/>
                <a:cs typeface="Times New Roman" pitchFamily="18" charset="0"/>
              </a:rPr>
              <a:t>(</a:t>
            </a:r>
            <a:r>
              <a:rPr lang="nb-NO" sz="4400" dirty="0" err="1" smtClean="0">
                <a:latin typeface="Times New Roman" pitchFamily="18" charset="0"/>
                <a:cs typeface="Times New Roman" pitchFamily="18" charset="0"/>
              </a:rPr>
              <a:t>name</a:t>
            </a:r>
            <a:r>
              <a:rPr lang="nb-NO" sz="4400" dirty="0" smtClean="0">
                <a:latin typeface="Times New Roman" pitchFamily="18" charset="0"/>
                <a:cs typeface="Times New Roman" pitchFamily="18" charset="0"/>
              </a:rPr>
              <a:t> </a:t>
            </a:r>
            <a:r>
              <a:rPr lang="nb-NO" sz="4400" dirty="0" err="1" smtClean="0">
                <a:latin typeface="Times New Roman" pitchFamily="18" charset="0"/>
                <a:cs typeface="Times New Roman" pitchFamily="18" charset="0"/>
              </a:rPr>
              <a:t>of</a:t>
            </a:r>
            <a:r>
              <a:rPr lang="nb-NO" sz="4400" dirty="0" smtClean="0">
                <a:latin typeface="Times New Roman" pitchFamily="18" charset="0"/>
                <a:cs typeface="Times New Roman" pitchFamily="18" charset="0"/>
              </a:rPr>
              <a:t> system, </a:t>
            </a:r>
            <a:r>
              <a:rPr lang="nb-NO" sz="4400" dirty="0" err="1" smtClean="0">
                <a:latin typeface="Times New Roman" pitchFamily="18" charset="0"/>
                <a:cs typeface="Times New Roman" pitchFamily="18" charset="0"/>
              </a:rPr>
              <a:t>name</a:t>
            </a:r>
            <a:r>
              <a:rPr lang="nb-NO" sz="4400" dirty="0" smtClean="0">
                <a:latin typeface="Times New Roman" pitchFamily="18" charset="0"/>
                <a:cs typeface="Times New Roman" pitchFamily="18" charset="0"/>
              </a:rPr>
              <a:t> </a:t>
            </a:r>
            <a:r>
              <a:rPr lang="nb-NO" sz="4400" dirty="0" err="1" smtClean="0">
                <a:latin typeface="Times New Roman" pitchFamily="18" charset="0"/>
                <a:cs typeface="Times New Roman" pitchFamily="18" charset="0"/>
              </a:rPr>
              <a:t>of</a:t>
            </a:r>
            <a:r>
              <a:rPr lang="nb-NO" sz="4400" dirty="0" smtClean="0">
                <a:latin typeface="Times New Roman" pitchFamily="18" charset="0"/>
                <a:cs typeface="Times New Roman" pitchFamily="18" charset="0"/>
              </a:rPr>
              <a:t> </a:t>
            </a:r>
            <a:r>
              <a:rPr lang="nb-NO" sz="4400" dirty="0" err="1" smtClean="0">
                <a:latin typeface="Times New Roman" pitchFamily="18" charset="0"/>
                <a:cs typeface="Times New Roman" pitchFamily="18" charset="0"/>
              </a:rPr>
              <a:t>records</a:t>
            </a:r>
            <a:r>
              <a:rPr lang="nb-NO" sz="4400" dirty="0" smtClean="0">
                <a:latin typeface="Times New Roman" pitchFamily="18" charset="0"/>
                <a:cs typeface="Times New Roman" pitchFamily="18" charset="0"/>
              </a:rPr>
              <a:t> </a:t>
            </a:r>
            <a:r>
              <a:rPr lang="nb-NO" sz="4400" dirty="0" err="1" smtClean="0">
                <a:latin typeface="Times New Roman" pitchFamily="18" charset="0"/>
                <a:cs typeface="Times New Roman" pitchFamily="18" charset="0"/>
              </a:rPr>
              <a:t>creator</a:t>
            </a:r>
            <a:r>
              <a:rPr lang="nb-NO" sz="4400" dirty="0" smtClean="0">
                <a:latin typeface="Times New Roman" pitchFamily="18" charset="0"/>
                <a:cs typeface="Times New Roman" pitchFamily="18" charset="0"/>
              </a:rPr>
              <a:t>, type </a:t>
            </a:r>
            <a:r>
              <a:rPr lang="nb-NO" sz="4400" dirty="0" err="1" smtClean="0">
                <a:latin typeface="Times New Roman" pitchFamily="18" charset="0"/>
                <a:cs typeface="Times New Roman" pitchFamily="18" charset="0"/>
              </a:rPr>
              <a:t>of</a:t>
            </a:r>
            <a:r>
              <a:rPr lang="nb-NO" sz="4400" dirty="0" smtClean="0">
                <a:latin typeface="Times New Roman" pitchFamily="18" charset="0"/>
                <a:cs typeface="Times New Roman" pitchFamily="18" charset="0"/>
              </a:rPr>
              <a:t> system)</a:t>
            </a:r>
          </a:p>
          <a:p>
            <a:endParaRPr lang="nb-NO" sz="4800" b="1" dirty="0" smtClean="0">
              <a:latin typeface="Times New Roman" pitchFamily="18" charset="0"/>
              <a:cs typeface="Times New Roman" pitchFamily="18" charset="0"/>
            </a:endParaRPr>
          </a:p>
          <a:p>
            <a:r>
              <a:rPr lang="en-US" sz="5600" b="1" dirty="0" smtClean="0">
                <a:latin typeface="Times New Roman" pitchFamily="18" charset="0"/>
                <a:cs typeface="Times New Roman" pitchFamily="18" charset="0"/>
              </a:rPr>
              <a:t>Part 2: Regulatory basis: </a:t>
            </a:r>
            <a:r>
              <a:rPr lang="en-US" sz="4400" dirty="0" smtClean="0">
                <a:latin typeface="Times New Roman" pitchFamily="18" charset="0"/>
                <a:cs typeface="Times New Roman" pitchFamily="18" charset="0"/>
              </a:rPr>
              <a:t>This specifies the regulatory basis (laws and/or internal guidelines/policies) for the establishment and operation of the system and the basis for the function performed. Usually this will involve internal management regulations, but it can also be key provisions (laws etc) prescribing that a particular system or type of system should be established. The name of the regulation contains information about its content where applicable. Only provisions that </a:t>
            </a:r>
            <a:r>
              <a:rPr lang="en-US" sz="4400" u="sng" dirty="0" smtClean="0">
                <a:latin typeface="Times New Roman" pitchFamily="18" charset="0"/>
                <a:cs typeface="Times New Roman" pitchFamily="18" charset="0"/>
              </a:rPr>
              <a:t>directly</a:t>
            </a:r>
            <a:r>
              <a:rPr lang="en-US" sz="4400" dirty="0" smtClean="0">
                <a:latin typeface="Times New Roman" pitchFamily="18" charset="0"/>
                <a:cs typeface="Times New Roman" pitchFamily="18" charset="0"/>
              </a:rPr>
              <a:t> regulate the formation of that system or </a:t>
            </a:r>
            <a:r>
              <a:rPr lang="en-US" sz="4400" u="sng" dirty="0" smtClean="0">
                <a:latin typeface="Times New Roman" pitchFamily="18" charset="0"/>
                <a:cs typeface="Times New Roman" pitchFamily="18" charset="0"/>
              </a:rPr>
              <a:t>directly</a:t>
            </a:r>
            <a:r>
              <a:rPr lang="en-US" sz="4400" dirty="0" smtClean="0">
                <a:latin typeface="Times New Roman" pitchFamily="18" charset="0"/>
                <a:cs typeface="Times New Roman" pitchFamily="18" charset="0"/>
              </a:rPr>
              <a:t> regulate the </a:t>
            </a:r>
            <a:r>
              <a:rPr lang="en-US" sz="4400" u="sng" dirty="0" smtClean="0">
                <a:latin typeface="Times New Roman" pitchFamily="18" charset="0"/>
                <a:cs typeface="Times New Roman" pitchFamily="18" charset="0"/>
              </a:rPr>
              <a:t>function</a:t>
            </a:r>
            <a:r>
              <a:rPr lang="en-US" sz="4400" dirty="0" smtClean="0">
                <a:latin typeface="Times New Roman" pitchFamily="18" charset="0"/>
                <a:cs typeface="Times New Roman" pitchFamily="18" charset="0"/>
              </a:rPr>
              <a:t> documented by the system are included.</a:t>
            </a:r>
            <a:endParaRPr lang="nb-NO" sz="4400" dirty="0" smtClean="0">
              <a:latin typeface="Times New Roman" pitchFamily="18" charset="0"/>
              <a:cs typeface="Times New Roman" pitchFamily="18" charset="0"/>
            </a:endParaRPr>
          </a:p>
          <a:p>
            <a:pPr>
              <a:buNone/>
            </a:pPr>
            <a:endParaRPr lang="nb-NO" sz="4800" dirty="0" smtClean="0">
              <a:latin typeface="Times New Roman" pitchFamily="18" charset="0"/>
              <a:cs typeface="Times New Roman" pitchFamily="18" charset="0"/>
            </a:endParaRPr>
          </a:p>
          <a:p>
            <a:pPr fontAlgn="t"/>
            <a:r>
              <a:rPr lang="nb-NO" sz="5600" b="1" dirty="0" smtClean="0">
                <a:latin typeface="Times New Roman" pitchFamily="18" charset="0"/>
                <a:cs typeface="Times New Roman" pitchFamily="18" charset="0"/>
              </a:rPr>
              <a:t>Part 3: The </a:t>
            </a:r>
            <a:r>
              <a:rPr lang="nb-NO" sz="5600" b="1" dirty="0" err="1" smtClean="0">
                <a:latin typeface="Times New Roman" pitchFamily="18" charset="0"/>
                <a:cs typeface="Times New Roman" pitchFamily="18" charset="0"/>
              </a:rPr>
              <a:t>function</a:t>
            </a:r>
            <a:r>
              <a:rPr lang="nb-NO" sz="5600" b="1" dirty="0" smtClean="0">
                <a:latin typeface="Times New Roman" pitchFamily="18" charset="0"/>
                <a:cs typeface="Times New Roman" pitchFamily="18" charset="0"/>
              </a:rPr>
              <a:t> and purpose </a:t>
            </a:r>
            <a:r>
              <a:rPr lang="nb-NO" sz="5600" b="1" dirty="0" err="1" smtClean="0">
                <a:latin typeface="Times New Roman" pitchFamily="18" charset="0"/>
                <a:cs typeface="Times New Roman" pitchFamily="18" charset="0"/>
              </a:rPr>
              <a:t>of</a:t>
            </a:r>
            <a:r>
              <a:rPr lang="nb-NO" sz="5600" b="1" dirty="0" smtClean="0">
                <a:latin typeface="Times New Roman" pitchFamily="18" charset="0"/>
                <a:cs typeface="Times New Roman" pitchFamily="18" charset="0"/>
              </a:rPr>
              <a:t> </a:t>
            </a:r>
            <a:r>
              <a:rPr lang="nb-NO" sz="5600" b="1" dirty="0" err="1" smtClean="0">
                <a:latin typeface="Times New Roman" pitchFamily="18" charset="0"/>
                <a:cs typeface="Times New Roman" pitchFamily="18" charset="0"/>
              </a:rPr>
              <a:t>the</a:t>
            </a:r>
            <a:r>
              <a:rPr lang="nb-NO" sz="5600" b="1" dirty="0" smtClean="0">
                <a:latin typeface="Times New Roman" pitchFamily="18" charset="0"/>
                <a:cs typeface="Times New Roman" pitchFamily="18" charset="0"/>
              </a:rPr>
              <a:t> system:</a:t>
            </a:r>
            <a:r>
              <a:rPr lang="en-US" sz="4400" dirty="0" smtClean="0">
                <a:latin typeface="Times New Roman" pitchFamily="18" charset="0"/>
                <a:cs typeface="Times New Roman" pitchFamily="18" charset="0"/>
              </a:rPr>
              <a:t>Describe the main function of the database system, and what company processes and purposes it serves.</a:t>
            </a:r>
            <a:endParaRPr lang="nb-NO" sz="4400" dirty="0" smtClean="0">
              <a:latin typeface="Times New Roman" pitchFamily="18" charset="0"/>
              <a:cs typeface="Times New Roman" pitchFamily="18" charset="0"/>
            </a:endParaRPr>
          </a:p>
          <a:p>
            <a:pPr fontAlgn="t"/>
            <a:endParaRPr lang="nb-NO" sz="4800" dirty="0" smtClean="0">
              <a:latin typeface="Times New Roman" pitchFamily="18" charset="0"/>
              <a:cs typeface="Times New Roman" pitchFamily="18" charset="0"/>
            </a:endParaRPr>
          </a:p>
          <a:p>
            <a:pPr fontAlgn="t"/>
            <a:r>
              <a:rPr lang="nb-NO" sz="5600" b="1" dirty="0" smtClean="0">
                <a:latin typeface="Times New Roman" pitchFamily="18" charset="0"/>
                <a:cs typeface="Times New Roman" pitchFamily="18" charset="0"/>
              </a:rPr>
              <a:t>Part 4: The </a:t>
            </a:r>
            <a:r>
              <a:rPr lang="nb-NO" sz="5600" b="1" dirty="0" err="1" smtClean="0">
                <a:latin typeface="Times New Roman" pitchFamily="18" charset="0"/>
                <a:cs typeface="Times New Roman" pitchFamily="18" charset="0"/>
              </a:rPr>
              <a:t>primary</a:t>
            </a:r>
            <a:r>
              <a:rPr lang="nb-NO" sz="5600" b="1" dirty="0" smtClean="0">
                <a:latin typeface="Times New Roman" pitchFamily="18" charset="0"/>
                <a:cs typeface="Times New Roman" pitchFamily="18" charset="0"/>
              </a:rPr>
              <a:t> </a:t>
            </a:r>
            <a:r>
              <a:rPr lang="nb-NO" sz="5600" b="1" dirty="0" err="1" smtClean="0">
                <a:latin typeface="Times New Roman" pitchFamily="18" charset="0"/>
                <a:cs typeface="Times New Roman" pitchFamily="18" charset="0"/>
              </a:rPr>
              <a:t>object</a:t>
            </a:r>
            <a:r>
              <a:rPr lang="nb-NO" sz="5600" b="1" dirty="0" smtClean="0">
                <a:latin typeface="Times New Roman" pitchFamily="18" charset="0"/>
                <a:cs typeface="Times New Roman" pitchFamily="18" charset="0"/>
              </a:rPr>
              <a:t> and </a:t>
            </a:r>
            <a:r>
              <a:rPr lang="nb-NO" sz="5600" b="1" dirty="0" err="1" smtClean="0">
                <a:latin typeface="Times New Roman" pitchFamily="18" charset="0"/>
                <a:cs typeface="Times New Roman" pitchFamily="18" charset="0"/>
              </a:rPr>
              <a:t>registration</a:t>
            </a:r>
            <a:r>
              <a:rPr lang="nb-NO" sz="5600" b="1" dirty="0" smtClean="0">
                <a:latin typeface="Times New Roman" pitchFamily="18" charset="0"/>
                <a:cs typeface="Times New Roman" pitchFamily="18" charset="0"/>
              </a:rPr>
              <a:t> </a:t>
            </a:r>
            <a:r>
              <a:rPr lang="nb-NO" sz="5600" b="1" dirty="0" err="1" smtClean="0">
                <a:latin typeface="Times New Roman" pitchFamily="18" charset="0"/>
                <a:cs typeface="Times New Roman" pitchFamily="18" charset="0"/>
              </a:rPr>
              <a:t>conditions</a:t>
            </a:r>
            <a:r>
              <a:rPr lang="nb-NO" sz="5600" b="1" dirty="0" smtClean="0">
                <a:latin typeface="Times New Roman" pitchFamily="18" charset="0"/>
                <a:cs typeface="Times New Roman" pitchFamily="18" charset="0"/>
              </a:rPr>
              <a:t> </a:t>
            </a:r>
            <a:r>
              <a:rPr lang="nb-NO" sz="5600" b="1" dirty="0" err="1" smtClean="0">
                <a:latin typeface="Times New Roman" pitchFamily="18" charset="0"/>
                <a:cs typeface="Times New Roman" pitchFamily="18" charset="0"/>
              </a:rPr>
              <a:t>of</a:t>
            </a:r>
            <a:r>
              <a:rPr lang="nb-NO" sz="5600" b="1" dirty="0" smtClean="0">
                <a:latin typeface="Times New Roman" pitchFamily="18" charset="0"/>
                <a:cs typeface="Times New Roman" pitchFamily="18" charset="0"/>
              </a:rPr>
              <a:t> </a:t>
            </a:r>
            <a:r>
              <a:rPr lang="nb-NO" sz="5600" b="1" dirty="0" err="1" smtClean="0">
                <a:latin typeface="Times New Roman" pitchFamily="18" charset="0"/>
                <a:cs typeface="Times New Roman" pitchFamily="18" charset="0"/>
              </a:rPr>
              <a:t>the</a:t>
            </a:r>
            <a:r>
              <a:rPr lang="nb-NO" sz="5600" b="1" dirty="0" smtClean="0">
                <a:latin typeface="Times New Roman" pitchFamily="18" charset="0"/>
                <a:cs typeface="Times New Roman" pitchFamily="18" charset="0"/>
              </a:rPr>
              <a:t> system</a:t>
            </a:r>
            <a:r>
              <a:rPr lang="en-US" sz="5600" b="1" dirty="0" smtClean="0">
                <a:latin typeface="Times New Roman" pitchFamily="18" charset="0"/>
                <a:cs typeface="Times New Roman" pitchFamily="18" charset="0"/>
              </a:rPr>
              <a:t> </a:t>
            </a:r>
            <a:r>
              <a:rPr lang="nb-NO" sz="5600" b="1" dirty="0" smtClean="0">
                <a:latin typeface="Times New Roman" pitchFamily="18" charset="0"/>
                <a:cs typeface="Times New Roman" pitchFamily="18" charset="0"/>
              </a:rPr>
              <a:t>: </a:t>
            </a:r>
            <a:r>
              <a:rPr lang="en-US" sz="4400" dirty="0" smtClean="0">
                <a:latin typeface="Times New Roman" pitchFamily="18" charset="0"/>
                <a:cs typeface="Times New Roman" pitchFamily="18" charset="0"/>
              </a:rPr>
              <a:t>It must be stated what the primary object in the system is. That includes a description of the framework provided for registration, as well as the conditions to be met for registration to take place. (Example: In a database system called “Daily drilling report system” held by the Norwegian Petroleum Directorate the oil well is the primary object. In this case all wells that are drilled on the Norwegian continental shelf are registered in the database. But if there had been exceptions here (e.g. if dry wells were excluded) this should have been noted here.)</a:t>
            </a:r>
            <a:endParaRPr lang="nb-NO" sz="4400" dirty="0" smtClean="0">
              <a:latin typeface="Times New Roman" pitchFamily="18" charset="0"/>
              <a:cs typeface="Times New Roman" pitchFamily="18" charset="0"/>
            </a:endParaRPr>
          </a:p>
          <a:p>
            <a:pPr fontAlgn="t"/>
            <a:endParaRPr lang="nb-NO" sz="4800" dirty="0" smtClean="0">
              <a:latin typeface="Times New Roman" pitchFamily="18" charset="0"/>
              <a:cs typeface="Times New Roman" pitchFamily="18" charset="0"/>
            </a:endParaRPr>
          </a:p>
          <a:p>
            <a:pPr fontAlgn="t"/>
            <a:r>
              <a:rPr lang="nb-NO" sz="5600" b="1" dirty="0" smtClean="0">
                <a:latin typeface="Times New Roman" pitchFamily="18" charset="0"/>
                <a:cs typeface="Times New Roman" pitchFamily="18" charset="0"/>
              </a:rPr>
              <a:t>Part 5: </a:t>
            </a:r>
            <a:r>
              <a:rPr lang="nb-NO" sz="5600" b="1" dirty="0" err="1" smtClean="0">
                <a:latin typeface="Times New Roman" pitchFamily="18" charset="0"/>
                <a:cs typeface="Times New Roman" pitchFamily="18" charset="0"/>
              </a:rPr>
              <a:t>Records/database</a:t>
            </a:r>
            <a:r>
              <a:rPr lang="nb-NO" sz="5600" b="1" dirty="0" smtClean="0">
                <a:latin typeface="Times New Roman" pitchFamily="18" charset="0"/>
                <a:cs typeface="Times New Roman" pitchFamily="18" charset="0"/>
              </a:rPr>
              <a:t> </a:t>
            </a:r>
            <a:r>
              <a:rPr lang="nb-NO" sz="5600" b="1" dirty="0" err="1" smtClean="0">
                <a:latin typeface="Times New Roman" pitchFamily="18" charset="0"/>
                <a:cs typeface="Times New Roman" pitchFamily="18" charset="0"/>
              </a:rPr>
              <a:t>management</a:t>
            </a:r>
            <a:r>
              <a:rPr lang="nb-NO" sz="5600" b="1" dirty="0" smtClean="0">
                <a:latin typeface="Times New Roman" pitchFamily="18" charset="0"/>
                <a:cs typeface="Times New Roman" pitchFamily="18" charset="0"/>
              </a:rPr>
              <a:t>, and </a:t>
            </a:r>
            <a:r>
              <a:rPr lang="nb-NO" sz="5600" b="1" dirty="0" err="1" smtClean="0">
                <a:latin typeface="Times New Roman" pitchFamily="18" charset="0"/>
                <a:cs typeface="Times New Roman" pitchFamily="18" charset="0"/>
              </a:rPr>
              <a:t>use</a:t>
            </a:r>
            <a:r>
              <a:rPr lang="nb-NO" sz="5600" b="1" dirty="0" smtClean="0">
                <a:latin typeface="Times New Roman" pitchFamily="18" charset="0"/>
                <a:cs typeface="Times New Roman" pitchFamily="18" charset="0"/>
              </a:rPr>
              <a:t> </a:t>
            </a:r>
            <a:r>
              <a:rPr lang="nb-NO" sz="5600" b="1" dirty="0" err="1" smtClean="0">
                <a:latin typeface="Times New Roman" pitchFamily="18" charset="0"/>
                <a:cs typeface="Times New Roman" pitchFamily="18" charset="0"/>
              </a:rPr>
              <a:t>of</a:t>
            </a:r>
            <a:r>
              <a:rPr lang="nb-NO" sz="5600" b="1" dirty="0" smtClean="0">
                <a:latin typeface="Times New Roman" pitchFamily="18" charset="0"/>
                <a:cs typeface="Times New Roman" pitchFamily="18" charset="0"/>
              </a:rPr>
              <a:t> data: </a:t>
            </a:r>
            <a:r>
              <a:rPr lang="en-US" sz="4400" dirty="0" smtClean="0">
                <a:latin typeface="Times New Roman" pitchFamily="18" charset="0"/>
                <a:cs typeface="Times New Roman" pitchFamily="18" charset="0"/>
              </a:rPr>
              <a:t>Describe records/database management routines and responsibilities and how it meets business purposes. </a:t>
            </a:r>
            <a:endParaRPr lang="nb-NO" sz="4400" dirty="0" smtClean="0">
              <a:latin typeface="Times New Roman" pitchFamily="18" charset="0"/>
              <a:cs typeface="Times New Roman" pitchFamily="18" charset="0"/>
            </a:endParaRPr>
          </a:p>
          <a:p>
            <a:pPr fontAlgn="t">
              <a:buNone/>
            </a:pPr>
            <a:endParaRPr lang="nb-NO" sz="4800" dirty="0" smtClean="0">
              <a:latin typeface="Times New Roman" pitchFamily="18" charset="0"/>
              <a:cs typeface="Times New Roman" pitchFamily="18" charset="0"/>
            </a:endParaRPr>
          </a:p>
          <a:p>
            <a:pPr fontAlgn="t"/>
            <a:r>
              <a:rPr lang="nb-NO" sz="5600" b="1" dirty="0" smtClean="0">
                <a:latin typeface="Times New Roman" pitchFamily="18" charset="0"/>
                <a:cs typeface="Times New Roman" pitchFamily="18" charset="0"/>
              </a:rPr>
              <a:t>Part 6: System </a:t>
            </a:r>
            <a:r>
              <a:rPr lang="nb-NO" sz="5600" b="1" dirty="0" err="1" smtClean="0">
                <a:latin typeface="Times New Roman" pitchFamily="18" charset="0"/>
                <a:cs typeface="Times New Roman" pitchFamily="18" charset="0"/>
              </a:rPr>
              <a:t>structure</a:t>
            </a:r>
            <a:r>
              <a:rPr lang="nb-NO" sz="5600" b="1" dirty="0" smtClean="0">
                <a:latin typeface="Times New Roman" pitchFamily="18" charset="0"/>
                <a:cs typeface="Times New Roman" pitchFamily="18" charset="0"/>
              </a:rPr>
              <a:t> </a:t>
            </a:r>
            <a:r>
              <a:rPr lang="nb-NO" sz="5600" b="1" dirty="0" err="1" smtClean="0">
                <a:latin typeface="Times New Roman" pitchFamily="18" charset="0"/>
                <a:cs typeface="Times New Roman" pitchFamily="18" charset="0"/>
              </a:rPr>
              <a:t>within</a:t>
            </a:r>
            <a:r>
              <a:rPr lang="nb-NO" sz="5600" b="1" dirty="0" smtClean="0">
                <a:latin typeface="Times New Roman" pitchFamily="18" charset="0"/>
                <a:cs typeface="Times New Roman" pitchFamily="18" charset="0"/>
              </a:rPr>
              <a:t> </a:t>
            </a:r>
            <a:r>
              <a:rPr lang="nb-NO" sz="5600" b="1" dirty="0" err="1" smtClean="0">
                <a:latin typeface="Times New Roman" pitchFamily="18" charset="0"/>
                <a:cs typeface="Times New Roman" pitchFamily="18" charset="0"/>
              </a:rPr>
              <a:t>the</a:t>
            </a:r>
            <a:r>
              <a:rPr lang="nb-NO" sz="5600" b="1" dirty="0" smtClean="0">
                <a:latin typeface="Times New Roman" pitchFamily="18" charset="0"/>
                <a:cs typeface="Times New Roman" pitchFamily="18" charset="0"/>
              </a:rPr>
              <a:t> </a:t>
            </a:r>
            <a:r>
              <a:rPr lang="nb-NO" sz="5600" b="1" dirty="0" err="1" smtClean="0">
                <a:latin typeface="Times New Roman" pitchFamily="18" charset="0"/>
                <a:cs typeface="Times New Roman" pitchFamily="18" charset="0"/>
              </a:rPr>
              <a:t>agency</a:t>
            </a:r>
            <a:r>
              <a:rPr lang="nb-NO" sz="5600" b="1" dirty="0" smtClean="0">
                <a:latin typeface="Times New Roman" pitchFamily="18" charset="0"/>
                <a:cs typeface="Times New Roman" pitchFamily="18" charset="0"/>
              </a:rPr>
              <a:t>: </a:t>
            </a:r>
            <a:r>
              <a:rPr lang="en-US" sz="4400" dirty="0" smtClean="0">
                <a:latin typeface="Times New Roman" pitchFamily="18" charset="0"/>
                <a:cs typeface="Times New Roman" pitchFamily="18" charset="0"/>
              </a:rPr>
              <a:t>Describe how the system is built and how it relates to other systems or series in the same agency/company. In particular it should account for data that is exported or imported from other internal systems. It should also be mentioned here if the information can be linked to other internal systems, and in that case, by what identifier. Also, any internal predecessor and successor of this database-system should be listed.</a:t>
            </a:r>
            <a:endParaRPr lang="nb-NO" sz="4400" dirty="0" smtClean="0">
              <a:latin typeface="Times New Roman" pitchFamily="18" charset="0"/>
              <a:cs typeface="Times New Roman" pitchFamily="18" charset="0"/>
            </a:endParaRPr>
          </a:p>
          <a:p>
            <a:pPr fontAlgn="t"/>
            <a:endParaRPr lang="nb-NO" sz="4800" dirty="0" smtClean="0">
              <a:latin typeface="Times New Roman" pitchFamily="18" charset="0"/>
              <a:cs typeface="Times New Roman" pitchFamily="18" charset="0"/>
            </a:endParaRPr>
          </a:p>
          <a:p>
            <a:pPr fontAlgn="t"/>
            <a:r>
              <a:rPr lang="nb-NO" sz="5600" b="1" dirty="0" smtClean="0">
                <a:latin typeface="Times New Roman" pitchFamily="18" charset="0"/>
                <a:cs typeface="Times New Roman" pitchFamily="18" charset="0"/>
              </a:rPr>
              <a:t>Part 7: </a:t>
            </a:r>
            <a:r>
              <a:rPr lang="nb-NO" sz="5600" b="1" dirty="0" err="1" smtClean="0">
                <a:latin typeface="Times New Roman" pitchFamily="18" charset="0"/>
                <a:cs typeface="Times New Roman" pitchFamily="18" charset="0"/>
              </a:rPr>
              <a:t>Related</a:t>
            </a:r>
            <a:r>
              <a:rPr lang="nb-NO" sz="5600" b="1" dirty="0" smtClean="0">
                <a:latin typeface="Times New Roman" pitchFamily="18" charset="0"/>
                <a:cs typeface="Times New Roman" pitchFamily="18" charset="0"/>
              </a:rPr>
              <a:t> </a:t>
            </a:r>
            <a:r>
              <a:rPr lang="nb-NO" sz="5600" b="1" dirty="0" err="1" smtClean="0">
                <a:latin typeface="Times New Roman" pitchFamily="18" charset="0"/>
                <a:cs typeface="Times New Roman" pitchFamily="18" charset="0"/>
              </a:rPr>
              <a:t>external</a:t>
            </a:r>
            <a:r>
              <a:rPr lang="nb-NO" sz="5600" b="1" dirty="0" smtClean="0">
                <a:latin typeface="Times New Roman" pitchFamily="18" charset="0"/>
                <a:cs typeface="Times New Roman" pitchFamily="18" charset="0"/>
              </a:rPr>
              <a:t> system: </a:t>
            </a:r>
            <a:r>
              <a:rPr lang="en-US" sz="4400" dirty="0" smtClean="0">
                <a:latin typeface="Times New Roman" pitchFamily="18" charset="0"/>
                <a:cs typeface="Times New Roman" pitchFamily="18" charset="0"/>
              </a:rPr>
              <a:t>This part describes systems in other companies that functionally or by way of records/database management are related to this system. In particular it should account for data that is exported to or imported from other external systems. It should also be mentioned here if the information can be linked to other external systems, and in that case, what is the identifier. Also, any external predecessor and successor of this system should be listed.</a:t>
            </a:r>
            <a:endParaRPr lang="nb-NO" sz="4800" dirty="0" smtClean="0">
              <a:latin typeface="Times New Roman" pitchFamily="18" charset="0"/>
              <a:cs typeface="Times New Roman" pitchFamily="18" charset="0"/>
            </a:endParaRPr>
          </a:p>
          <a:p>
            <a:pPr fontAlgn="t"/>
            <a:endParaRPr lang="nb-NO" sz="4800" dirty="0" smtClean="0">
              <a:latin typeface="Times New Roman" pitchFamily="18" charset="0"/>
              <a:cs typeface="Times New Roman" pitchFamily="18" charset="0"/>
            </a:endParaRPr>
          </a:p>
          <a:p>
            <a:pPr fontAlgn="t"/>
            <a:r>
              <a:rPr lang="nb-NO" sz="5600" b="1" dirty="0" smtClean="0">
                <a:latin typeface="Times New Roman" pitchFamily="18" charset="0"/>
                <a:cs typeface="Times New Roman" pitchFamily="18" charset="0"/>
              </a:rPr>
              <a:t>Part 8: The </a:t>
            </a:r>
            <a:r>
              <a:rPr lang="nb-NO" sz="5600" b="1" dirty="0" err="1" smtClean="0">
                <a:latin typeface="Times New Roman" pitchFamily="18" charset="0"/>
                <a:cs typeface="Times New Roman" pitchFamily="18" charset="0"/>
              </a:rPr>
              <a:t>system's</a:t>
            </a:r>
            <a:r>
              <a:rPr lang="nb-NO" sz="5600" b="1" dirty="0" smtClean="0">
                <a:latin typeface="Times New Roman" pitchFamily="18" charset="0"/>
                <a:cs typeface="Times New Roman" pitchFamily="18" charset="0"/>
              </a:rPr>
              <a:t> </a:t>
            </a:r>
            <a:r>
              <a:rPr lang="nb-NO" sz="5600" b="1" dirty="0" err="1" smtClean="0">
                <a:latin typeface="Times New Roman" pitchFamily="18" charset="0"/>
                <a:cs typeface="Times New Roman" pitchFamily="18" charset="0"/>
              </a:rPr>
              <a:t>information</a:t>
            </a:r>
            <a:r>
              <a:rPr lang="nb-NO" sz="5600" b="1" dirty="0" smtClean="0">
                <a:latin typeface="Times New Roman" pitchFamily="18" charset="0"/>
                <a:cs typeface="Times New Roman" pitchFamily="18" charset="0"/>
              </a:rPr>
              <a:t> and </a:t>
            </a:r>
            <a:r>
              <a:rPr lang="nb-NO" sz="5600" b="1" dirty="0" err="1" smtClean="0">
                <a:latin typeface="Times New Roman" pitchFamily="18" charset="0"/>
                <a:cs typeface="Times New Roman" pitchFamily="18" charset="0"/>
              </a:rPr>
              <a:t>content</a:t>
            </a:r>
            <a:r>
              <a:rPr lang="nb-NO" sz="5600" b="1" dirty="0" smtClean="0">
                <a:latin typeface="Times New Roman" pitchFamily="18" charset="0"/>
                <a:cs typeface="Times New Roman" pitchFamily="18" charset="0"/>
              </a:rPr>
              <a:t>: </a:t>
            </a:r>
            <a:r>
              <a:rPr lang="en-US" sz="4400" dirty="0" smtClean="0">
                <a:latin typeface="Times New Roman" pitchFamily="18" charset="0"/>
                <a:cs typeface="Times New Roman" pitchFamily="18" charset="0"/>
              </a:rPr>
              <a:t>This describes the system's information content. The description can be quite detailed if the system's content structure is defined and clear. If the content is complex, with variation, content must be described more summarily.</a:t>
            </a:r>
            <a:endParaRPr lang="nb-NO" sz="4400" dirty="0" smtClean="0">
              <a:latin typeface="Times New Roman" pitchFamily="18" charset="0"/>
              <a:cs typeface="Times New Roman" pitchFamily="18" charset="0"/>
            </a:endParaRPr>
          </a:p>
          <a:p>
            <a:pPr fontAlgn="t"/>
            <a:endParaRPr lang="nb-NO" sz="4800" dirty="0" smtClean="0">
              <a:latin typeface="Times New Roman" pitchFamily="18" charset="0"/>
              <a:cs typeface="Times New Roman" pitchFamily="18" charset="0"/>
            </a:endParaRPr>
          </a:p>
          <a:p>
            <a:pPr fontAlgn="t"/>
            <a:r>
              <a:rPr lang="nb-NO" sz="5600" b="1" dirty="0" smtClean="0">
                <a:latin typeface="Times New Roman" pitchFamily="18" charset="0"/>
                <a:cs typeface="Times New Roman" pitchFamily="18" charset="0"/>
              </a:rPr>
              <a:t>Part 9: System </a:t>
            </a:r>
            <a:r>
              <a:rPr lang="nb-NO" sz="5600" b="1" dirty="0" err="1" smtClean="0">
                <a:latin typeface="Times New Roman" pitchFamily="18" charset="0"/>
                <a:cs typeface="Times New Roman" pitchFamily="18" charset="0"/>
              </a:rPr>
              <a:t>Specifications</a:t>
            </a:r>
            <a:r>
              <a:rPr lang="nb-NO" sz="5600" b="1" dirty="0" smtClean="0">
                <a:latin typeface="Times New Roman" pitchFamily="18" charset="0"/>
                <a:cs typeface="Times New Roman" pitchFamily="18" charset="0"/>
              </a:rPr>
              <a:t>: </a:t>
            </a:r>
            <a:r>
              <a:rPr lang="nb-NO" sz="4400" dirty="0" smtClean="0">
                <a:latin typeface="Times New Roman" pitchFamily="18" charset="0"/>
                <a:cs typeface="Times New Roman" pitchFamily="18" charset="0"/>
              </a:rPr>
              <a:t>(</a:t>
            </a:r>
            <a:r>
              <a:rPr lang="nb-NO" sz="4400" dirty="0" err="1" smtClean="0">
                <a:latin typeface="Times New Roman" pitchFamily="18" charset="0"/>
                <a:cs typeface="Times New Roman" pitchFamily="18" charset="0"/>
              </a:rPr>
              <a:t>complete/missing</a:t>
            </a:r>
            <a:r>
              <a:rPr lang="nb-NO" sz="4400" dirty="0" smtClean="0">
                <a:latin typeface="Times New Roman" pitchFamily="18" charset="0"/>
                <a:cs typeface="Times New Roman" pitchFamily="18" charset="0"/>
              </a:rPr>
              <a:t>, </a:t>
            </a:r>
            <a:r>
              <a:rPr lang="nb-NO" sz="4400" dirty="0" err="1" smtClean="0">
                <a:latin typeface="Times New Roman" pitchFamily="18" charset="0"/>
                <a:cs typeface="Times New Roman" pitchFamily="18" charset="0"/>
              </a:rPr>
              <a:t>readability/interpretability</a:t>
            </a:r>
            <a:r>
              <a:rPr lang="nb-NO" sz="4400" dirty="0" smtClean="0">
                <a:latin typeface="Times New Roman" pitchFamily="18" charset="0"/>
                <a:cs typeface="Times New Roman" pitchFamily="18" charset="0"/>
              </a:rPr>
              <a:t>)</a:t>
            </a:r>
          </a:p>
          <a:p>
            <a:pPr fontAlgn="t">
              <a:buNone/>
            </a:pPr>
            <a:endParaRPr lang="nb-NO" sz="4800" dirty="0" smtClean="0">
              <a:latin typeface="Times New Roman" pitchFamily="18" charset="0"/>
              <a:cs typeface="Times New Roman" pitchFamily="18" charset="0"/>
            </a:endParaRPr>
          </a:p>
          <a:p>
            <a:r>
              <a:rPr lang="nb-NO" sz="5600" b="1" dirty="0" smtClean="0">
                <a:latin typeface="Times New Roman" pitchFamily="18" charset="0"/>
                <a:cs typeface="Times New Roman" pitchFamily="18" charset="0"/>
              </a:rPr>
              <a:t>Part 10: </a:t>
            </a:r>
            <a:r>
              <a:rPr lang="nb-NO" sz="5600" b="1" dirty="0" err="1" smtClean="0">
                <a:latin typeface="Times New Roman" pitchFamily="18" charset="0"/>
                <a:cs typeface="Times New Roman" pitchFamily="18" charset="0"/>
              </a:rPr>
              <a:t>Additional</a:t>
            </a:r>
            <a:r>
              <a:rPr lang="nb-NO" sz="5600" b="1" dirty="0" smtClean="0">
                <a:latin typeface="Times New Roman" pitchFamily="18" charset="0"/>
                <a:cs typeface="Times New Roman" pitchFamily="18" charset="0"/>
              </a:rPr>
              <a:t> </a:t>
            </a:r>
            <a:r>
              <a:rPr lang="nb-NO" sz="5600" b="1" dirty="0" err="1" smtClean="0">
                <a:latin typeface="Times New Roman" pitchFamily="18" charset="0"/>
                <a:cs typeface="Times New Roman" pitchFamily="18" charset="0"/>
              </a:rPr>
              <a:t>Comments</a:t>
            </a:r>
            <a:r>
              <a:rPr lang="nb-NO" sz="5600" b="1" dirty="0" smtClean="0">
                <a:latin typeface="Times New Roman" pitchFamily="18" charset="0"/>
                <a:cs typeface="Times New Roman" pitchFamily="18" charset="0"/>
              </a:rPr>
              <a:t>: </a:t>
            </a:r>
            <a:r>
              <a:rPr lang="en-US" sz="1400" dirty="0" smtClean="0"/>
              <a:t> </a:t>
            </a:r>
            <a:r>
              <a:rPr lang="en-US" sz="4400" dirty="0" smtClean="0">
                <a:latin typeface="Times New Roman" pitchFamily="18" charset="0"/>
                <a:cs typeface="Times New Roman" pitchFamily="18" charset="0"/>
              </a:rPr>
              <a:t>Comments to the different questions can be noted here.</a:t>
            </a:r>
            <a:endParaRPr lang="nb-NO" sz="4400" dirty="0" smtClean="0">
              <a:latin typeface="Times New Roman" pitchFamily="18" charset="0"/>
              <a:cs typeface="Times New Roman" pitchFamily="18" charset="0"/>
            </a:endParaRPr>
          </a:p>
          <a:p>
            <a:pPr fontAlgn="t">
              <a:buNone/>
            </a:pPr>
            <a:endParaRPr lang="nb-NO" sz="5600" b="1" dirty="0" smtClean="0">
              <a:latin typeface="Times New Roman" pitchFamily="18" charset="0"/>
              <a:cs typeface="Times New Roman" pitchFamily="18" charset="0"/>
            </a:endParaRPr>
          </a:p>
          <a:p>
            <a:pPr fontAlgn="t"/>
            <a:endParaRPr lang="nb-NO" dirty="0" smtClean="0"/>
          </a:p>
          <a:p>
            <a:pPr fontAlgn="t"/>
            <a:endParaRPr lang="nb-NO" dirty="0" smtClean="0"/>
          </a:p>
          <a:p>
            <a:pPr fontAlgn="t"/>
            <a:endParaRPr lang="nb-NO" dirty="0" smtClean="0"/>
          </a:p>
          <a:p>
            <a:endParaRPr lang="nb-NO" dirty="0" smtClean="0"/>
          </a:p>
          <a:p>
            <a:endParaRPr lang="nb-NO"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785794"/>
            <a:ext cx="8229600" cy="1143008"/>
          </a:xfrm>
        </p:spPr>
        <p:txBody>
          <a:bodyPr>
            <a:normAutofit fontScale="90000"/>
          </a:bodyPr>
          <a:lstStyle/>
          <a:p>
            <a:pPr fontAlgn="t"/>
            <a:r>
              <a:rPr lang="en-US" sz="2200" b="1" dirty="0" smtClean="0"/>
              <a:t>Schematic overview of general basic data for appraisal of electronic records</a:t>
            </a:r>
            <a:r>
              <a:rPr lang="nb-NO" sz="2200" dirty="0" smtClean="0"/>
              <a:t/>
            </a:r>
            <a:br>
              <a:rPr lang="nb-NO" sz="2200" dirty="0" smtClean="0"/>
            </a:br>
            <a:r>
              <a:rPr lang="en-US" sz="2200" b="1" dirty="0" smtClean="0"/>
              <a:t>The Petroleum Registry (</a:t>
            </a:r>
            <a:r>
              <a:rPr lang="en-US" sz="2200" b="1" u="sng" dirty="0" smtClean="0">
                <a:hlinkClick r:id="rId3"/>
              </a:rPr>
              <a:t>http://www.npd.no/en/Regulations/Regulations/Petroleum-register/</a:t>
            </a:r>
            <a:r>
              <a:rPr lang="en-US" sz="2200" b="1" dirty="0" smtClean="0"/>
              <a:t>)</a:t>
            </a:r>
            <a:endParaRPr lang="nb-NO" dirty="0"/>
          </a:p>
        </p:txBody>
      </p:sp>
      <p:graphicFrame>
        <p:nvGraphicFramePr>
          <p:cNvPr id="4" name="Plassholder for innhold 3"/>
          <p:cNvGraphicFramePr>
            <a:graphicFrameLocks noGrp="1"/>
          </p:cNvGraphicFramePr>
          <p:nvPr>
            <p:ph idx="1"/>
          </p:nvPr>
        </p:nvGraphicFramePr>
        <p:xfrm>
          <a:off x="1243012" y="2417286"/>
          <a:ext cx="6657975" cy="2891790"/>
        </p:xfrm>
        <a:graphic>
          <a:graphicData uri="http://schemas.openxmlformats.org/drawingml/2006/table">
            <a:tbl>
              <a:tblPr/>
              <a:tblGrid>
                <a:gridCol w="1438001">
                  <a:extLst>
                    <a:ext uri="{9D8B030D-6E8A-4147-A177-3AD203B41FA5}">
                      <a16:colId xmlns:a16="http://schemas.microsoft.com/office/drawing/2014/main" val="20000"/>
                    </a:ext>
                  </a:extLst>
                </a:gridCol>
                <a:gridCol w="1980187">
                  <a:extLst>
                    <a:ext uri="{9D8B030D-6E8A-4147-A177-3AD203B41FA5}">
                      <a16:colId xmlns:a16="http://schemas.microsoft.com/office/drawing/2014/main" val="20001"/>
                    </a:ext>
                  </a:extLst>
                </a:gridCol>
                <a:gridCol w="1530058">
                  <a:extLst>
                    <a:ext uri="{9D8B030D-6E8A-4147-A177-3AD203B41FA5}">
                      <a16:colId xmlns:a16="http://schemas.microsoft.com/office/drawing/2014/main" val="20002"/>
                    </a:ext>
                  </a:extLst>
                </a:gridCol>
                <a:gridCol w="1709729">
                  <a:extLst>
                    <a:ext uri="{9D8B030D-6E8A-4147-A177-3AD203B41FA5}">
                      <a16:colId xmlns:a16="http://schemas.microsoft.com/office/drawing/2014/main" val="20003"/>
                    </a:ext>
                  </a:extLst>
                </a:gridCol>
              </a:tblGrid>
              <a:tr h="0">
                <a:tc>
                  <a:txBody>
                    <a:bodyPr/>
                    <a:lstStyle/>
                    <a:p>
                      <a:pPr>
                        <a:lnSpc>
                          <a:spcPct val="115000"/>
                        </a:lnSpc>
                        <a:spcAft>
                          <a:spcPts val="0"/>
                        </a:spcAft>
                      </a:pPr>
                      <a:r>
                        <a:rPr lang="nb-NO" sz="1100" b="1" kern="0" dirty="0" err="1">
                          <a:solidFill>
                            <a:srgbClr val="FF0000"/>
                          </a:solidFill>
                          <a:latin typeface="Calibri"/>
                          <a:ea typeface="Times New Roman"/>
                          <a:cs typeface="Times New Roman"/>
                        </a:rPr>
                        <a:t>Statutes/Regulations</a:t>
                      </a:r>
                      <a:r>
                        <a:rPr lang="nb-NO" sz="1100" b="1" kern="0" dirty="0">
                          <a:solidFill>
                            <a:srgbClr val="FF0000"/>
                          </a:solidFill>
                          <a:latin typeface="Calibri"/>
                          <a:ea typeface="Times New Roman"/>
                          <a:cs typeface="Times New Roman"/>
                        </a:rPr>
                        <a:t> </a:t>
                      </a:r>
                      <a:r>
                        <a:rPr lang="nb-NO" sz="1100" b="1" kern="0" dirty="0" err="1">
                          <a:solidFill>
                            <a:srgbClr val="FF0000"/>
                          </a:solidFill>
                          <a:latin typeface="Calibri"/>
                          <a:ea typeface="Times New Roman"/>
                          <a:cs typeface="Times New Roman"/>
                        </a:rPr>
                        <a:t>concerning</a:t>
                      </a:r>
                      <a:r>
                        <a:rPr lang="nb-NO" sz="1100" b="1" kern="0" dirty="0">
                          <a:solidFill>
                            <a:srgbClr val="FF0000"/>
                          </a:solidFill>
                          <a:latin typeface="Calibri"/>
                          <a:ea typeface="Times New Roman"/>
                          <a:cs typeface="Times New Roman"/>
                        </a:rPr>
                        <a:t>:</a:t>
                      </a:r>
                      <a:endParaRPr lang="nb-NO" sz="1100" b="1" kern="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b-NO" sz="1100" b="1" i="1">
                          <a:solidFill>
                            <a:srgbClr val="FF0000"/>
                          </a:solidFill>
                          <a:latin typeface="Times New Roman"/>
                          <a:ea typeface="Calibri"/>
                          <a:cs typeface="Times New Roman"/>
                        </a:rPr>
                        <a:t>Example: The Petroleum Registry</a:t>
                      </a:r>
                      <a:endParaRPr lang="nb-NO"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b="1">
                          <a:solidFill>
                            <a:srgbClr val="FF0000"/>
                          </a:solidFill>
                          <a:latin typeface="Times New Roman"/>
                          <a:ea typeface="Calibri"/>
                          <a:cs typeface="Times New Roman"/>
                        </a:rPr>
                        <a:t>Why useful in the appraisal process</a:t>
                      </a:r>
                      <a:endParaRPr lang="nb-NO"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b-NO" sz="1100" b="1">
                          <a:solidFill>
                            <a:srgbClr val="FF0000"/>
                          </a:solidFill>
                          <a:latin typeface="Times New Roman"/>
                          <a:ea typeface="Calibri"/>
                          <a:cs typeface="Times New Roman"/>
                        </a:rPr>
                        <a:t>Appraisal F1-F4</a:t>
                      </a:r>
                      <a:endParaRPr lang="nb-NO"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342900" lvl="0" indent="-342900">
                        <a:lnSpc>
                          <a:spcPct val="115000"/>
                        </a:lnSpc>
                        <a:spcAft>
                          <a:spcPts val="0"/>
                        </a:spcAft>
                        <a:buFont typeface="+mj-lt"/>
                        <a:buAutoNum type="arabicParenR"/>
                      </a:pPr>
                      <a:r>
                        <a:rPr lang="en-US" sz="1100">
                          <a:latin typeface="Times New Roman"/>
                          <a:ea typeface="Calibri"/>
                          <a:cs typeface="Times New Roman"/>
                        </a:rPr>
                        <a:t>The </a:t>
                      </a:r>
                      <a:r>
                        <a:rPr lang="en-US" sz="1100" b="1">
                          <a:solidFill>
                            <a:srgbClr val="FF0000"/>
                          </a:solidFill>
                          <a:latin typeface="Times New Roman"/>
                          <a:ea typeface="Calibri"/>
                          <a:cs typeface="Times New Roman"/>
                        </a:rPr>
                        <a:t>establishment </a:t>
                      </a:r>
                      <a:r>
                        <a:rPr lang="en-US" sz="1100">
                          <a:latin typeface="Times New Roman"/>
                          <a:ea typeface="Calibri"/>
                          <a:cs typeface="Times New Roman"/>
                        </a:rPr>
                        <a:t>and </a:t>
                      </a:r>
                      <a:r>
                        <a:rPr lang="en-US" sz="1100" b="1">
                          <a:solidFill>
                            <a:srgbClr val="FF0000"/>
                          </a:solidFill>
                          <a:latin typeface="Times New Roman"/>
                          <a:ea typeface="Calibri"/>
                          <a:cs typeface="Times New Roman"/>
                        </a:rPr>
                        <a:t>operation</a:t>
                      </a:r>
                      <a:r>
                        <a:rPr lang="en-US" sz="1100">
                          <a:latin typeface="Times New Roman"/>
                          <a:ea typeface="Calibri"/>
                          <a:cs typeface="Times New Roman"/>
                        </a:rPr>
                        <a:t> of the system</a:t>
                      </a:r>
                      <a:endParaRPr lang="nb-NO" sz="1100">
                        <a:latin typeface="Calibri"/>
                        <a:ea typeface="Calibri"/>
                        <a:cs typeface="Times New Roman"/>
                      </a:endParaRPr>
                    </a:p>
                    <a:p>
                      <a:pPr marL="342900" lvl="0" indent="-342900">
                        <a:lnSpc>
                          <a:spcPct val="115000"/>
                        </a:lnSpc>
                        <a:spcAft>
                          <a:spcPts val="0"/>
                        </a:spcAft>
                        <a:buFont typeface="+mj-lt"/>
                        <a:buAutoNum type="arabicParenR"/>
                      </a:pPr>
                      <a:r>
                        <a:rPr lang="en-US" sz="1100">
                          <a:latin typeface="Times New Roman"/>
                          <a:ea typeface="Calibri"/>
                          <a:cs typeface="Times New Roman"/>
                        </a:rPr>
                        <a:t>The </a:t>
                      </a:r>
                      <a:r>
                        <a:rPr lang="en-US" sz="1100" b="1">
                          <a:solidFill>
                            <a:srgbClr val="FF0000"/>
                          </a:solidFill>
                          <a:latin typeface="Times New Roman"/>
                          <a:ea typeface="Calibri"/>
                          <a:cs typeface="Times New Roman"/>
                        </a:rPr>
                        <a:t>function</a:t>
                      </a:r>
                      <a:r>
                        <a:rPr lang="en-US" sz="1100">
                          <a:latin typeface="Times New Roman"/>
                          <a:ea typeface="Calibri"/>
                          <a:cs typeface="Times New Roman"/>
                        </a:rPr>
                        <a:t> that the system supports. </a:t>
                      </a:r>
                      <a:endParaRPr lang="nb-NO"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lnSpc>
                          <a:spcPct val="115000"/>
                        </a:lnSpc>
                        <a:spcAft>
                          <a:spcPts val="0"/>
                        </a:spcAft>
                      </a:pPr>
                      <a:r>
                        <a:rPr lang="en-US" sz="1100">
                          <a:solidFill>
                            <a:srgbClr val="000000"/>
                          </a:solidFill>
                          <a:latin typeface="Times New Roman"/>
                          <a:ea typeface="Times New Roman"/>
                          <a:cs typeface="Times New Roman"/>
                        </a:rPr>
                        <a:t>Act relating to petroleum activities 29.11.1996, Regulations on the Petroleum Register, 19.6.1997. These regulations contain information about who the registrar is, registry medium, access to the register, what kind of information to be registered, notification of licensees, which rights can be registered, routines for data input and data/records management.</a:t>
                      </a:r>
                      <a:endParaRPr lang="nb-NO"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lnSpc>
                          <a:spcPct val="115000"/>
                        </a:lnSpc>
                        <a:spcAft>
                          <a:spcPts val="0"/>
                        </a:spcAft>
                      </a:pPr>
                      <a:r>
                        <a:rPr lang="en-US" sz="1100">
                          <a:solidFill>
                            <a:srgbClr val="000000"/>
                          </a:solidFill>
                          <a:latin typeface="Times New Roman"/>
                          <a:ea typeface="Times New Roman"/>
                          <a:cs typeface="Times New Roman"/>
                        </a:rPr>
                        <a:t>The information is necessary:</a:t>
                      </a:r>
                      <a:br>
                        <a:rPr lang="en-US" sz="1100">
                          <a:solidFill>
                            <a:srgbClr val="000000"/>
                          </a:solidFill>
                          <a:latin typeface="Times New Roman"/>
                          <a:ea typeface="Times New Roman"/>
                          <a:cs typeface="Times New Roman"/>
                        </a:rPr>
                      </a:br>
                      <a:r>
                        <a:rPr lang="en-US" sz="1100">
                          <a:solidFill>
                            <a:srgbClr val="000000"/>
                          </a:solidFill>
                          <a:latin typeface="Times New Roman"/>
                          <a:ea typeface="Times New Roman"/>
                          <a:cs typeface="Times New Roman"/>
                        </a:rPr>
                        <a:t>1) to consider one of the appraisal criteria (needs for documenting legal rights- F3).</a:t>
                      </a:r>
                      <a:br>
                        <a:rPr lang="en-US" sz="1100">
                          <a:solidFill>
                            <a:srgbClr val="000000"/>
                          </a:solidFill>
                          <a:latin typeface="Times New Roman"/>
                          <a:ea typeface="Times New Roman"/>
                          <a:cs typeface="Times New Roman"/>
                        </a:rPr>
                      </a:br>
                      <a:r>
                        <a:rPr lang="en-US" sz="1100">
                          <a:solidFill>
                            <a:srgbClr val="000000"/>
                          </a:solidFill>
                          <a:latin typeface="Times New Roman"/>
                          <a:ea typeface="Times New Roman"/>
                          <a:cs typeface="Times New Roman"/>
                        </a:rPr>
                        <a:t>2) To understand the administrative and legal purposes of the system.</a:t>
                      </a:r>
                      <a:endParaRPr lang="nb-NO"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100" b="1" dirty="0">
                          <a:latin typeface="Times New Roman"/>
                          <a:ea typeface="Calibri"/>
                          <a:cs typeface="Times New Roman"/>
                        </a:rPr>
                        <a:t>F3:</a:t>
                      </a:r>
                      <a:r>
                        <a:rPr lang="en-US" sz="1100" dirty="0">
                          <a:latin typeface="Times New Roman"/>
                          <a:ea typeface="Calibri"/>
                          <a:cs typeface="Times New Roman"/>
                        </a:rPr>
                        <a:t> to document legal rights for individuals and businesses, and legal obligations towards the public.</a:t>
                      </a:r>
                      <a:endParaRPr lang="nb-NO"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alpha val="90000"/>
          </a:schemeClr>
        </a:solidFill>
        <a:effectLst/>
      </p:bgPr>
    </p:bg>
    <p:spTree>
      <p:nvGrpSpPr>
        <p:cNvPr id="1" name=""/>
        <p:cNvGrpSpPr/>
        <p:nvPr/>
      </p:nvGrpSpPr>
      <p:grpSpPr>
        <a:xfrm>
          <a:off x="0" y="0"/>
          <a:ext cx="0" cy="0"/>
          <a:chOff x="0" y="0"/>
          <a:chExt cx="0" cy="0"/>
        </a:xfrm>
      </p:grpSpPr>
      <p:pic>
        <p:nvPicPr>
          <p:cNvPr id="4" name="Plassholder for innhold 3" descr="foredrag mai.JPG"/>
          <p:cNvPicPr>
            <a:picLocks noGrp="1" noChangeAspect="1"/>
          </p:cNvPicPr>
          <p:nvPr>
            <p:ph idx="1"/>
          </p:nvPr>
        </p:nvPicPr>
        <p:blipFill>
          <a:blip r:embed="rId3" cstate="print"/>
          <a:stretch>
            <a:fillRect/>
          </a:stretch>
        </p:blipFill>
        <p:spPr>
          <a:xfrm>
            <a:off x="2071670" y="214290"/>
            <a:ext cx="5214974" cy="6392549"/>
          </a:xfrm>
          <a:ln>
            <a:solidFill>
              <a:schemeClr val="bg1">
                <a:lumMod val="75000"/>
              </a:schemeClr>
            </a:solidFill>
          </a:ln>
        </p:spPr>
      </p:pic>
      <p:sp>
        <p:nvSpPr>
          <p:cNvPr id="5" name="TekstSylinder 4"/>
          <p:cNvSpPr txBox="1"/>
          <p:nvPr/>
        </p:nvSpPr>
        <p:spPr>
          <a:xfrm>
            <a:off x="285720" y="1571612"/>
            <a:ext cx="2000264" cy="646331"/>
          </a:xfrm>
          <a:prstGeom prst="rect">
            <a:avLst/>
          </a:prstGeom>
          <a:noFill/>
        </p:spPr>
        <p:txBody>
          <a:bodyPr wrap="square" rtlCol="0">
            <a:spAutoFit/>
          </a:bodyPr>
          <a:lstStyle/>
          <a:p>
            <a:endParaRPr lang="en-US" dirty="0" smtClean="0">
              <a:solidFill>
                <a:schemeClr val="bg1"/>
              </a:solidFill>
              <a:latin typeface="Tempus Sans ITC" pitchFamily="82" charset="0"/>
            </a:endParaRPr>
          </a:p>
          <a:p>
            <a:endParaRPr lang="nb-NO"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alpha val="80000"/>
          </a:schemeClr>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0" y="274638"/>
            <a:ext cx="9144000" cy="654032"/>
          </a:xfrm>
          <a:solidFill>
            <a:schemeClr val="accent3">
              <a:lumMod val="60000"/>
              <a:lumOff val="40000"/>
            </a:schemeClr>
          </a:solidFill>
          <a:ln>
            <a:solidFill>
              <a:schemeClr val="accent3">
                <a:lumMod val="75000"/>
              </a:schemeClr>
            </a:solidFill>
          </a:ln>
        </p:spPr>
        <p:txBody>
          <a:bodyPr>
            <a:normAutofit/>
          </a:bodyPr>
          <a:lstStyle/>
          <a:p>
            <a:r>
              <a:rPr lang="nb-NO" sz="3200" dirty="0" err="1" smtClean="0">
                <a:latin typeface="Times New Roman" pitchFamily="18" charset="0"/>
                <a:cs typeface="Times New Roman" pitchFamily="18" charset="0"/>
              </a:rPr>
              <a:t>Sources/Literature</a:t>
            </a:r>
            <a:endParaRPr lang="nb-NO" sz="3200" dirty="0">
              <a:latin typeface="Times New Roman" pitchFamily="18" charset="0"/>
              <a:cs typeface="Times New Roman" pitchFamily="18" charset="0"/>
            </a:endParaRPr>
          </a:p>
        </p:txBody>
      </p:sp>
      <p:sp>
        <p:nvSpPr>
          <p:cNvPr id="3" name="Plassholder for innhold 2"/>
          <p:cNvSpPr>
            <a:spLocks noGrp="1"/>
          </p:cNvSpPr>
          <p:nvPr>
            <p:ph idx="1"/>
          </p:nvPr>
        </p:nvSpPr>
        <p:spPr>
          <a:xfrm>
            <a:off x="285720" y="1000108"/>
            <a:ext cx="8572560" cy="5126055"/>
          </a:xfrm>
        </p:spPr>
        <p:txBody>
          <a:bodyPr>
            <a:normAutofit fontScale="92500" lnSpcReduction="10000"/>
          </a:bodyPr>
          <a:lstStyle/>
          <a:p>
            <a:r>
              <a:rPr lang="nb-NO" sz="1500" dirty="0" err="1" smtClean="0">
                <a:solidFill>
                  <a:srgbClr val="293315"/>
                </a:solidFill>
                <a:latin typeface="Times New Roman" pitchFamily="18" charset="0"/>
                <a:cs typeface="Times New Roman" pitchFamily="18" charset="0"/>
              </a:rPr>
              <a:t>Duranti</a:t>
            </a:r>
            <a:r>
              <a:rPr lang="nb-NO" sz="1500" dirty="0" smtClean="0">
                <a:solidFill>
                  <a:srgbClr val="293315"/>
                </a:solidFill>
                <a:latin typeface="Times New Roman" pitchFamily="18" charset="0"/>
                <a:cs typeface="Times New Roman" pitchFamily="18" charset="0"/>
              </a:rPr>
              <a:t>, </a:t>
            </a:r>
            <a:r>
              <a:rPr lang="nb-NO" sz="1500" dirty="0" err="1" smtClean="0">
                <a:solidFill>
                  <a:srgbClr val="293315"/>
                </a:solidFill>
                <a:latin typeface="Times New Roman" pitchFamily="18" charset="0"/>
                <a:cs typeface="Times New Roman" pitchFamily="18" charset="0"/>
              </a:rPr>
              <a:t>Luciana</a:t>
            </a:r>
            <a:r>
              <a:rPr lang="nb-NO" sz="1500" dirty="0" smtClean="0">
                <a:solidFill>
                  <a:srgbClr val="293315"/>
                </a:solidFill>
                <a:latin typeface="Times New Roman" pitchFamily="18" charset="0"/>
                <a:cs typeface="Times New Roman" pitchFamily="18" charset="0"/>
              </a:rPr>
              <a:t> 1994: ”The </a:t>
            </a:r>
            <a:r>
              <a:rPr lang="nb-NO" sz="1500" dirty="0" err="1" smtClean="0">
                <a:solidFill>
                  <a:srgbClr val="293315"/>
                </a:solidFill>
                <a:latin typeface="Times New Roman" pitchFamily="18" charset="0"/>
                <a:cs typeface="Times New Roman" pitchFamily="18" charset="0"/>
              </a:rPr>
              <a:t>Concept</a:t>
            </a:r>
            <a:r>
              <a:rPr lang="nb-NO" sz="1500" dirty="0" smtClean="0">
                <a:solidFill>
                  <a:srgbClr val="293315"/>
                </a:solidFill>
                <a:latin typeface="Times New Roman" pitchFamily="18" charset="0"/>
                <a:cs typeface="Times New Roman" pitchFamily="18" charset="0"/>
              </a:rPr>
              <a:t> </a:t>
            </a:r>
            <a:r>
              <a:rPr lang="nb-NO" sz="1500" dirty="0" err="1" smtClean="0">
                <a:solidFill>
                  <a:srgbClr val="293315"/>
                </a:solidFill>
                <a:latin typeface="Times New Roman" pitchFamily="18" charset="0"/>
                <a:cs typeface="Times New Roman" pitchFamily="18" charset="0"/>
              </a:rPr>
              <a:t>of</a:t>
            </a:r>
            <a:r>
              <a:rPr lang="nb-NO" sz="1500" dirty="0" smtClean="0">
                <a:solidFill>
                  <a:srgbClr val="293315"/>
                </a:solidFill>
                <a:latin typeface="Times New Roman" pitchFamily="18" charset="0"/>
                <a:cs typeface="Times New Roman" pitchFamily="18" charset="0"/>
              </a:rPr>
              <a:t> </a:t>
            </a:r>
            <a:r>
              <a:rPr lang="nb-NO" sz="1500" dirty="0" err="1" smtClean="0">
                <a:solidFill>
                  <a:srgbClr val="293315"/>
                </a:solidFill>
                <a:latin typeface="Times New Roman" pitchFamily="18" charset="0"/>
                <a:cs typeface="Times New Roman" pitchFamily="18" charset="0"/>
              </a:rPr>
              <a:t>Appraisal</a:t>
            </a:r>
            <a:r>
              <a:rPr lang="nb-NO" sz="1500" dirty="0" smtClean="0">
                <a:solidFill>
                  <a:srgbClr val="293315"/>
                </a:solidFill>
                <a:latin typeface="Times New Roman" pitchFamily="18" charset="0"/>
                <a:cs typeface="Times New Roman" pitchFamily="18" charset="0"/>
              </a:rPr>
              <a:t> and </a:t>
            </a:r>
            <a:r>
              <a:rPr lang="nb-NO" sz="1500" dirty="0" err="1" smtClean="0">
                <a:solidFill>
                  <a:srgbClr val="293315"/>
                </a:solidFill>
                <a:latin typeface="Times New Roman" pitchFamily="18" charset="0"/>
                <a:cs typeface="Times New Roman" pitchFamily="18" charset="0"/>
              </a:rPr>
              <a:t>Archival</a:t>
            </a:r>
            <a:r>
              <a:rPr lang="nb-NO" sz="1500" dirty="0" smtClean="0">
                <a:solidFill>
                  <a:srgbClr val="293315"/>
                </a:solidFill>
                <a:latin typeface="Times New Roman" pitchFamily="18" charset="0"/>
                <a:cs typeface="Times New Roman" pitchFamily="18" charset="0"/>
              </a:rPr>
              <a:t> </a:t>
            </a:r>
            <a:r>
              <a:rPr lang="nb-NO" sz="1500" dirty="0" err="1" smtClean="0">
                <a:solidFill>
                  <a:srgbClr val="293315"/>
                </a:solidFill>
                <a:latin typeface="Times New Roman" pitchFamily="18" charset="0"/>
                <a:cs typeface="Times New Roman" pitchFamily="18" charset="0"/>
              </a:rPr>
              <a:t>Theory</a:t>
            </a:r>
            <a:r>
              <a:rPr lang="nb-NO" sz="1500" dirty="0" smtClean="0">
                <a:solidFill>
                  <a:srgbClr val="293315"/>
                </a:solidFill>
                <a:latin typeface="Times New Roman" pitchFamily="18" charset="0"/>
                <a:cs typeface="Times New Roman" pitchFamily="18" charset="0"/>
              </a:rPr>
              <a:t>”, in </a:t>
            </a:r>
            <a:r>
              <a:rPr lang="nb-NO" sz="1500" i="1" dirty="0" smtClean="0">
                <a:solidFill>
                  <a:srgbClr val="293315"/>
                </a:solidFill>
                <a:latin typeface="Times New Roman" pitchFamily="18" charset="0"/>
                <a:cs typeface="Times New Roman" pitchFamily="18" charset="0"/>
              </a:rPr>
              <a:t>American </a:t>
            </a:r>
            <a:r>
              <a:rPr lang="nb-NO" sz="1500" i="1" dirty="0" err="1" smtClean="0">
                <a:solidFill>
                  <a:srgbClr val="293315"/>
                </a:solidFill>
                <a:latin typeface="Times New Roman" pitchFamily="18" charset="0"/>
                <a:cs typeface="Times New Roman" pitchFamily="18" charset="0"/>
              </a:rPr>
              <a:t>Archivist</a:t>
            </a:r>
            <a:r>
              <a:rPr lang="nb-NO" sz="1500" i="1" dirty="0" smtClean="0">
                <a:solidFill>
                  <a:srgbClr val="293315"/>
                </a:solidFill>
                <a:latin typeface="Times New Roman" pitchFamily="18" charset="0"/>
                <a:cs typeface="Times New Roman" pitchFamily="18" charset="0"/>
              </a:rPr>
              <a:t> </a:t>
            </a:r>
            <a:r>
              <a:rPr lang="nb-NO" sz="1500" dirty="0" smtClean="0">
                <a:solidFill>
                  <a:srgbClr val="293315"/>
                </a:solidFill>
                <a:latin typeface="Times New Roman" pitchFamily="18" charset="0"/>
                <a:cs typeface="Times New Roman" pitchFamily="18" charset="0"/>
              </a:rPr>
              <a:t>57, p. 328-344</a:t>
            </a:r>
          </a:p>
          <a:p>
            <a:r>
              <a:rPr lang="nb-NO" sz="1500" dirty="0" err="1" smtClean="0">
                <a:solidFill>
                  <a:srgbClr val="293315"/>
                </a:solidFill>
                <a:latin typeface="Times New Roman" pitchFamily="18" charset="0"/>
                <a:cs typeface="Times New Roman" pitchFamily="18" charset="0"/>
              </a:rPr>
              <a:t>Fintland</a:t>
            </a:r>
            <a:r>
              <a:rPr lang="nb-NO" sz="1500" dirty="0" smtClean="0">
                <a:solidFill>
                  <a:srgbClr val="293315"/>
                </a:solidFill>
                <a:latin typeface="Times New Roman" pitchFamily="18" charset="0"/>
                <a:cs typeface="Times New Roman" pitchFamily="18" charset="0"/>
              </a:rPr>
              <a:t> m.fl.2010:  Innstilling til bevaring </a:t>
            </a:r>
            <a:r>
              <a:rPr lang="nb-NO" sz="1500" dirty="0" err="1" smtClean="0">
                <a:solidFill>
                  <a:srgbClr val="293315"/>
                </a:solidFill>
                <a:latin typeface="Times New Roman" pitchFamily="18" charset="0"/>
                <a:cs typeface="Times New Roman" pitchFamily="18" charset="0"/>
              </a:rPr>
              <a:t>Ptil</a:t>
            </a:r>
            <a:endParaRPr lang="nb-NO" sz="1500" dirty="0" smtClean="0">
              <a:solidFill>
                <a:srgbClr val="293315"/>
              </a:solidFill>
              <a:latin typeface="Times New Roman" pitchFamily="18" charset="0"/>
              <a:cs typeface="Times New Roman" pitchFamily="18" charset="0"/>
            </a:endParaRPr>
          </a:p>
          <a:p>
            <a:r>
              <a:rPr lang="nb-NO" sz="1500" dirty="0" smtClean="0">
                <a:solidFill>
                  <a:srgbClr val="293315"/>
                </a:solidFill>
                <a:latin typeface="Times New Roman" pitchFamily="18" charset="0"/>
                <a:cs typeface="Times New Roman" pitchFamily="18" charset="0"/>
              </a:rPr>
              <a:t>Green, Mark A.: The Power </a:t>
            </a:r>
            <a:r>
              <a:rPr lang="nb-NO" sz="1500" dirty="0" err="1" smtClean="0">
                <a:solidFill>
                  <a:srgbClr val="293315"/>
                </a:solidFill>
                <a:latin typeface="Times New Roman" pitchFamily="18" charset="0"/>
                <a:cs typeface="Times New Roman" pitchFamily="18" charset="0"/>
              </a:rPr>
              <a:t>of</a:t>
            </a:r>
            <a:r>
              <a:rPr lang="nb-NO" sz="1500" dirty="0" smtClean="0">
                <a:solidFill>
                  <a:srgbClr val="293315"/>
                </a:solidFill>
                <a:latin typeface="Times New Roman" pitchFamily="18" charset="0"/>
                <a:cs typeface="Times New Roman" pitchFamily="18" charset="0"/>
              </a:rPr>
              <a:t> </a:t>
            </a:r>
            <a:r>
              <a:rPr lang="nb-NO" sz="1500" dirty="0" err="1" smtClean="0">
                <a:solidFill>
                  <a:srgbClr val="293315"/>
                </a:solidFill>
                <a:latin typeface="Times New Roman" pitchFamily="18" charset="0"/>
                <a:cs typeface="Times New Roman" pitchFamily="18" charset="0"/>
              </a:rPr>
              <a:t>Meaning</a:t>
            </a:r>
            <a:r>
              <a:rPr lang="nb-NO" sz="1500" dirty="0" smtClean="0">
                <a:solidFill>
                  <a:srgbClr val="293315"/>
                </a:solidFill>
                <a:latin typeface="Times New Roman" pitchFamily="18" charset="0"/>
                <a:cs typeface="Times New Roman" pitchFamily="18" charset="0"/>
              </a:rPr>
              <a:t>: The </a:t>
            </a:r>
            <a:r>
              <a:rPr lang="nb-NO" sz="1500" dirty="0" err="1" smtClean="0">
                <a:solidFill>
                  <a:srgbClr val="293315"/>
                </a:solidFill>
                <a:latin typeface="Times New Roman" pitchFamily="18" charset="0"/>
                <a:cs typeface="Times New Roman" pitchFamily="18" charset="0"/>
              </a:rPr>
              <a:t>Archival</a:t>
            </a:r>
            <a:r>
              <a:rPr lang="nb-NO" sz="1500" dirty="0" smtClean="0">
                <a:solidFill>
                  <a:srgbClr val="293315"/>
                </a:solidFill>
                <a:latin typeface="Times New Roman" pitchFamily="18" charset="0"/>
                <a:cs typeface="Times New Roman" pitchFamily="18" charset="0"/>
              </a:rPr>
              <a:t> </a:t>
            </a:r>
            <a:r>
              <a:rPr lang="nb-NO" sz="1500" dirty="0" err="1" smtClean="0">
                <a:solidFill>
                  <a:srgbClr val="293315"/>
                </a:solidFill>
                <a:latin typeface="Times New Roman" pitchFamily="18" charset="0"/>
                <a:cs typeface="Times New Roman" pitchFamily="18" charset="0"/>
              </a:rPr>
              <a:t>Mission</a:t>
            </a:r>
            <a:r>
              <a:rPr lang="nb-NO" sz="1500" dirty="0" smtClean="0">
                <a:solidFill>
                  <a:srgbClr val="293315"/>
                </a:solidFill>
                <a:latin typeface="Times New Roman" pitchFamily="18" charset="0"/>
                <a:cs typeface="Times New Roman" pitchFamily="18" charset="0"/>
              </a:rPr>
              <a:t> in </a:t>
            </a:r>
            <a:r>
              <a:rPr lang="nb-NO" sz="1500" dirty="0" err="1" smtClean="0">
                <a:solidFill>
                  <a:srgbClr val="293315"/>
                </a:solidFill>
                <a:latin typeface="Times New Roman" pitchFamily="18" charset="0"/>
                <a:cs typeface="Times New Roman" pitchFamily="18" charset="0"/>
              </a:rPr>
              <a:t>the</a:t>
            </a:r>
            <a:r>
              <a:rPr lang="nb-NO" sz="1500" dirty="0" smtClean="0">
                <a:solidFill>
                  <a:srgbClr val="293315"/>
                </a:solidFill>
                <a:latin typeface="Times New Roman" pitchFamily="18" charset="0"/>
                <a:cs typeface="Times New Roman" pitchFamily="18" charset="0"/>
              </a:rPr>
              <a:t> </a:t>
            </a:r>
            <a:r>
              <a:rPr lang="nb-NO" sz="1500" dirty="0" err="1" smtClean="0">
                <a:solidFill>
                  <a:srgbClr val="293315"/>
                </a:solidFill>
                <a:latin typeface="Times New Roman" pitchFamily="18" charset="0"/>
                <a:cs typeface="Times New Roman" pitchFamily="18" charset="0"/>
              </a:rPr>
              <a:t>Postmodern</a:t>
            </a:r>
            <a:r>
              <a:rPr lang="nb-NO" sz="1500" dirty="0" smtClean="0">
                <a:solidFill>
                  <a:srgbClr val="293315"/>
                </a:solidFill>
                <a:latin typeface="Times New Roman" pitchFamily="18" charset="0"/>
                <a:cs typeface="Times New Roman" pitchFamily="18" charset="0"/>
              </a:rPr>
              <a:t> Age</a:t>
            </a:r>
          </a:p>
          <a:p>
            <a:r>
              <a:rPr lang="nb-NO" sz="1500" dirty="0" smtClean="0">
                <a:solidFill>
                  <a:srgbClr val="293315"/>
                </a:solidFill>
                <a:latin typeface="Times New Roman" pitchFamily="18" charset="0"/>
                <a:cs typeface="Times New Roman" pitchFamily="18" charset="0"/>
              </a:rPr>
              <a:t>Henry Linda J. 1998: ”</a:t>
            </a:r>
            <a:r>
              <a:rPr lang="nb-NO" sz="1500" dirty="0" err="1" smtClean="0">
                <a:solidFill>
                  <a:srgbClr val="293315"/>
                </a:solidFill>
                <a:latin typeface="Times New Roman" pitchFamily="18" charset="0"/>
                <a:cs typeface="Times New Roman" pitchFamily="18" charset="0"/>
              </a:rPr>
              <a:t>Schellenberg</a:t>
            </a:r>
            <a:r>
              <a:rPr lang="nb-NO" sz="1500" dirty="0" smtClean="0">
                <a:solidFill>
                  <a:srgbClr val="293315"/>
                </a:solidFill>
                <a:latin typeface="Times New Roman" pitchFamily="18" charset="0"/>
                <a:cs typeface="Times New Roman" pitchFamily="18" charset="0"/>
              </a:rPr>
              <a:t> in </a:t>
            </a:r>
            <a:r>
              <a:rPr lang="nb-NO" sz="1500" dirty="0" err="1" smtClean="0">
                <a:solidFill>
                  <a:srgbClr val="293315"/>
                </a:solidFill>
                <a:latin typeface="Times New Roman" pitchFamily="18" charset="0"/>
                <a:cs typeface="Times New Roman" pitchFamily="18" charset="0"/>
              </a:rPr>
              <a:t>Cyberspace</a:t>
            </a:r>
            <a:r>
              <a:rPr lang="nb-NO" sz="1500" dirty="0" smtClean="0">
                <a:solidFill>
                  <a:srgbClr val="293315"/>
                </a:solidFill>
                <a:latin typeface="Times New Roman" pitchFamily="18" charset="0"/>
                <a:cs typeface="Times New Roman" pitchFamily="18" charset="0"/>
              </a:rPr>
              <a:t>”, in </a:t>
            </a:r>
            <a:r>
              <a:rPr lang="nb-NO" sz="1500" i="1" dirty="0" smtClean="0">
                <a:solidFill>
                  <a:srgbClr val="293315"/>
                </a:solidFill>
                <a:latin typeface="Times New Roman" pitchFamily="18" charset="0"/>
                <a:cs typeface="Times New Roman" pitchFamily="18" charset="0"/>
              </a:rPr>
              <a:t>American </a:t>
            </a:r>
            <a:r>
              <a:rPr lang="nb-NO" sz="1500" i="1" dirty="0" err="1" smtClean="0">
                <a:solidFill>
                  <a:srgbClr val="293315"/>
                </a:solidFill>
                <a:latin typeface="Times New Roman" pitchFamily="18" charset="0"/>
                <a:cs typeface="Times New Roman" pitchFamily="18" charset="0"/>
              </a:rPr>
              <a:t>Archivist</a:t>
            </a:r>
            <a:r>
              <a:rPr lang="nb-NO" sz="1500" i="1" dirty="0" smtClean="0">
                <a:solidFill>
                  <a:srgbClr val="293315"/>
                </a:solidFill>
                <a:latin typeface="Times New Roman" pitchFamily="18" charset="0"/>
                <a:cs typeface="Times New Roman" pitchFamily="18" charset="0"/>
              </a:rPr>
              <a:t> </a:t>
            </a:r>
            <a:r>
              <a:rPr lang="nb-NO" sz="1500" dirty="0" smtClean="0">
                <a:solidFill>
                  <a:srgbClr val="293315"/>
                </a:solidFill>
                <a:latin typeface="Times New Roman" pitchFamily="18" charset="0"/>
                <a:cs typeface="Times New Roman" pitchFamily="18" charset="0"/>
              </a:rPr>
              <a:t>61, p. 309-327 </a:t>
            </a:r>
          </a:p>
          <a:p>
            <a:r>
              <a:rPr lang="nb-NO" sz="1500" dirty="0" err="1" smtClean="0">
                <a:solidFill>
                  <a:srgbClr val="293315"/>
                </a:solidFill>
                <a:latin typeface="Times New Roman" pitchFamily="18" charset="0"/>
                <a:cs typeface="Times New Roman" pitchFamily="18" charset="0"/>
              </a:rPr>
              <a:t>Kolsrud</a:t>
            </a:r>
            <a:r>
              <a:rPr lang="nb-NO" sz="1500" dirty="0" smtClean="0">
                <a:solidFill>
                  <a:srgbClr val="293315"/>
                </a:solidFill>
                <a:latin typeface="Times New Roman" pitchFamily="18" charset="0"/>
                <a:cs typeface="Times New Roman" pitchFamily="18" charset="0"/>
              </a:rPr>
              <a:t>, Ole 1998: ”</a:t>
            </a:r>
            <a:r>
              <a:rPr lang="nb-NO" sz="1500" dirty="0" err="1" smtClean="0">
                <a:solidFill>
                  <a:srgbClr val="293315"/>
                </a:solidFill>
                <a:latin typeface="Times New Roman" pitchFamily="18" charset="0"/>
                <a:cs typeface="Times New Roman" pitchFamily="18" charset="0"/>
              </a:rPr>
              <a:t>Developments</a:t>
            </a:r>
            <a:r>
              <a:rPr lang="nb-NO" sz="1500" dirty="0" smtClean="0">
                <a:solidFill>
                  <a:srgbClr val="293315"/>
                </a:solidFill>
                <a:latin typeface="Times New Roman" pitchFamily="18" charset="0"/>
                <a:cs typeface="Times New Roman" pitchFamily="18" charset="0"/>
              </a:rPr>
              <a:t> in </a:t>
            </a:r>
            <a:r>
              <a:rPr lang="nb-NO" sz="1500" dirty="0" err="1" smtClean="0">
                <a:solidFill>
                  <a:srgbClr val="293315"/>
                </a:solidFill>
                <a:latin typeface="Times New Roman" pitchFamily="18" charset="0"/>
                <a:cs typeface="Times New Roman" pitchFamily="18" charset="0"/>
              </a:rPr>
              <a:t>Archival</a:t>
            </a:r>
            <a:r>
              <a:rPr lang="nb-NO" sz="1500" dirty="0" smtClean="0">
                <a:solidFill>
                  <a:srgbClr val="293315"/>
                </a:solidFill>
                <a:latin typeface="Times New Roman" pitchFamily="18" charset="0"/>
                <a:cs typeface="Times New Roman" pitchFamily="18" charset="0"/>
              </a:rPr>
              <a:t> </a:t>
            </a:r>
            <a:r>
              <a:rPr lang="nb-NO" sz="1500" dirty="0" err="1" smtClean="0">
                <a:solidFill>
                  <a:srgbClr val="293315"/>
                </a:solidFill>
                <a:latin typeface="Times New Roman" pitchFamily="18" charset="0"/>
                <a:cs typeface="Times New Roman" pitchFamily="18" charset="0"/>
              </a:rPr>
              <a:t>Theory</a:t>
            </a:r>
            <a:r>
              <a:rPr lang="nb-NO" sz="1500" dirty="0" smtClean="0">
                <a:solidFill>
                  <a:srgbClr val="293315"/>
                </a:solidFill>
                <a:latin typeface="Times New Roman" pitchFamily="18" charset="0"/>
                <a:cs typeface="Times New Roman" pitchFamily="18" charset="0"/>
              </a:rPr>
              <a:t>”, in (red.) Kent, A. &amp; Hall, C.M. </a:t>
            </a:r>
            <a:r>
              <a:rPr lang="nb-NO" sz="1500" i="1" dirty="0" smtClean="0">
                <a:solidFill>
                  <a:srgbClr val="293315"/>
                </a:solidFill>
                <a:latin typeface="Times New Roman" pitchFamily="18" charset="0"/>
                <a:cs typeface="Times New Roman" pitchFamily="18" charset="0"/>
              </a:rPr>
              <a:t>Encyclopedia </a:t>
            </a:r>
            <a:r>
              <a:rPr lang="nb-NO" sz="1500" i="1" dirty="0" err="1" smtClean="0">
                <a:solidFill>
                  <a:srgbClr val="293315"/>
                </a:solidFill>
                <a:latin typeface="Times New Roman" pitchFamily="18" charset="0"/>
                <a:cs typeface="Times New Roman" pitchFamily="18" charset="0"/>
              </a:rPr>
              <a:t>of</a:t>
            </a:r>
            <a:r>
              <a:rPr lang="nb-NO" sz="1500" i="1" dirty="0" smtClean="0">
                <a:solidFill>
                  <a:srgbClr val="293315"/>
                </a:solidFill>
                <a:latin typeface="Times New Roman" pitchFamily="18" charset="0"/>
                <a:cs typeface="Times New Roman" pitchFamily="18" charset="0"/>
              </a:rPr>
              <a:t> </a:t>
            </a:r>
            <a:r>
              <a:rPr lang="nb-NO" sz="1500" i="1" dirty="0" err="1" smtClean="0">
                <a:solidFill>
                  <a:srgbClr val="293315"/>
                </a:solidFill>
                <a:latin typeface="Times New Roman" pitchFamily="18" charset="0"/>
                <a:cs typeface="Times New Roman" pitchFamily="18" charset="0"/>
              </a:rPr>
              <a:t>Library</a:t>
            </a:r>
            <a:r>
              <a:rPr lang="nb-NO" sz="1500" i="1" dirty="0" smtClean="0">
                <a:solidFill>
                  <a:srgbClr val="293315"/>
                </a:solidFill>
                <a:latin typeface="Times New Roman" pitchFamily="18" charset="0"/>
                <a:cs typeface="Times New Roman" pitchFamily="18" charset="0"/>
              </a:rPr>
              <a:t> and </a:t>
            </a:r>
            <a:r>
              <a:rPr lang="nb-NO" sz="1500" i="1" dirty="0" err="1" smtClean="0">
                <a:solidFill>
                  <a:srgbClr val="293315"/>
                </a:solidFill>
                <a:latin typeface="Times New Roman" pitchFamily="18" charset="0"/>
                <a:cs typeface="Times New Roman" pitchFamily="18" charset="0"/>
              </a:rPr>
              <a:t>Information</a:t>
            </a:r>
            <a:r>
              <a:rPr lang="nb-NO" sz="1500" i="1" dirty="0" smtClean="0">
                <a:solidFill>
                  <a:srgbClr val="293315"/>
                </a:solidFill>
                <a:latin typeface="Times New Roman" pitchFamily="18" charset="0"/>
                <a:cs typeface="Times New Roman" pitchFamily="18" charset="0"/>
              </a:rPr>
              <a:t> Science </a:t>
            </a:r>
            <a:r>
              <a:rPr lang="nb-NO" sz="1500" dirty="0" smtClean="0">
                <a:solidFill>
                  <a:srgbClr val="293315"/>
                </a:solidFill>
                <a:latin typeface="Times New Roman" pitchFamily="18" charset="0"/>
                <a:cs typeface="Times New Roman" pitchFamily="18" charset="0"/>
              </a:rPr>
              <a:t>61 (24) p. 91-109</a:t>
            </a:r>
          </a:p>
          <a:p>
            <a:r>
              <a:rPr lang="nb-NO" sz="1500" dirty="0" err="1" smtClean="0">
                <a:solidFill>
                  <a:srgbClr val="293315"/>
                </a:solidFill>
                <a:latin typeface="Times New Roman" pitchFamily="18" charset="0"/>
                <a:cs typeface="Times New Roman" pitchFamily="18" charset="0"/>
              </a:rPr>
              <a:t>Kolsrud</a:t>
            </a:r>
            <a:r>
              <a:rPr lang="nb-NO" sz="1500" dirty="0" smtClean="0">
                <a:solidFill>
                  <a:srgbClr val="293315"/>
                </a:solidFill>
                <a:latin typeface="Times New Roman" pitchFamily="18" charset="0"/>
                <a:cs typeface="Times New Roman" pitchFamily="18" charset="0"/>
              </a:rPr>
              <a:t>, Ole 1992: ”The </a:t>
            </a:r>
            <a:r>
              <a:rPr lang="nb-NO" sz="1500" dirty="0" err="1" smtClean="0">
                <a:solidFill>
                  <a:srgbClr val="293315"/>
                </a:solidFill>
                <a:latin typeface="Times New Roman" pitchFamily="18" charset="0"/>
                <a:cs typeface="Times New Roman" pitchFamily="18" charset="0"/>
              </a:rPr>
              <a:t>Evolution</a:t>
            </a:r>
            <a:r>
              <a:rPr lang="nb-NO" sz="1500" dirty="0" smtClean="0">
                <a:solidFill>
                  <a:srgbClr val="293315"/>
                </a:solidFill>
                <a:latin typeface="Times New Roman" pitchFamily="18" charset="0"/>
                <a:cs typeface="Times New Roman" pitchFamily="18" charset="0"/>
              </a:rPr>
              <a:t> </a:t>
            </a:r>
            <a:r>
              <a:rPr lang="nb-NO" sz="1500" dirty="0" err="1" smtClean="0">
                <a:solidFill>
                  <a:srgbClr val="293315"/>
                </a:solidFill>
                <a:latin typeface="Times New Roman" pitchFamily="18" charset="0"/>
                <a:cs typeface="Times New Roman" pitchFamily="18" charset="0"/>
              </a:rPr>
              <a:t>of</a:t>
            </a:r>
            <a:r>
              <a:rPr lang="nb-NO" sz="1500" dirty="0" smtClean="0">
                <a:solidFill>
                  <a:srgbClr val="293315"/>
                </a:solidFill>
                <a:latin typeface="Times New Roman" pitchFamily="18" charset="0"/>
                <a:cs typeface="Times New Roman" pitchFamily="18" charset="0"/>
              </a:rPr>
              <a:t> Basic </a:t>
            </a:r>
            <a:r>
              <a:rPr lang="nb-NO" sz="1500" dirty="0" err="1" smtClean="0">
                <a:solidFill>
                  <a:srgbClr val="293315"/>
                </a:solidFill>
                <a:latin typeface="Times New Roman" pitchFamily="18" charset="0"/>
                <a:cs typeface="Times New Roman" pitchFamily="18" charset="0"/>
              </a:rPr>
              <a:t>Appraisal</a:t>
            </a:r>
            <a:r>
              <a:rPr lang="nb-NO" sz="1500" dirty="0" smtClean="0">
                <a:solidFill>
                  <a:srgbClr val="293315"/>
                </a:solidFill>
                <a:latin typeface="Times New Roman" pitchFamily="18" charset="0"/>
                <a:cs typeface="Times New Roman" pitchFamily="18" charset="0"/>
              </a:rPr>
              <a:t> </a:t>
            </a:r>
            <a:r>
              <a:rPr lang="nb-NO" sz="1500" dirty="0" err="1" smtClean="0">
                <a:solidFill>
                  <a:srgbClr val="293315"/>
                </a:solidFill>
                <a:latin typeface="Times New Roman" pitchFamily="18" charset="0"/>
                <a:cs typeface="Times New Roman" pitchFamily="18" charset="0"/>
              </a:rPr>
              <a:t>Principles</a:t>
            </a:r>
            <a:r>
              <a:rPr lang="nb-NO" sz="1500" dirty="0" smtClean="0">
                <a:solidFill>
                  <a:srgbClr val="293315"/>
                </a:solidFill>
                <a:latin typeface="Times New Roman" pitchFamily="18" charset="0"/>
                <a:cs typeface="Times New Roman" pitchFamily="18" charset="0"/>
              </a:rPr>
              <a:t>. </a:t>
            </a:r>
            <a:r>
              <a:rPr lang="nb-NO" sz="1500" dirty="0" err="1" smtClean="0">
                <a:solidFill>
                  <a:srgbClr val="293315"/>
                </a:solidFill>
                <a:latin typeface="Times New Roman" pitchFamily="18" charset="0"/>
                <a:cs typeface="Times New Roman" pitchFamily="18" charset="0"/>
              </a:rPr>
              <a:t>Some</a:t>
            </a:r>
            <a:r>
              <a:rPr lang="nb-NO" sz="1500" dirty="0" smtClean="0">
                <a:solidFill>
                  <a:srgbClr val="293315"/>
                </a:solidFill>
                <a:latin typeface="Times New Roman" pitchFamily="18" charset="0"/>
                <a:cs typeface="Times New Roman" pitchFamily="18" charset="0"/>
              </a:rPr>
              <a:t> </a:t>
            </a:r>
            <a:r>
              <a:rPr lang="nb-NO" sz="1500" dirty="0" err="1" smtClean="0">
                <a:solidFill>
                  <a:srgbClr val="293315"/>
                </a:solidFill>
                <a:latin typeface="Times New Roman" pitchFamily="18" charset="0"/>
                <a:cs typeface="Times New Roman" pitchFamily="18" charset="0"/>
              </a:rPr>
              <a:t>Comparative</a:t>
            </a:r>
            <a:r>
              <a:rPr lang="nb-NO" sz="1500" dirty="0" smtClean="0">
                <a:solidFill>
                  <a:srgbClr val="293315"/>
                </a:solidFill>
                <a:latin typeface="Times New Roman" pitchFamily="18" charset="0"/>
                <a:cs typeface="Times New Roman" pitchFamily="18" charset="0"/>
              </a:rPr>
              <a:t> </a:t>
            </a:r>
            <a:r>
              <a:rPr lang="nb-NO" sz="1500" dirty="0" err="1" smtClean="0">
                <a:solidFill>
                  <a:srgbClr val="293315"/>
                </a:solidFill>
                <a:latin typeface="Times New Roman" pitchFamily="18" charset="0"/>
                <a:cs typeface="Times New Roman" pitchFamily="18" charset="0"/>
              </a:rPr>
              <a:t>Observations</a:t>
            </a:r>
            <a:r>
              <a:rPr lang="nb-NO" sz="1500" dirty="0" smtClean="0">
                <a:solidFill>
                  <a:srgbClr val="293315"/>
                </a:solidFill>
                <a:latin typeface="Times New Roman" pitchFamily="18" charset="0"/>
                <a:cs typeface="Times New Roman" pitchFamily="18" charset="0"/>
              </a:rPr>
              <a:t>”, in </a:t>
            </a:r>
            <a:r>
              <a:rPr lang="nb-NO" sz="1500" i="1" dirty="0" smtClean="0">
                <a:solidFill>
                  <a:srgbClr val="293315"/>
                </a:solidFill>
                <a:latin typeface="Times New Roman" pitchFamily="18" charset="0"/>
                <a:cs typeface="Times New Roman" pitchFamily="18" charset="0"/>
              </a:rPr>
              <a:t>American </a:t>
            </a:r>
            <a:r>
              <a:rPr lang="nb-NO" sz="1500" i="1" dirty="0" err="1" smtClean="0">
                <a:solidFill>
                  <a:srgbClr val="293315"/>
                </a:solidFill>
                <a:latin typeface="Times New Roman" pitchFamily="18" charset="0"/>
                <a:cs typeface="Times New Roman" pitchFamily="18" charset="0"/>
              </a:rPr>
              <a:t>Archivist</a:t>
            </a:r>
            <a:r>
              <a:rPr lang="nb-NO" sz="1500" i="1" dirty="0" smtClean="0">
                <a:solidFill>
                  <a:srgbClr val="293315"/>
                </a:solidFill>
                <a:latin typeface="Times New Roman" pitchFamily="18" charset="0"/>
                <a:cs typeface="Times New Roman" pitchFamily="18" charset="0"/>
              </a:rPr>
              <a:t> </a:t>
            </a:r>
            <a:r>
              <a:rPr lang="nb-NO" sz="1500" dirty="0" smtClean="0">
                <a:solidFill>
                  <a:srgbClr val="293315"/>
                </a:solidFill>
                <a:latin typeface="Times New Roman" pitchFamily="18" charset="0"/>
                <a:cs typeface="Times New Roman" pitchFamily="18" charset="0"/>
              </a:rPr>
              <a:t>55, p. 26-38</a:t>
            </a:r>
          </a:p>
          <a:p>
            <a:r>
              <a:rPr lang="nb-NO" sz="1500" dirty="0" err="1" smtClean="0">
                <a:solidFill>
                  <a:srgbClr val="293315"/>
                </a:solidFill>
                <a:latin typeface="Times New Roman" pitchFamily="18" charset="0"/>
                <a:cs typeface="Times New Roman" pitchFamily="18" charset="0"/>
              </a:rPr>
              <a:t>Lindth</a:t>
            </a:r>
            <a:r>
              <a:rPr lang="nb-NO" sz="1500" dirty="0" smtClean="0">
                <a:solidFill>
                  <a:srgbClr val="293315"/>
                </a:solidFill>
                <a:latin typeface="Times New Roman" pitchFamily="18" charset="0"/>
                <a:cs typeface="Times New Roman" pitchFamily="18" charset="0"/>
              </a:rPr>
              <a:t>, Björn 1997: ”</a:t>
            </a:r>
            <a:r>
              <a:rPr lang="en-GB" sz="1500" dirty="0" smtClean="0">
                <a:solidFill>
                  <a:srgbClr val="293315"/>
                </a:solidFill>
                <a:latin typeface="Times New Roman" pitchFamily="18" charset="0"/>
                <a:cs typeface="Times New Roman" pitchFamily="18" charset="0"/>
              </a:rPr>
              <a:t>Some Thoughts on Appraisal Terminology”, in </a:t>
            </a:r>
            <a:r>
              <a:rPr lang="en-GB" sz="1500" i="1" dirty="0" smtClean="0">
                <a:solidFill>
                  <a:srgbClr val="293315"/>
                </a:solidFill>
                <a:latin typeface="Times New Roman" pitchFamily="18" charset="0"/>
                <a:cs typeface="Times New Roman" pitchFamily="18" charset="0"/>
              </a:rPr>
              <a:t>Janus</a:t>
            </a:r>
            <a:r>
              <a:rPr lang="en-GB" sz="1500" dirty="0" smtClean="0">
                <a:solidFill>
                  <a:srgbClr val="293315"/>
                </a:solidFill>
                <a:latin typeface="Times New Roman" pitchFamily="18" charset="0"/>
                <a:cs typeface="Times New Roman" pitchFamily="18" charset="0"/>
              </a:rPr>
              <a:t> (2)  p. 18-22</a:t>
            </a:r>
          </a:p>
          <a:p>
            <a:r>
              <a:rPr lang="en-GB" sz="1500" dirty="0" err="1" smtClean="0">
                <a:solidFill>
                  <a:srgbClr val="293315"/>
                </a:solidFill>
                <a:latin typeface="Times New Roman" pitchFamily="18" charset="0"/>
                <a:cs typeface="Times New Roman" pitchFamily="18" charset="0"/>
              </a:rPr>
              <a:t>Menne-Haritz</a:t>
            </a:r>
            <a:r>
              <a:rPr lang="en-GB" sz="1500" dirty="0" smtClean="0">
                <a:solidFill>
                  <a:srgbClr val="293315"/>
                </a:solidFill>
                <a:latin typeface="Times New Roman" pitchFamily="18" charset="0"/>
                <a:cs typeface="Times New Roman" pitchFamily="18" charset="0"/>
              </a:rPr>
              <a:t>, Angelika 1994: “Appraisal or Selection – Can a Content Oriented Appraisal be Harmonized with the Principle of Provenance?”, in (Red) </a:t>
            </a:r>
            <a:r>
              <a:rPr lang="en-GB" sz="1500" dirty="0" err="1" smtClean="0">
                <a:solidFill>
                  <a:srgbClr val="293315"/>
                </a:solidFill>
                <a:latin typeface="Times New Roman" pitchFamily="18" charset="0"/>
                <a:cs typeface="Times New Roman" pitchFamily="18" charset="0"/>
              </a:rPr>
              <a:t>Abukhanfusa</a:t>
            </a:r>
            <a:r>
              <a:rPr lang="en-GB" sz="1500" dirty="0" smtClean="0">
                <a:solidFill>
                  <a:srgbClr val="293315"/>
                </a:solidFill>
                <a:latin typeface="Times New Roman" pitchFamily="18" charset="0"/>
                <a:cs typeface="Times New Roman" pitchFamily="18" charset="0"/>
              </a:rPr>
              <a:t>, Kerstin &amp; </a:t>
            </a:r>
            <a:r>
              <a:rPr lang="en-GB" sz="1500" dirty="0" err="1" smtClean="0">
                <a:solidFill>
                  <a:srgbClr val="293315"/>
                </a:solidFill>
                <a:latin typeface="Times New Roman" pitchFamily="18" charset="0"/>
                <a:cs typeface="Times New Roman" pitchFamily="18" charset="0"/>
              </a:rPr>
              <a:t>Sydbeck</a:t>
            </a:r>
            <a:r>
              <a:rPr lang="en-GB" sz="1500" dirty="0" smtClean="0">
                <a:solidFill>
                  <a:srgbClr val="293315"/>
                </a:solidFill>
                <a:latin typeface="Times New Roman" pitchFamily="18" charset="0"/>
                <a:cs typeface="Times New Roman" pitchFamily="18" charset="0"/>
              </a:rPr>
              <a:t>, Jan </a:t>
            </a:r>
            <a:r>
              <a:rPr lang="en-GB" sz="1500" i="1" dirty="0" smtClean="0">
                <a:solidFill>
                  <a:srgbClr val="293315"/>
                </a:solidFill>
                <a:latin typeface="Times New Roman" pitchFamily="18" charset="0"/>
                <a:cs typeface="Times New Roman" pitchFamily="18" charset="0"/>
              </a:rPr>
              <a:t>The Principle of Provenance. Report from the First Stockholm Conference on Archival Theory and the Principle of </a:t>
            </a:r>
            <a:r>
              <a:rPr lang="en-GB" sz="1500" i="1" dirty="0" err="1" smtClean="0">
                <a:solidFill>
                  <a:srgbClr val="293315"/>
                </a:solidFill>
                <a:latin typeface="Times New Roman" pitchFamily="18" charset="0"/>
                <a:cs typeface="Times New Roman" pitchFamily="18" charset="0"/>
              </a:rPr>
              <a:t>Provenanve</a:t>
            </a:r>
            <a:r>
              <a:rPr lang="en-GB" sz="1500" i="1" dirty="0" smtClean="0">
                <a:solidFill>
                  <a:srgbClr val="293315"/>
                </a:solidFill>
                <a:latin typeface="Times New Roman" pitchFamily="18" charset="0"/>
                <a:cs typeface="Times New Roman" pitchFamily="18" charset="0"/>
              </a:rPr>
              <a:t> 2-3 September 1993</a:t>
            </a:r>
          </a:p>
          <a:p>
            <a:r>
              <a:rPr lang="en-GB" sz="1500" dirty="0" smtClean="0">
                <a:solidFill>
                  <a:srgbClr val="293315"/>
                </a:solidFill>
                <a:latin typeface="Times New Roman" pitchFamily="18" charset="0"/>
                <a:cs typeface="Times New Roman" pitchFamily="18" charset="0"/>
              </a:rPr>
              <a:t>Nesmith, Tom 2002: “Seeing Archives. Postmodernism and the Changing Intellectual Place of Archives”, in </a:t>
            </a:r>
            <a:r>
              <a:rPr lang="en-GB" sz="1500" i="1" dirty="0" smtClean="0">
                <a:solidFill>
                  <a:srgbClr val="293315"/>
                </a:solidFill>
                <a:latin typeface="Times New Roman" pitchFamily="18" charset="0"/>
                <a:cs typeface="Times New Roman" pitchFamily="18" charset="0"/>
              </a:rPr>
              <a:t>The American Archivist </a:t>
            </a:r>
            <a:r>
              <a:rPr lang="en-GB" sz="1500" dirty="0" smtClean="0">
                <a:solidFill>
                  <a:srgbClr val="293315"/>
                </a:solidFill>
                <a:latin typeface="Times New Roman" pitchFamily="18" charset="0"/>
                <a:cs typeface="Times New Roman" pitchFamily="18" charset="0"/>
              </a:rPr>
              <a:t>65 (1) p. 24-41.</a:t>
            </a:r>
            <a:endParaRPr lang="nb-NO" sz="1500" dirty="0" smtClean="0">
              <a:solidFill>
                <a:srgbClr val="293315"/>
              </a:solidFill>
              <a:latin typeface="Times New Roman" pitchFamily="18" charset="0"/>
              <a:cs typeface="Times New Roman" pitchFamily="18" charset="0"/>
            </a:endParaRPr>
          </a:p>
          <a:p>
            <a:r>
              <a:rPr lang="nb-NO" sz="1500" dirty="0" smtClean="0">
                <a:solidFill>
                  <a:srgbClr val="293315"/>
                </a:solidFill>
                <a:latin typeface="Times New Roman" pitchFamily="18" charset="0"/>
                <a:cs typeface="Times New Roman" pitchFamily="18" charset="0"/>
              </a:rPr>
              <a:t>Strand, Børge 2010: </a:t>
            </a:r>
            <a:r>
              <a:rPr lang="nb-NO" sz="1500" i="1" dirty="0" smtClean="0">
                <a:solidFill>
                  <a:srgbClr val="293315"/>
                </a:solidFill>
                <a:latin typeface="Times New Roman" pitchFamily="18" charset="0"/>
                <a:cs typeface="Times New Roman" pitchFamily="18" charset="0"/>
              </a:rPr>
              <a:t>Digital </a:t>
            </a:r>
            <a:r>
              <a:rPr lang="nb-NO" sz="1500" i="1" dirty="0" err="1" smtClean="0">
                <a:solidFill>
                  <a:srgbClr val="293315"/>
                </a:solidFill>
                <a:latin typeface="Times New Roman" pitchFamily="18" charset="0"/>
                <a:cs typeface="Times New Roman" pitchFamily="18" charset="0"/>
              </a:rPr>
              <a:t>archives</a:t>
            </a:r>
            <a:r>
              <a:rPr lang="nb-NO" sz="1500" i="1" dirty="0" smtClean="0">
                <a:solidFill>
                  <a:srgbClr val="293315"/>
                </a:solidFill>
                <a:latin typeface="Times New Roman" pitchFamily="18" charset="0"/>
                <a:cs typeface="Times New Roman" pitchFamily="18" charset="0"/>
              </a:rPr>
              <a:t> in </a:t>
            </a:r>
            <a:r>
              <a:rPr lang="nb-NO" sz="1500" i="1" dirty="0" err="1" smtClean="0">
                <a:solidFill>
                  <a:srgbClr val="293315"/>
                </a:solidFill>
                <a:latin typeface="Times New Roman" pitchFamily="18" charset="0"/>
                <a:cs typeface="Times New Roman" pitchFamily="18" charset="0"/>
              </a:rPr>
              <a:t>historical</a:t>
            </a:r>
            <a:r>
              <a:rPr lang="nb-NO" sz="1500" i="1" dirty="0" smtClean="0">
                <a:solidFill>
                  <a:srgbClr val="293315"/>
                </a:solidFill>
                <a:latin typeface="Times New Roman" pitchFamily="18" charset="0"/>
                <a:cs typeface="Times New Roman" pitchFamily="18" charset="0"/>
              </a:rPr>
              <a:t> </a:t>
            </a:r>
            <a:r>
              <a:rPr lang="nb-NO" sz="1500" i="1" dirty="0" err="1" smtClean="0">
                <a:solidFill>
                  <a:srgbClr val="293315"/>
                </a:solidFill>
                <a:latin typeface="Times New Roman" pitchFamily="18" charset="0"/>
                <a:cs typeface="Times New Roman" pitchFamily="18" charset="0"/>
              </a:rPr>
              <a:t>research</a:t>
            </a:r>
            <a:r>
              <a:rPr lang="nb-NO" sz="1500" i="1" dirty="0" smtClean="0">
                <a:solidFill>
                  <a:srgbClr val="293315"/>
                </a:solidFill>
                <a:latin typeface="Times New Roman" pitchFamily="18" charset="0"/>
                <a:cs typeface="Times New Roman" pitchFamily="18" charset="0"/>
              </a:rPr>
              <a:t>: Electronic registers – a </a:t>
            </a:r>
            <a:r>
              <a:rPr lang="nb-NO" sz="1500" i="1" dirty="0" err="1" smtClean="0">
                <a:solidFill>
                  <a:srgbClr val="293315"/>
                </a:solidFill>
                <a:latin typeface="Times New Roman" pitchFamily="18" charset="0"/>
                <a:cs typeface="Times New Roman" pitchFamily="18" charset="0"/>
              </a:rPr>
              <a:t>quantitative</a:t>
            </a:r>
            <a:r>
              <a:rPr lang="nb-NO" sz="1500" i="1" dirty="0" smtClean="0">
                <a:solidFill>
                  <a:srgbClr val="293315"/>
                </a:solidFill>
                <a:latin typeface="Times New Roman" pitchFamily="18" charset="0"/>
                <a:cs typeface="Times New Roman" pitchFamily="18" charset="0"/>
              </a:rPr>
              <a:t> </a:t>
            </a:r>
            <a:r>
              <a:rPr lang="nb-NO" sz="1500" i="1" dirty="0" err="1" smtClean="0">
                <a:solidFill>
                  <a:srgbClr val="293315"/>
                </a:solidFill>
                <a:latin typeface="Times New Roman" pitchFamily="18" charset="0"/>
                <a:cs typeface="Times New Roman" pitchFamily="18" charset="0"/>
              </a:rPr>
              <a:t>approach</a:t>
            </a:r>
            <a:endParaRPr lang="nb-NO" sz="1500" i="1" dirty="0" smtClean="0">
              <a:solidFill>
                <a:srgbClr val="293315"/>
              </a:solidFill>
              <a:latin typeface="Times New Roman" pitchFamily="18" charset="0"/>
              <a:cs typeface="Times New Roman" pitchFamily="18" charset="0"/>
            </a:endParaRPr>
          </a:p>
          <a:p>
            <a:r>
              <a:rPr lang="nb-NO" sz="1500" dirty="0" err="1" smtClean="0">
                <a:solidFill>
                  <a:srgbClr val="293315"/>
                </a:solidFill>
                <a:latin typeface="Times New Roman" pitchFamily="18" charset="0"/>
                <a:cs typeface="Times New Roman" pitchFamily="18" charset="0"/>
              </a:rPr>
              <a:t>Thime</a:t>
            </a:r>
            <a:r>
              <a:rPr lang="nb-NO" sz="1500" dirty="0" smtClean="0">
                <a:solidFill>
                  <a:srgbClr val="293315"/>
                </a:solidFill>
                <a:latin typeface="Times New Roman" pitchFamily="18" charset="0"/>
                <a:cs typeface="Times New Roman" pitchFamily="18" charset="0"/>
              </a:rPr>
              <a:t>, Torkel m.fl. 2002: Bevaringsutvalgets rapport (The </a:t>
            </a:r>
            <a:r>
              <a:rPr lang="nb-NO" sz="1500" dirty="0" err="1" smtClean="0">
                <a:solidFill>
                  <a:srgbClr val="293315"/>
                </a:solidFill>
                <a:latin typeface="Times New Roman" pitchFamily="18" charset="0"/>
                <a:cs typeface="Times New Roman" pitchFamily="18" charset="0"/>
              </a:rPr>
              <a:t>Appraisal</a:t>
            </a:r>
            <a:r>
              <a:rPr lang="nb-NO" sz="1500" dirty="0" smtClean="0">
                <a:solidFill>
                  <a:srgbClr val="293315"/>
                </a:solidFill>
                <a:latin typeface="Times New Roman" pitchFamily="18" charset="0"/>
                <a:cs typeface="Times New Roman" pitchFamily="18" charset="0"/>
              </a:rPr>
              <a:t> Committee </a:t>
            </a:r>
            <a:r>
              <a:rPr lang="nb-NO" sz="1500" dirty="0" err="1" smtClean="0">
                <a:solidFill>
                  <a:srgbClr val="293315"/>
                </a:solidFill>
                <a:latin typeface="Times New Roman" pitchFamily="18" charset="0"/>
                <a:cs typeface="Times New Roman" pitchFamily="18" charset="0"/>
              </a:rPr>
              <a:t>Report</a:t>
            </a:r>
            <a:r>
              <a:rPr lang="nb-NO" sz="1500" dirty="0" smtClean="0">
                <a:solidFill>
                  <a:srgbClr val="293315"/>
                </a:solidFill>
                <a:latin typeface="Times New Roman" pitchFamily="18" charset="0"/>
                <a:cs typeface="Times New Roman" pitchFamily="18" charset="0"/>
              </a:rPr>
              <a:t>)</a:t>
            </a:r>
          </a:p>
          <a:p>
            <a:r>
              <a:rPr lang="nb-NO" sz="1500" dirty="0" smtClean="0">
                <a:solidFill>
                  <a:srgbClr val="293315"/>
                </a:solidFill>
                <a:latin typeface="Times New Roman" pitchFamily="18" charset="0"/>
                <a:cs typeface="Times New Roman" pitchFamily="18" charset="0"/>
              </a:rPr>
              <a:t>The </a:t>
            </a:r>
            <a:r>
              <a:rPr lang="nb-NO" sz="1500" dirty="0" err="1" smtClean="0">
                <a:solidFill>
                  <a:srgbClr val="293315"/>
                </a:solidFill>
                <a:latin typeface="Times New Roman" pitchFamily="18" charset="0"/>
                <a:cs typeface="Times New Roman" pitchFamily="18" charset="0"/>
              </a:rPr>
              <a:t>Archival</a:t>
            </a:r>
            <a:r>
              <a:rPr lang="nb-NO" sz="1500" dirty="0" smtClean="0">
                <a:solidFill>
                  <a:srgbClr val="293315"/>
                </a:solidFill>
                <a:latin typeface="Times New Roman" pitchFamily="18" charset="0"/>
                <a:cs typeface="Times New Roman" pitchFamily="18" charset="0"/>
              </a:rPr>
              <a:t> </a:t>
            </a:r>
            <a:r>
              <a:rPr lang="nb-NO" sz="1500" dirty="0" err="1" smtClean="0">
                <a:solidFill>
                  <a:srgbClr val="293315"/>
                </a:solidFill>
                <a:latin typeface="Times New Roman" pitchFamily="18" charset="0"/>
                <a:cs typeface="Times New Roman" pitchFamily="18" charset="0"/>
              </a:rPr>
              <a:t>Act</a:t>
            </a:r>
            <a:r>
              <a:rPr lang="nb-NO" sz="1500" dirty="0" smtClean="0">
                <a:solidFill>
                  <a:srgbClr val="293315"/>
                </a:solidFill>
                <a:latin typeface="Times New Roman" pitchFamily="18" charset="0"/>
                <a:cs typeface="Times New Roman" pitchFamily="18" charset="0"/>
              </a:rPr>
              <a:t>, 1992</a:t>
            </a:r>
          </a:p>
          <a:p>
            <a:r>
              <a:rPr lang="nb-NO" sz="1500" dirty="0" smtClean="0">
                <a:solidFill>
                  <a:srgbClr val="293315"/>
                </a:solidFill>
                <a:latin typeface="Times New Roman" pitchFamily="18" charset="0"/>
                <a:cs typeface="Times New Roman" pitchFamily="18" charset="0"/>
              </a:rPr>
              <a:t>The </a:t>
            </a:r>
            <a:r>
              <a:rPr lang="nb-NO" sz="1500" dirty="0" err="1" smtClean="0">
                <a:solidFill>
                  <a:srgbClr val="293315"/>
                </a:solidFill>
                <a:latin typeface="Times New Roman" pitchFamily="18" charset="0"/>
                <a:cs typeface="Times New Roman" pitchFamily="18" charset="0"/>
              </a:rPr>
              <a:t>Archival</a:t>
            </a:r>
            <a:r>
              <a:rPr lang="nb-NO" sz="1500" dirty="0" smtClean="0">
                <a:solidFill>
                  <a:srgbClr val="293315"/>
                </a:solidFill>
                <a:latin typeface="Times New Roman" pitchFamily="18" charset="0"/>
                <a:cs typeface="Times New Roman" pitchFamily="18" charset="0"/>
              </a:rPr>
              <a:t> </a:t>
            </a:r>
            <a:r>
              <a:rPr lang="nb-NO" sz="1500" dirty="0" err="1" smtClean="0">
                <a:solidFill>
                  <a:srgbClr val="293315"/>
                </a:solidFill>
                <a:latin typeface="Times New Roman" pitchFamily="18" charset="0"/>
                <a:cs typeface="Times New Roman" pitchFamily="18" charset="0"/>
              </a:rPr>
              <a:t>Regulation</a:t>
            </a:r>
            <a:r>
              <a:rPr lang="nb-NO" sz="1500" dirty="0" smtClean="0">
                <a:solidFill>
                  <a:srgbClr val="293315"/>
                </a:solidFill>
                <a:latin typeface="Times New Roman" pitchFamily="18" charset="0"/>
                <a:cs typeface="Times New Roman" pitchFamily="18" charset="0"/>
              </a:rPr>
              <a:t>, 1998</a:t>
            </a:r>
          </a:p>
          <a:p>
            <a:r>
              <a:rPr lang="nb-NO" sz="1500" dirty="0" err="1" smtClean="0">
                <a:solidFill>
                  <a:srgbClr val="293315"/>
                </a:solidFill>
                <a:latin typeface="Times New Roman" pitchFamily="18" charset="0"/>
                <a:cs typeface="Times New Roman" pitchFamily="18" charset="0"/>
              </a:rPr>
              <a:t>Kaizers</a:t>
            </a:r>
            <a:r>
              <a:rPr lang="nb-NO" sz="1500" dirty="0" smtClean="0">
                <a:solidFill>
                  <a:srgbClr val="293315"/>
                </a:solidFill>
                <a:latin typeface="Times New Roman" pitchFamily="18" charset="0"/>
                <a:cs typeface="Times New Roman" pitchFamily="18" charset="0"/>
              </a:rPr>
              <a:t> </a:t>
            </a:r>
            <a:r>
              <a:rPr lang="nb-NO" sz="1500" dirty="0" err="1" smtClean="0">
                <a:solidFill>
                  <a:srgbClr val="293315"/>
                </a:solidFill>
                <a:latin typeface="Times New Roman" pitchFamily="18" charset="0"/>
                <a:cs typeface="Times New Roman" pitchFamily="18" charset="0"/>
              </a:rPr>
              <a:t>Orchestra</a:t>
            </a:r>
            <a:r>
              <a:rPr lang="nb-NO" sz="1500" dirty="0" smtClean="0">
                <a:solidFill>
                  <a:srgbClr val="293315"/>
                </a:solidFill>
                <a:latin typeface="Times New Roman" pitchFamily="18" charset="0"/>
                <a:cs typeface="Times New Roman" pitchFamily="18" charset="0"/>
              </a:rPr>
              <a:t> 2011: </a:t>
            </a:r>
            <a:r>
              <a:rPr lang="nb-NO" sz="1500" dirty="0" err="1" smtClean="0">
                <a:solidFill>
                  <a:srgbClr val="293315"/>
                </a:solidFill>
                <a:latin typeface="Times New Roman" pitchFamily="18" charset="0"/>
                <a:cs typeface="Times New Roman" pitchFamily="18" charset="0"/>
              </a:rPr>
              <a:t>Philemon</a:t>
            </a:r>
            <a:r>
              <a:rPr lang="nb-NO" sz="1500" dirty="0" smtClean="0">
                <a:solidFill>
                  <a:srgbClr val="293315"/>
                </a:solidFill>
                <a:latin typeface="Times New Roman" pitchFamily="18" charset="0"/>
                <a:cs typeface="Times New Roman" pitchFamily="18" charset="0"/>
              </a:rPr>
              <a:t> Arthur &amp; The Dung, from </a:t>
            </a:r>
            <a:r>
              <a:rPr lang="nb-NO" sz="1500" dirty="0" err="1" smtClean="0">
                <a:solidFill>
                  <a:srgbClr val="293315"/>
                </a:solidFill>
                <a:latin typeface="Times New Roman" pitchFamily="18" charset="0"/>
                <a:cs typeface="Times New Roman" pitchFamily="18" charset="0"/>
              </a:rPr>
              <a:t>the</a:t>
            </a:r>
            <a:r>
              <a:rPr lang="nb-NO" sz="1500" dirty="0" smtClean="0">
                <a:solidFill>
                  <a:srgbClr val="293315"/>
                </a:solidFill>
                <a:latin typeface="Times New Roman" pitchFamily="18" charset="0"/>
                <a:cs typeface="Times New Roman" pitchFamily="18" charset="0"/>
              </a:rPr>
              <a:t> Album </a:t>
            </a:r>
            <a:r>
              <a:rPr lang="nb-NO" sz="1500" dirty="0" err="1" smtClean="0">
                <a:solidFill>
                  <a:srgbClr val="293315"/>
                </a:solidFill>
                <a:latin typeface="Times New Roman" pitchFamily="18" charset="0"/>
                <a:cs typeface="Times New Roman" pitchFamily="18" charset="0"/>
              </a:rPr>
              <a:t>Violenta</a:t>
            </a:r>
            <a:r>
              <a:rPr lang="nb-NO" sz="1500" dirty="0" smtClean="0">
                <a:solidFill>
                  <a:srgbClr val="293315"/>
                </a:solidFill>
                <a:latin typeface="Times New Roman" pitchFamily="18" charset="0"/>
                <a:cs typeface="Times New Roman" pitchFamily="18" charset="0"/>
              </a:rPr>
              <a:t>, </a:t>
            </a:r>
            <a:r>
              <a:rPr lang="nb-NO" sz="1500" dirty="0" err="1" smtClean="0">
                <a:solidFill>
                  <a:srgbClr val="293315"/>
                </a:solidFill>
                <a:latin typeface="Times New Roman" pitchFamily="18" charset="0"/>
                <a:cs typeface="Times New Roman" pitchFamily="18" charset="0"/>
              </a:rPr>
              <a:t>Violenta</a:t>
            </a:r>
            <a:r>
              <a:rPr lang="nb-NO" sz="1500" dirty="0" smtClean="0">
                <a:solidFill>
                  <a:srgbClr val="293315"/>
                </a:solidFill>
                <a:latin typeface="Times New Roman" pitchFamily="18" charset="0"/>
                <a:cs typeface="Times New Roman" pitchFamily="18" charset="0"/>
              </a:rPr>
              <a:t>, Petroleum </a:t>
            </a:r>
            <a:r>
              <a:rPr lang="nb-NO" sz="1500" dirty="0" err="1" smtClean="0">
                <a:solidFill>
                  <a:srgbClr val="293315"/>
                </a:solidFill>
                <a:latin typeface="Times New Roman" pitchFamily="18" charset="0"/>
                <a:cs typeface="Times New Roman" pitchFamily="18" charset="0"/>
              </a:rPr>
              <a:t>records</a:t>
            </a:r>
            <a:r>
              <a:rPr lang="nb-NO" sz="1500" dirty="0" smtClean="0">
                <a:solidFill>
                  <a:srgbClr val="293315"/>
                </a:solidFill>
                <a:latin typeface="Times New Roman" pitchFamily="18" charset="0"/>
                <a:cs typeface="Times New Roman" pitchFamily="18" charset="0"/>
              </a:rPr>
              <a:t>  (se også: http://www.kaizers.no/) </a:t>
            </a:r>
          </a:p>
          <a:p>
            <a:pPr>
              <a:buNone/>
            </a:pPr>
            <a:endParaRPr lang="nb-NO"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p>
            <a:pPr algn="ctr">
              <a:buNone/>
            </a:pPr>
            <a:r>
              <a:rPr lang="en-US" dirty="0" smtClean="0">
                <a:solidFill>
                  <a:schemeClr val="bg1"/>
                </a:solidFill>
                <a:latin typeface="Tempus Sans ITC" pitchFamily="82" charset="0"/>
              </a:rPr>
              <a:t>   </a:t>
            </a:r>
            <a:r>
              <a:rPr lang="en-US" sz="3600" dirty="0" smtClean="0">
                <a:solidFill>
                  <a:schemeClr val="bg1"/>
                </a:solidFill>
                <a:latin typeface="Tempus Sans ITC" pitchFamily="82" charset="0"/>
              </a:rPr>
              <a:t>You ask me if I believe that there is a chance that this will last. However it is not what's being said it depends on, but the idea. </a:t>
            </a:r>
          </a:p>
          <a:p>
            <a:endParaRPr lang="nb-NO"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alpha val="85000"/>
          </a:schemeClr>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0" y="500042"/>
            <a:ext cx="9144000" cy="1071570"/>
          </a:xfrm>
          <a:solidFill>
            <a:schemeClr val="accent3">
              <a:lumMod val="60000"/>
              <a:lumOff val="40000"/>
              <a:alpha val="60000"/>
            </a:schemeClr>
          </a:solidFill>
          <a:ln>
            <a:solidFill>
              <a:schemeClr val="bg1"/>
            </a:solidFill>
          </a:ln>
        </p:spPr>
        <p:txBody>
          <a:bodyPr>
            <a:normAutofit/>
          </a:bodyPr>
          <a:lstStyle/>
          <a:p>
            <a:r>
              <a:rPr lang="en-US" sz="3100" dirty="0" smtClean="0">
                <a:solidFill>
                  <a:schemeClr val="accent3">
                    <a:lumMod val="50000"/>
                  </a:schemeClr>
                </a:solidFill>
                <a:latin typeface="Times New Roman" pitchFamily="18" charset="0"/>
                <a:cs typeface="Times New Roman" pitchFamily="18" charset="0"/>
              </a:rPr>
              <a:t>Stavanger - the oil city. </a:t>
            </a:r>
            <a:br>
              <a:rPr lang="en-US" sz="3100" dirty="0" smtClean="0">
                <a:solidFill>
                  <a:schemeClr val="accent3">
                    <a:lumMod val="50000"/>
                  </a:schemeClr>
                </a:solidFill>
                <a:latin typeface="Times New Roman" pitchFamily="18" charset="0"/>
                <a:cs typeface="Times New Roman" pitchFamily="18" charset="0"/>
              </a:rPr>
            </a:br>
            <a:r>
              <a:rPr lang="en-US" sz="3100" dirty="0" smtClean="0">
                <a:solidFill>
                  <a:schemeClr val="accent3">
                    <a:lumMod val="50000"/>
                  </a:schemeClr>
                </a:solidFill>
                <a:latin typeface="Times New Roman" pitchFamily="18" charset="0"/>
                <a:cs typeface="Times New Roman" pitchFamily="18" charset="0"/>
              </a:rPr>
              <a:t>Export: sardines in oil, oil rigs and </a:t>
            </a:r>
            <a:r>
              <a:rPr lang="en-US" sz="3100" dirty="0" err="1" smtClean="0">
                <a:solidFill>
                  <a:schemeClr val="accent3">
                    <a:lumMod val="50000"/>
                  </a:schemeClr>
                </a:solidFill>
                <a:latin typeface="Times New Roman" pitchFamily="18" charset="0"/>
                <a:cs typeface="Times New Roman" pitchFamily="18" charset="0"/>
              </a:rPr>
              <a:t>steelband</a:t>
            </a:r>
            <a:r>
              <a:rPr lang="en-US" sz="3100" dirty="0" smtClean="0">
                <a:solidFill>
                  <a:schemeClr val="accent3">
                    <a:lumMod val="50000"/>
                  </a:schemeClr>
                </a:solidFill>
                <a:latin typeface="Times New Roman" pitchFamily="18" charset="0"/>
                <a:cs typeface="Times New Roman" pitchFamily="18" charset="0"/>
              </a:rPr>
              <a:t> music</a:t>
            </a:r>
            <a:endParaRPr lang="nb-NO" sz="3100" dirty="0">
              <a:solidFill>
                <a:schemeClr val="accent3">
                  <a:lumMod val="50000"/>
                </a:schemeClr>
              </a:solidFill>
              <a:latin typeface="Times New Roman" pitchFamily="18" charset="0"/>
              <a:cs typeface="Times New Roman" pitchFamily="18" charset="0"/>
            </a:endParaRPr>
          </a:p>
        </p:txBody>
      </p:sp>
      <p:sp>
        <p:nvSpPr>
          <p:cNvPr id="3" name="Plassholder for innhold 2"/>
          <p:cNvSpPr>
            <a:spLocks noGrp="1"/>
          </p:cNvSpPr>
          <p:nvPr>
            <p:ph idx="1"/>
          </p:nvPr>
        </p:nvSpPr>
        <p:spPr>
          <a:xfrm>
            <a:off x="500034" y="2285992"/>
            <a:ext cx="8229600" cy="4286280"/>
          </a:xfrm>
        </p:spPr>
        <p:txBody>
          <a:bodyPr>
            <a:normAutofit fontScale="70000" lnSpcReduction="20000"/>
          </a:bodyPr>
          <a:lstStyle/>
          <a:p>
            <a:r>
              <a:rPr lang="nb-NO" dirty="0" smtClean="0">
                <a:solidFill>
                  <a:schemeClr val="accent3">
                    <a:lumMod val="50000"/>
                  </a:schemeClr>
                </a:solidFill>
                <a:latin typeface="Times New Roman" pitchFamily="18" charset="0"/>
                <a:cs typeface="Times New Roman" pitchFamily="18" charset="0"/>
              </a:rPr>
              <a:t>An </a:t>
            </a:r>
            <a:r>
              <a:rPr lang="nb-NO" dirty="0" err="1" smtClean="0">
                <a:solidFill>
                  <a:schemeClr val="accent3">
                    <a:lumMod val="50000"/>
                  </a:schemeClr>
                </a:solidFill>
                <a:latin typeface="Times New Roman" pitchFamily="18" charset="0"/>
                <a:cs typeface="Times New Roman" pitchFamily="18" charset="0"/>
              </a:rPr>
              <a:t>increasing</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amount</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of</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the</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oil</a:t>
            </a:r>
            <a:r>
              <a:rPr lang="nb-NO" dirty="0" smtClean="0">
                <a:solidFill>
                  <a:schemeClr val="accent3">
                    <a:lumMod val="50000"/>
                  </a:schemeClr>
                </a:solidFill>
                <a:latin typeface="Times New Roman" pitchFamily="18" charset="0"/>
                <a:cs typeface="Times New Roman" pitchFamily="18" charset="0"/>
              </a:rPr>
              <a:t> and gas </a:t>
            </a:r>
            <a:r>
              <a:rPr lang="nb-NO" dirty="0" err="1" smtClean="0">
                <a:solidFill>
                  <a:schemeClr val="accent3">
                    <a:lumMod val="50000"/>
                  </a:schemeClr>
                </a:solidFill>
                <a:latin typeface="Times New Roman" pitchFamily="18" charset="0"/>
                <a:cs typeface="Times New Roman" pitchFamily="18" charset="0"/>
              </a:rPr>
              <a:t>history</a:t>
            </a:r>
            <a:r>
              <a:rPr lang="nb-NO" dirty="0" smtClean="0">
                <a:solidFill>
                  <a:schemeClr val="accent3">
                    <a:lumMod val="50000"/>
                  </a:schemeClr>
                </a:solidFill>
                <a:latin typeface="Times New Roman" pitchFamily="18" charset="0"/>
                <a:cs typeface="Times New Roman" pitchFamily="18" charset="0"/>
              </a:rPr>
              <a:t> - an </a:t>
            </a:r>
            <a:r>
              <a:rPr lang="nb-NO" dirty="0" err="1" smtClean="0">
                <a:solidFill>
                  <a:schemeClr val="accent3">
                    <a:lumMod val="50000"/>
                  </a:schemeClr>
                </a:solidFill>
                <a:latin typeface="Times New Roman" pitchFamily="18" charset="0"/>
                <a:cs typeface="Times New Roman" pitchFamily="18" charset="0"/>
              </a:rPr>
              <a:t>important</a:t>
            </a:r>
            <a:r>
              <a:rPr lang="nb-NO" dirty="0" smtClean="0">
                <a:solidFill>
                  <a:schemeClr val="accent3">
                    <a:lumMod val="50000"/>
                  </a:schemeClr>
                </a:solidFill>
                <a:latin typeface="Times New Roman" pitchFamily="18" charset="0"/>
                <a:cs typeface="Times New Roman" pitchFamily="18" charset="0"/>
              </a:rPr>
              <a:t> part </a:t>
            </a:r>
            <a:r>
              <a:rPr lang="nb-NO" dirty="0" err="1" smtClean="0">
                <a:solidFill>
                  <a:schemeClr val="accent3">
                    <a:lumMod val="50000"/>
                  </a:schemeClr>
                </a:solidFill>
                <a:latin typeface="Times New Roman" pitchFamily="18" charset="0"/>
                <a:cs typeface="Times New Roman" pitchFamily="18" charset="0"/>
              </a:rPr>
              <a:t>of</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the</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Norwegian</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cultural</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heritage</a:t>
            </a:r>
            <a:r>
              <a:rPr lang="nb-NO" dirty="0" smtClean="0">
                <a:solidFill>
                  <a:schemeClr val="accent3">
                    <a:lumMod val="50000"/>
                  </a:schemeClr>
                </a:solidFill>
                <a:latin typeface="Times New Roman" pitchFamily="18" charset="0"/>
                <a:cs typeface="Times New Roman" pitchFamily="18" charset="0"/>
              </a:rPr>
              <a:t> - is to be </a:t>
            </a:r>
            <a:r>
              <a:rPr lang="nb-NO" dirty="0" err="1" smtClean="0">
                <a:solidFill>
                  <a:schemeClr val="accent3">
                    <a:lumMod val="50000"/>
                  </a:schemeClr>
                </a:solidFill>
                <a:latin typeface="Times New Roman" pitchFamily="18" charset="0"/>
                <a:cs typeface="Times New Roman" pitchFamily="18" charset="0"/>
              </a:rPr>
              <a:t>found</a:t>
            </a:r>
            <a:r>
              <a:rPr lang="nb-NO" dirty="0" smtClean="0">
                <a:solidFill>
                  <a:schemeClr val="accent3">
                    <a:lumMod val="50000"/>
                  </a:schemeClr>
                </a:solidFill>
                <a:latin typeface="Times New Roman" pitchFamily="18" charset="0"/>
                <a:cs typeface="Times New Roman" pitchFamily="18" charset="0"/>
              </a:rPr>
              <a:t> in </a:t>
            </a:r>
            <a:r>
              <a:rPr lang="nb-NO" dirty="0" err="1" smtClean="0">
                <a:solidFill>
                  <a:schemeClr val="accent3">
                    <a:lumMod val="50000"/>
                  </a:schemeClr>
                </a:solidFill>
                <a:latin typeface="Times New Roman" pitchFamily="18" charset="0"/>
                <a:cs typeface="Times New Roman" pitchFamily="18" charset="0"/>
              </a:rPr>
              <a:t>different</a:t>
            </a:r>
            <a:r>
              <a:rPr lang="nb-NO" dirty="0" smtClean="0">
                <a:solidFill>
                  <a:schemeClr val="accent3">
                    <a:lumMod val="50000"/>
                  </a:schemeClr>
                </a:solidFill>
                <a:latin typeface="Times New Roman" pitchFamily="18" charset="0"/>
                <a:cs typeface="Times New Roman" pitchFamily="18" charset="0"/>
              </a:rPr>
              <a:t> types </a:t>
            </a:r>
            <a:r>
              <a:rPr lang="nb-NO" dirty="0" err="1" smtClean="0">
                <a:solidFill>
                  <a:schemeClr val="accent3">
                    <a:lumMod val="50000"/>
                  </a:schemeClr>
                </a:solidFill>
                <a:latin typeface="Times New Roman" pitchFamily="18" charset="0"/>
                <a:cs typeface="Times New Roman" pitchFamily="18" charset="0"/>
              </a:rPr>
              <a:t>of</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electronic</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records</a:t>
            </a:r>
            <a:r>
              <a:rPr lang="nb-NO" dirty="0" smtClean="0">
                <a:solidFill>
                  <a:schemeClr val="accent3">
                    <a:lumMod val="50000"/>
                  </a:schemeClr>
                </a:solidFill>
                <a:latin typeface="Times New Roman" pitchFamily="18" charset="0"/>
                <a:cs typeface="Times New Roman" pitchFamily="18" charset="0"/>
              </a:rPr>
              <a:t>.</a:t>
            </a:r>
          </a:p>
          <a:p>
            <a:pPr>
              <a:buNone/>
            </a:pPr>
            <a:endParaRPr lang="en-US" dirty="0" smtClean="0">
              <a:solidFill>
                <a:schemeClr val="accent3">
                  <a:lumMod val="50000"/>
                </a:schemeClr>
              </a:solidFill>
              <a:latin typeface="Times New Roman" pitchFamily="18" charset="0"/>
              <a:cs typeface="Times New Roman" pitchFamily="18" charset="0"/>
            </a:endParaRPr>
          </a:p>
          <a:p>
            <a:r>
              <a:rPr lang="en-US" dirty="0" smtClean="0">
                <a:solidFill>
                  <a:schemeClr val="accent3">
                    <a:lumMod val="50000"/>
                  </a:schemeClr>
                </a:solidFill>
                <a:latin typeface="Times New Roman" pitchFamily="18" charset="0"/>
                <a:cs typeface="Times New Roman" pitchFamily="18" charset="0"/>
              </a:rPr>
              <a:t>The State Archive in Stavanger has a national responsibility for the preservation of archives relating to the oil and gas industry. Today we have agreements with all major operating companies, trade unions and the Norwegian Oil Industry Association on the preservation of their historical archives. </a:t>
            </a:r>
            <a:endParaRPr lang="nb-NO" dirty="0" smtClean="0">
              <a:solidFill>
                <a:srgbClr val="FF0000"/>
              </a:solidFill>
              <a:latin typeface="Times New Roman" pitchFamily="18" charset="0"/>
              <a:cs typeface="Times New Roman" pitchFamily="18" charset="0"/>
            </a:endParaRPr>
          </a:p>
          <a:p>
            <a:pPr>
              <a:buNone/>
            </a:pPr>
            <a:endParaRPr lang="nb-NO" dirty="0" smtClean="0">
              <a:solidFill>
                <a:schemeClr val="accent3">
                  <a:lumMod val="50000"/>
                </a:schemeClr>
              </a:solidFill>
              <a:latin typeface="Times New Roman" pitchFamily="18" charset="0"/>
              <a:cs typeface="Times New Roman" pitchFamily="18" charset="0"/>
            </a:endParaRPr>
          </a:p>
          <a:p>
            <a:r>
              <a:rPr lang="nb-NO" dirty="0" smtClean="0">
                <a:solidFill>
                  <a:schemeClr val="accent3">
                    <a:lumMod val="50000"/>
                  </a:schemeClr>
                </a:solidFill>
                <a:latin typeface="Times New Roman" pitchFamily="18" charset="0"/>
                <a:cs typeface="Times New Roman" pitchFamily="18" charset="0"/>
              </a:rPr>
              <a:t>Electronic </a:t>
            </a:r>
            <a:r>
              <a:rPr lang="nb-NO" dirty="0" err="1" smtClean="0">
                <a:solidFill>
                  <a:schemeClr val="accent3">
                    <a:lumMod val="50000"/>
                  </a:schemeClr>
                </a:solidFill>
                <a:latin typeface="Times New Roman" pitchFamily="18" charset="0"/>
                <a:cs typeface="Times New Roman" pitchFamily="18" charset="0"/>
              </a:rPr>
              <a:t>records</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are</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deposited</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while</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they</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are</a:t>
            </a:r>
            <a:r>
              <a:rPr lang="nb-NO" dirty="0" smtClean="0">
                <a:solidFill>
                  <a:schemeClr val="accent3">
                    <a:lumMod val="50000"/>
                  </a:schemeClr>
                </a:solidFill>
                <a:latin typeface="Times New Roman" pitchFamily="18" charset="0"/>
                <a:cs typeface="Times New Roman" pitchFamily="18" charset="0"/>
              </a:rPr>
              <a:t> still in </a:t>
            </a:r>
            <a:r>
              <a:rPr lang="nb-NO" dirty="0" err="1" smtClean="0">
                <a:solidFill>
                  <a:schemeClr val="accent3">
                    <a:lumMod val="50000"/>
                  </a:schemeClr>
                </a:solidFill>
                <a:latin typeface="Times New Roman" pitchFamily="18" charset="0"/>
                <a:cs typeface="Times New Roman" pitchFamily="18" charset="0"/>
              </a:rPr>
              <a:t>use</a:t>
            </a:r>
            <a:r>
              <a:rPr lang="nb-NO" dirty="0" smtClean="0">
                <a:solidFill>
                  <a:schemeClr val="accent3">
                    <a:lumMod val="50000"/>
                  </a:schemeClr>
                </a:solidFill>
                <a:latin typeface="Times New Roman" pitchFamily="18" charset="0"/>
                <a:cs typeface="Times New Roman" pitchFamily="18" charset="0"/>
              </a:rPr>
              <a:t> by </a:t>
            </a:r>
            <a:r>
              <a:rPr lang="nb-NO" dirty="0" err="1" smtClean="0">
                <a:solidFill>
                  <a:schemeClr val="accent3">
                    <a:lumMod val="50000"/>
                  </a:schemeClr>
                </a:solidFill>
                <a:latin typeface="Times New Roman" pitchFamily="18" charset="0"/>
                <a:cs typeface="Times New Roman" pitchFamily="18" charset="0"/>
              </a:rPr>
              <a:t>the</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records</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creator</a:t>
            </a:r>
            <a:r>
              <a:rPr lang="nb-NO" dirty="0" smtClean="0">
                <a:solidFill>
                  <a:schemeClr val="accent3">
                    <a:lumMod val="50000"/>
                  </a:schemeClr>
                </a:solidFill>
                <a:latin typeface="Times New Roman" pitchFamily="18" charset="0"/>
                <a:cs typeface="Times New Roman" pitchFamily="18" charset="0"/>
              </a:rPr>
              <a:t>. The formal </a:t>
            </a:r>
            <a:r>
              <a:rPr lang="nb-NO" dirty="0" err="1" smtClean="0">
                <a:solidFill>
                  <a:schemeClr val="accent3">
                    <a:lumMod val="50000"/>
                  </a:schemeClr>
                </a:solidFill>
                <a:latin typeface="Times New Roman" pitchFamily="18" charset="0"/>
                <a:cs typeface="Times New Roman" pitchFamily="18" charset="0"/>
              </a:rPr>
              <a:t>shift</a:t>
            </a:r>
            <a:r>
              <a:rPr lang="nb-NO" dirty="0" smtClean="0">
                <a:solidFill>
                  <a:schemeClr val="accent3">
                    <a:lumMod val="50000"/>
                  </a:schemeClr>
                </a:solidFill>
                <a:latin typeface="Times New Roman" pitchFamily="18" charset="0"/>
                <a:cs typeface="Times New Roman" pitchFamily="18" charset="0"/>
              </a:rPr>
              <a:t> from a </a:t>
            </a:r>
            <a:r>
              <a:rPr lang="nb-NO" dirty="0" err="1" smtClean="0">
                <a:solidFill>
                  <a:schemeClr val="accent3">
                    <a:lumMod val="50000"/>
                  </a:schemeClr>
                </a:solidFill>
                <a:latin typeface="Times New Roman" pitchFamily="18" charset="0"/>
                <a:cs typeface="Times New Roman" pitchFamily="18" charset="0"/>
              </a:rPr>
              <a:t>deposit</a:t>
            </a:r>
            <a:r>
              <a:rPr lang="nb-NO" dirty="0" smtClean="0">
                <a:solidFill>
                  <a:schemeClr val="accent3">
                    <a:lumMod val="50000"/>
                  </a:schemeClr>
                </a:solidFill>
                <a:latin typeface="Times New Roman" pitchFamily="18" charset="0"/>
                <a:cs typeface="Times New Roman" pitchFamily="18" charset="0"/>
              </a:rPr>
              <a:t> to a transfer </a:t>
            </a:r>
            <a:r>
              <a:rPr lang="nb-NO" dirty="0" err="1" smtClean="0">
                <a:solidFill>
                  <a:schemeClr val="accent3">
                    <a:lumMod val="50000"/>
                  </a:schemeClr>
                </a:solidFill>
                <a:latin typeface="Times New Roman" pitchFamily="18" charset="0"/>
                <a:cs typeface="Times New Roman" pitchFamily="18" charset="0"/>
              </a:rPr>
              <a:t>usually</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takes</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place</a:t>
            </a:r>
            <a:r>
              <a:rPr lang="nb-NO" dirty="0" smtClean="0">
                <a:solidFill>
                  <a:schemeClr val="accent3">
                    <a:lumMod val="50000"/>
                  </a:schemeClr>
                </a:solidFill>
                <a:latin typeface="Times New Roman" pitchFamily="18" charset="0"/>
                <a:cs typeface="Times New Roman" pitchFamily="18" charset="0"/>
              </a:rPr>
              <a:t> 25 </a:t>
            </a:r>
            <a:r>
              <a:rPr lang="nb-NO" dirty="0" err="1" smtClean="0">
                <a:solidFill>
                  <a:schemeClr val="accent3">
                    <a:lumMod val="50000"/>
                  </a:schemeClr>
                </a:solidFill>
                <a:latin typeface="Times New Roman" pitchFamily="18" charset="0"/>
                <a:cs typeface="Times New Roman" pitchFamily="18" charset="0"/>
              </a:rPr>
              <a:t>years</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after</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the</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deposit</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Any</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access</a:t>
            </a:r>
            <a:r>
              <a:rPr lang="nb-NO" dirty="0" smtClean="0">
                <a:solidFill>
                  <a:schemeClr val="accent3">
                    <a:lumMod val="50000"/>
                  </a:schemeClr>
                </a:solidFill>
                <a:latin typeface="Times New Roman" pitchFamily="18" charset="0"/>
                <a:cs typeface="Times New Roman" pitchFamily="18" charset="0"/>
              </a:rPr>
              <a:t> to </a:t>
            </a:r>
            <a:r>
              <a:rPr lang="nb-NO" dirty="0" err="1" smtClean="0">
                <a:solidFill>
                  <a:schemeClr val="accent3">
                    <a:lumMod val="50000"/>
                  </a:schemeClr>
                </a:solidFill>
                <a:latin typeface="Times New Roman" pitchFamily="18" charset="0"/>
                <a:cs typeface="Times New Roman" pitchFamily="18" charset="0"/>
              </a:rPr>
              <a:t>deposits</a:t>
            </a:r>
            <a:r>
              <a:rPr lang="nb-NO" dirty="0" smtClean="0">
                <a:solidFill>
                  <a:schemeClr val="accent3">
                    <a:lumMod val="50000"/>
                  </a:schemeClr>
                </a:solidFill>
                <a:latin typeface="Times New Roman" pitchFamily="18" charset="0"/>
                <a:cs typeface="Times New Roman" pitchFamily="18" charset="0"/>
              </a:rPr>
              <a:t> has to be </a:t>
            </a:r>
            <a:r>
              <a:rPr lang="nb-NO" dirty="0" err="1" smtClean="0">
                <a:solidFill>
                  <a:schemeClr val="accent3">
                    <a:lumMod val="50000"/>
                  </a:schemeClr>
                </a:solidFill>
                <a:latin typeface="Times New Roman" pitchFamily="18" charset="0"/>
                <a:cs typeface="Times New Roman" pitchFamily="18" charset="0"/>
              </a:rPr>
              <a:t>granted</a:t>
            </a:r>
            <a:r>
              <a:rPr lang="nb-NO" dirty="0" smtClean="0">
                <a:solidFill>
                  <a:schemeClr val="accent3">
                    <a:lumMod val="50000"/>
                  </a:schemeClr>
                </a:solidFill>
                <a:latin typeface="Times New Roman" pitchFamily="18" charset="0"/>
                <a:cs typeface="Times New Roman" pitchFamily="18" charset="0"/>
              </a:rPr>
              <a:t> by </a:t>
            </a:r>
            <a:r>
              <a:rPr lang="nb-NO" dirty="0" err="1" smtClean="0">
                <a:solidFill>
                  <a:schemeClr val="accent3">
                    <a:lumMod val="50000"/>
                  </a:schemeClr>
                </a:solidFill>
                <a:latin typeface="Times New Roman" pitchFamily="18" charset="0"/>
                <a:cs typeface="Times New Roman" pitchFamily="18" charset="0"/>
              </a:rPr>
              <a:t>the</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owner</a:t>
            </a:r>
            <a:r>
              <a:rPr lang="nb-NO" dirty="0" smtClean="0">
                <a:solidFill>
                  <a:schemeClr val="accent3">
                    <a:lumMod val="50000"/>
                  </a:schemeClr>
                </a:solidFill>
                <a:latin typeface="Times New Roman" pitchFamily="18" charset="0"/>
                <a:cs typeface="Times New Roman" pitchFamily="18" charset="0"/>
              </a:rPr>
              <a:t>, i.e. </a:t>
            </a:r>
            <a:r>
              <a:rPr lang="nb-NO" dirty="0" err="1" smtClean="0">
                <a:solidFill>
                  <a:schemeClr val="accent3">
                    <a:lumMod val="50000"/>
                  </a:schemeClr>
                </a:solidFill>
                <a:latin typeface="Times New Roman" pitchFamily="18" charset="0"/>
                <a:cs typeface="Times New Roman" pitchFamily="18" charset="0"/>
              </a:rPr>
              <a:t>the</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records</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creator</a:t>
            </a:r>
            <a:r>
              <a:rPr lang="nb-NO" dirty="0" smtClean="0">
                <a:solidFill>
                  <a:schemeClr val="accent3">
                    <a:lumMod val="50000"/>
                  </a:schemeClr>
                </a:solidFill>
                <a:latin typeface="Times New Roman" pitchFamily="18" charset="0"/>
                <a:cs typeface="Times New Roman" pitchFamily="18" charset="0"/>
              </a:rPr>
              <a:t>. </a:t>
            </a:r>
          </a:p>
          <a:p>
            <a:endParaRPr lang="nb-NO" dirty="0" smtClean="0"/>
          </a:p>
          <a:p>
            <a:endParaRPr lang="nb-NO" dirty="0"/>
          </a:p>
        </p:txBody>
      </p:sp>
      <p:pic>
        <p:nvPicPr>
          <p:cNvPr id="6" name="Bilde 5" descr="olje.jpg"/>
          <p:cNvPicPr>
            <a:picLocks noChangeAspect="1"/>
          </p:cNvPicPr>
          <p:nvPr/>
        </p:nvPicPr>
        <p:blipFill>
          <a:blip r:embed="rId3" cstate="print"/>
          <a:stretch>
            <a:fillRect/>
          </a:stretch>
        </p:blipFill>
        <p:spPr>
          <a:xfrm>
            <a:off x="7786710" y="0"/>
            <a:ext cx="1357290" cy="914400"/>
          </a:xfrm>
          <a:prstGeom prst="rect">
            <a:avLst/>
          </a:prstGeom>
        </p:spPr>
      </p:pic>
      <p:pic>
        <p:nvPicPr>
          <p:cNvPr id="7" name="Bilde 6" descr="sardiner.jpg"/>
          <p:cNvPicPr>
            <a:picLocks noChangeAspect="1"/>
          </p:cNvPicPr>
          <p:nvPr/>
        </p:nvPicPr>
        <p:blipFill>
          <a:blip r:embed="rId4" cstate="print"/>
          <a:stretch>
            <a:fillRect/>
          </a:stretch>
        </p:blipFill>
        <p:spPr>
          <a:xfrm>
            <a:off x="0" y="0"/>
            <a:ext cx="1428750" cy="10477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l="-20000" r="-20000"/>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928662" y="142852"/>
            <a:ext cx="2500330" cy="571504"/>
          </a:xfrm>
        </p:spPr>
        <p:txBody>
          <a:bodyPr>
            <a:normAutofit fontScale="90000"/>
          </a:bodyPr>
          <a:lstStyle/>
          <a:p>
            <a:r>
              <a:rPr lang="nb-NO" sz="3200" dirty="0" err="1" smtClean="0">
                <a:solidFill>
                  <a:schemeClr val="tx2"/>
                </a:solidFill>
                <a:latin typeface="Times New Roman" pitchFamily="18" charset="0"/>
                <a:cs typeface="Times New Roman" pitchFamily="18" charset="0"/>
              </a:rPr>
              <a:t>Appraisal</a:t>
            </a:r>
            <a:endParaRPr lang="nb-NO" sz="3200" dirty="0">
              <a:solidFill>
                <a:schemeClr val="tx2"/>
              </a:solidFill>
              <a:latin typeface="Times New Roman" pitchFamily="18" charset="0"/>
              <a:cs typeface="Times New Roman" pitchFamily="18" charset="0"/>
            </a:endParaRPr>
          </a:p>
        </p:txBody>
      </p:sp>
      <p:graphicFrame>
        <p:nvGraphicFramePr>
          <p:cNvPr id="4" name="Plassholder for innhold 3"/>
          <p:cNvGraphicFramePr>
            <a:graphicFrameLocks noGrp="1"/>
          </p:cNvGraphicFramePr>
          <p:nvPr>
            <p:ph idx="1"/>
          </p:nvPr>
        </p:nvGraphicFramePr>
        <p:xfrm>
          <a:off x="214282" y="785794"/>
          <a:ext cx="3829048" cy="58579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p:cNvGraphicFramePr/>
          <p:nvPr/>
        </p:nvGraphicFramePr>
        <p:xfrm>
          <a:off x="5214942" y="785794"/>
          <a:ext cx="3929058" cy="578647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 name="TekstSylinder 5"/>
          <p:cNvSpPr txBox="1"/>
          <p:nvPr/>
        </p:nvSpPr>
        <p:spPr>
          <a:xfrm>
            <a:off x="5500694" y="142853"/>
            <a:ext cx="2071702" cy="584775"/>
          </a:xfrm>
          <a:prstGeom prst="rect">
            <a:avLst/>
          </a:prstGeom>
          <a:noFill/>
        </p:spPr>
        <p:txBody>
          <a:bodyPr wrap="square" rtlCol="0">
            <a:spAutoFit/>
          </a:bodyPr>
          <a:lstStyle/>
          <a:p>
            <a:r>
              <a:rPr lang="nb-NO" sz="3200" dirty="0" err="1" smtClean="0">
                <a:solidFill>
                  <a:schemeClr val="tx2"/>
                </a:solidFill>
                <a:latin typeface="Times New Roman" pitchFamily="18" charset="0"/>
                <a:cs typeface="Times New Roman" pitchFamily="18" charset="0"/>
              </a:rPr>
              <a:t>Disposal</a:t>
            </a:r>
            <a:endParaRPr lang="nb-NO" sz="3200" dirty="0">
              <a:solidFill>
                <a:schemeClr val="tx2"/>
              </a:solidFill>
              <a:latin typeface="Times New Roman" pitchFamily="18" charset="0"/>
              <a:cs typeface="Times New Roman" pitchFamily="18" charset="0"/>
            </a:endParaRPr>
          </a:p>
        </p:txBody>
      </p:sp>
      <p:sp>
        <p:nvSpPr>
          <p:cNvPr id="7" name="TekstSylinder 6"/>
          <p:cNvSpPr txBox="1"/>
          <p:nvPr/>
        </p:nvSpPr>
        <p:spPr>
          <a:xfrm>
            <a:off x="7429488" y="6550223"/>
            <a:ext cx="1714512" cy="307777"/>
          </a:xfrm>
          <a:prstGeom prst="rect">
            <a:avLst/>
          </a:prstGeom>
          <a:noFill/>
        </p:spPr>
        <p:txBody>
          <a:bodyPr wrap="square" rtlCol="0">
            <a:spAutoFit/>
          </a:bodyPr>
          <a:lstStyle/>
          <a:p>
            <a:r>
              <a:rPr lang="nb-NO" sz="1400" dirty="0" smtClean="0">
                <a:latin typeface="Times New Roman" pitchFamily="18" charset="0"/>
                <a:cs typeface="Times New Roman" pitchFamily="18" charset="0"/>
              </a:rPr>
              <a:t>Björn </a:t>
            </a:r>
            <a:r>
              <a:rPr lang="nb-NO" sz="1400" dirty="0" err="1" smtClean="0">
                <a:latin typeface="Times New Roman" pitchFamily="18" charset="0"/>
                <a:cs typeface="Times New Roman" pitchFamily="18" charset="0"/>
              </a:rPr>
              <a:t>Lindth</a:t>
            </a:r>
            <a:endParaRPr lang="nb-NO"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0" y="0"/>
            <a:ext cx="4357686" cy="785794"/>
          </a:xfrm>
        </p:spPr>
        <p:txBody>
          <a:bodyPr>
            <a:noAutofit/>
          </a:bodyPr>
          <a:lstStyle/>
          <a:p>
            <a:r>
              <a:rPr lang="nb-NO" sz="2400" dirty="0" err="1" smtClean="0"/>
              <a:t>French</a:t>
            </a:r>
            <a:r>
              <a:rPr lang="nb-NO" sz="2400" dirty="0" smtClean="0"/>
              <a:t>: tri(</a:t>
            </a:r>
            <a:r>
              <a:rPr lang="nb-NO" sz="2400" dirty="0" err="1" smtClean="0"/>
              <a:t>triage</a:t>
            </a:r>
            <a:r>
              <a:rPr lang="nb-NO" sz="2400" dirty="0" smtClean="0"/>
              <a:t>) – </a:t>
            </a:r>
            <a:r>
              <a:rPr lang="nb-NO" sz="2400" dirty="0" err="1" smtClean="0"/>
              <a:t>elimination</a:t>
            </a:r>
            <a:r>
              <a:rPr lang="nb-NO" sz="2400" dirty="0" smtClean="0"/>
              <a:t> - </a:t>
            </a:r>
            <a:r>
              <a:rPr lang="nb-NO" sz="2400" dirty="0" err="1" smtClean="0"/>
              <a:t>destruction</a:t>
            </a:r>
            <a:endParaRPr lang="nb-NO" sz="2400" dirty="0"/>
          </a:p>
        </p:txBody>
      </p:sp>
      <p:sp>
        <p:nvSpPr>
          <p:cNvPr id="3" name="Plassholder for innhold 2"/>
          <p:cNvSpPr>
            <a:spLocks noGrp="1"/>
          </p:cNvSpPr>
          <p:nvPr>
            <p:ph idx="1"/>
          </p:nvPr>
        </p:nvSpPr>
        <p:spPr>
          <a:xfrm>
            <a:off x="0" y="1142984"/>
            <a:ext cx="4429124" cy="5715015"/>
          </a:xfrm>
        </p:spPr>
        <p:txBody>
          <a:bodyPr>
            <a:normAutofit fontScale="47500" lnSpcReduction="20000"/>
          </a:bodyPr>
          <a:lstStyle/>
          <a:p>
            <a:pPr>
              <a:buNone/>
            </a:pPr>
            <a:r>
              <a:rPr lang="en-GB" b="1" dirty="0" smtClean="0"/>
              <a:t>Tri (Triage)</a:t>
            </a:r>
            <a:r>
              <a:rPr lang="en-GB" dirty="0" smtClean="0"/>
              <a:t> </a:t>
            </a:r>
            <a:endParaRPr lang="nb-NO" dirty="0" smtClean="0"/>
          </a:p>
          <a:p>
            <a:pPr>
              <a:buNone/>
            </a:pPr>
            <a:r>
              <a:rPr lang="fr-FR" dirty="0" smtClean="0"/>
              <a:t>Opération consistant à séparer, dans un ensemble de documents, ceux qui doivent être conservés de ceux qui sont destinés à être détruits.</a:t>
            </a:r>
            <a:endParaRPr lang="nb-NO" dirty="0" smtClean="0"/>
          </a:p>
          <a:p>
            <a:pPr>
              <a:buNone/>
            </a:pPr>
            <a:r>
              <a:rPr lang="en-GB" b="1" i="1" dirty="0" smtClean="0"/>
              <a:t>Operation consisting of the separation, within a totality of documents, of those that should be preserved from those destined to be destroyed.</a:t>
            </a:r>
          </a:p>
          <a:p>
            <a:pPr>
              <a:buNone/>
            </a:pPr>
            <a:endParaRPr lang="nb-NO" dirty="0" smtClean="0"/>
          </a:p>
          <a:p>
            <a:pPr>
              <a:buNone/>
            </a:pPr>
            <a:r>
              <a:rPr lang="en-GB" b="1" dirty="0" err="1" smtClean="0"/>
              <a:t>Élimination</a:t>
            </a:r>
            <a:r>
              <a:rPr lang="en-GB" dirty="0" smtClean="0"/>
              <a:t> </a:t>
            </a:r>
            <a:endParaRPr lang="nb-NO" dirty="0" smtClean="0"/>
          </a:p>
          <a:p>
            <a:pPr>
              <a:buNone/>
            </a:pPr>
            <a:r>
              <a:rPr lang="fr-FR" dirty="0" smtClean="0"/>
              <a:t>Procédure réglementaire qui consiste à déstruire de documents dont la conservation n’est plus justifiée.</a:t>
            </a:r>
            <a:endParaRPr lang="nb-NO" dirty="0" smtClean="0"/>
          </a:p>
          <a:p>
            <a:pPr>
              <a:buNone/>
            </a:pPr>
            <a:r>
              <a:rPr lang="en-GB" b="1" i="1" dirty="0" smtClean="0"/>
              <a:t>Statutory procedure consisting of the destruction of documents the preservation of which is not justified.</a:t>
            </a:r>
          </a:p>
          <a:p>
            <a:pPr>
              <a:buNone/>
            </a:pPr>
            <a:endParaRPr lang="nb-NO" dirty="0" smtClean="0"/>
          </a:p>
          <a:p>
            <a:pPr>
              <a:buNone/>
            </a:pPr>
            <a:r>
              <a:rPr lang="en-GB" b="1" dirty="0" smtClean="0"/>
              <a:t>Destruction</a:t>
            </a:r>
            <a:r>
              <a:rPr lang="en-GB" dirty="0" smtClean="0"/>
              <a:t> </a:t>
            </a:r>
            <a:endParaRPr lang="nb-NO" dirty="0" smtClean="0"/>
          </a:p>
          <a:p>
            <a:pPr>
              <a:buNone/>
            </a:pPr>
            <a:r>
              <a:rPr lang="fr-FR" dirty="0" smtClean="0"/>
              <a:t>Opération matérielle d’elimination des documents don’t la conservation ne se justifie pas.</a:t>
            </a:r>
            <a:endParaRPr lang="nb-NO" dirty="0" smtClean="0"/>
          </a:p>
          <a:p>
            <a:pPr>
              <a:buNone/>
            </a:pPr>
            <a:r>
              <a:rPr lang="en-GB" b="1" i="1" dirty="0" smtClean="0"/>
              <a:t>The material operation of eliminating the documents the preservation of which is not justified. </a:t>
            </a:r>
            <a:endParaRPr lang="nb-NO" b="1" i="1" dirty="0" smtClean="0"/>
          </a:p>
          <a:p>
            <a:endParaRPr lang="nb-NO" dirty="0"/>
          </a:p>
        </p:txBody>
      </p:sp>
      <p:sp>
        <p:nvSpPr>
          <p:cNvPr id="4" name="TekstSylinder 3"/>
          <p:cNvSpPr txBox="1"/>
          <p:nvPr/>
        </p:nvSpPr>
        <p:spPr>
          <a:xfrm>
            <a:off x="4643438" y="0"/>
            <a:ext cx="4071966" cy="830997"/>
          </a:xfrm>
          <a:prstGeom prst="rect">
            <a:avLst/>
          </a:prstGeom>
          <a:noFill/>
        </p:spPr>
        <p:txBody>
          <a:bodyPr wrap="square" rtlCol="0">
            <a:spAutoFit/>
          </a:bodyPr>
          <a:lstStyle/>
          <a:p>
            <a:r>
              <a:rPr lang="nb-NO" sz="2400" dirty="0" err="1" smtClean="0"/>
              <a:t>German</a:t>
            </a:r>
            <a:r>
              <a:rPr lang="nb-NO" sz="2400" dirty="0" smtClean="0"/>
              <a:t>:  </a:t>
            </a:r>
            <a:r>
              <a:rPr lang="nb-NO" sz="2400" dirty="0" err="1" smtClean="0"/>
              <a:t>Bewertung</a:t>
            </a:r>
            <a:r>
              <a:rPr lang="nb-NO" sz="2400" dirty="0" smtClean="0"/>
              <a:t> – </a:t>
            </a:r>
            <a:r>
              <a:rPr lang="nb-NO" sz="2400" dirty="0" err="1" smtClean="0"/>
              <a:t>Kassation</a:t>
            </a:r>
            <a:r>
              <a:rPr lang="nb-NO" sz="2400" dirty="0" smtClean="0"/>
              <a:t> - </a:t>
            </a:r>
            <a:r>
              <a:rPr lang="nb-NO" sz="2400" dirty="0" err="1" smtClean="0"/>
              <a:t>Vernichtung</a:t>
            </a:r>
            <a:endParaRPr lang="nb-NO" sz="2400" dirty="0"/>
          </a:p>
        </p:txBody>
      </p:sp>
      <p:sp>
        <p:nvSpPr>
          <p:cNvPr id="5" name="TekstSylinder 4"/>
          <p:cNvSpPr txBox="1"/>
          <p:nvPr/>
        </p:nvSpPr>
        <p:spPr>
          <a:xfrm>
            <a:off x="4357686" y="733246"/>
            <a:ext cx="4786314" cy="6124754"/>
          </a:xfrm>
          <a:prstGeom prst="rect">
            <a:avLst/>
          </a:prstGeom>
          <a:noFill/>
        </p:spPr>
        <p:txBody>
          <a:bodyPr wrap="square" rtlCol="0">
            <a:spAutoFit/>
          </a:bodyPr>
          <a:lstStyle/>
          <a:p>
            <a:r>
              <a:rPr lang="nb-NO" sz="1400" b="1" dirty="0" err="1" smtClean="0"/>
              <a:t>Bewertung</a:t>
            </a:r>
            <a:endParaRPr lang="nb-NO" sz="1400" b="1" dirty="0" smtClean="0"/>
          </a:p>
          <a:p>
            <a:pPr>
              <a:buFont typeface="Arial" pitchFamily="34" charset="0"/>
              <a:buChar char="•"/>
            </a:pPr>
            <a:r>
              <a:rPr lang="nb-NO" sz="1400" dirty="0" smtClean="0"/>
              <a:t> Analyse </a:t>
            </a:r>
            <a:r>
              <a:rPr lang="nb-NO" sz="1400" dirty="0" err="1" smtClean="0"/>
              <a:t>und</a:t>
            </a:r>
            <a:r>
              <a:rPr lang="nb-NO" sz="1400" dirty="0" smtClean="0"/>
              <a:t> </a:t>
            </a:r>
            <a:r>
              <a:rPr lang="nb-NO" sz="1400" dirty="0" err="1" smtClean="0"/>
              <a:t>Feststellung</a:t>
            </a:r>
            <a:r>
              <a:rPr lang="nb-NO" sz="1400" dirty="0" smtClean="0"/>
              <a:t> der </a:t>
            </a:r>
            <a:r>
              <a:rPr lang="nb-NO" sz="1400" dirty="0" err="1" smtClean="0"/>
              <a:t>Aussagerkraft</a:t>
            </a:r>
            <a:r>
              <a:rPr lang="nb-NO" sz="1400" dirty="0" smtClean="0"/>
              <a:t> von   </a:t>
            </a:r>
            <a:r>
              <a:rPr lang="nb-NO" sz="1400" dirty="0" err="1" smtClean="0"/>
              <a:t>Verwaltungsunterlagen</a:t>
            </a:r>
            <a:r>
              <a:rPr lang="nb-NO" sz="1400" dirty="0" smtClean="0"/>
              <a:t> </a:t>
            </a:r>
            <a:r>
              <a:rPr lang="nb-NO" sz="1400" dirty="0" err="1" smtClean="0"/>
              <a:t>für</a:t>
            </a:r>
            <a:r>
              <a:rPr lang="nb-NO" sz="1400" dirty="0" smtClean="0"/>
              <a:t> eine </a:t>
            </a:r>
            <a:r>
              <a:rPr lang="nb-NO" sz="1400" dirty="0" err="1" smtClean="0"/>
              <a:t>dauerhafte</a:t>
            </a:r>
            <a:r>
              <a:rPr lang="nb-NO" sz="1400" dirty="0" smtClean="0"/>
              <a:t> </a:t>
            </a:r>
            <a:r>
              <a:rPr lang="nb-NO" sz="1400" dirty="0" err="1" smtClean="0"/>
              <a:t>Ausbewharung</a:t>
            </a:r>
            <a:r>
              <a:rPr lang="nb-NO" sz="1400" dirty="0" smtClean="0"/>
              <a:t> </a:t>
            </a:r>
            <a:r>
              <a:rPr lang="nb-NO" sz="1400" dirty="0" err="1" smtClean="0"/>
              <a:t>und</a:t>
            </a:r>
            <a:r>
              <a:rPr lang="nb-NO" sz="1400" dirty="0" smtClean="0"/>
              <a:t> </a:t>
            </a:r>
            <a:r>
              <a:rPr lang="nb-NO" sz="1400" dirty="0" err="1" smtClean="0"/>
              <a:t>Nutzung</a:t>
            </a:r>
            <a:r>
              <a:rPr lang="nb-NO" sz="1400" dirty="0" smtClean="0"/>
              <a:t> </a:t>
            </a:r>
            <a:r>
              <a:rPr lang="nb-NO" sz="1400" dirty="0" err="1" smtClean="0"/>
              <a:t>im</a:t>
            </a:r>
            <a:r>
              <a:rPr lang="nb-NO" sz="1400" dirty="0" smtClean="0"/>
              <a:t> </a:t>
            </a:r>
            <a:r>
              <a:rPr lang="nb-NO" sz="1400" dirty="0" err="1" smtClean="0"/>
              <a:t>Rahmen</a:t>
            </a:r>
            <a:r>
              <a:rPr lang="nb-NO" sz="1400" dirty="0" smtClean="0"/>
              <a:t> der </a:t>
            </a:r>
            <a:r>
              <a:rPr lang="nb-NO" sz="1400" dirty="0" err="1" smtClean="0"/>
              <a:t>Auswertung</a:t>
            </a:r>
            <a:r>
              <a:rPr lang="nb-NO" sz="1400" dirty="0" smtClean="0"/>
              <a:t> (</a:t>
            </a:r>
            <a:r>
              <a:rPr lang="nb-NO" sz="1400" dirty="0" err="1" smtClean="0"/>
              <a:t>Archivwürdigkeit</a:t>
            </a:r>
            <a:r>
              <a:rPr lang="nb-NO" sz="1400" dirty="0" smtClean="0"/>
              <a:t>). Analyse </a:t>
            </a:r>
            <a:r>
              <a:rPr lang="nb-NO" sz="1400" dirty="0" err="1" smtClean="0"/>
              <a:t>und</a:t>
            </a:r>
            <a:r>
              <a:rPr lang="nb-NO" sz="1400" dirty="0" smtClean="0"/>
              <a:t> </a:t>
            </a:r>
            <a:r>
              <a:rPr lang="nb-NO" sz="1400" dirty="0" err="1" smtClean="0"/>
              <a:t>Einschätzung</a:t>
            </a:r>
            <a:r>
              <a:rPr lang="nb-NO" sz="1400" dirty="0" smtClean="0"/>
              <a:t> der </a:t>
            </a:r>
            <a:r>
              <a:rPr lang="nb-NO" sz="1400" dirty="0" err="1" smtClean="0"/>
              <a:t>Evidenz</a:t>
            </a:r>
            <a:r>
              <a:rPr lang="nb-NO" sz="1400" dirty="0" smtClean="0"/>
              <a:t> </a:t>
            </a:r>
            <a:r>
              <a:rPr lang="nb-NO" sz="1400" dirty="0" err="1" smtClean="0"/>
              <a:t>und</a:t>
            </a:r>
            <a:r>
              <a:rPr lang="nb-NO" sz="1400" dirty="0" smtClean="0"/>
              <a:t> </a:t>
            </a:r>
            <a:r>
              <a:rPr lang="nb-NO" sz="1400" dirty="0" err="1" smtClean="0"/>
              <a:t>des</a:t>
            </a:r>
            <a:r>
              <a:rPr lang="nb-NO" sz="1400" dirty="0" smtClean="0"/>
              <a:t> </a:t>
            </a:r>
            <a:r>
              <a:rPr lang="nb-NO" sz="1400" dirty="0" err="1" smtClean="0"/>
              <a:t>Informationswertes</a:t>
            </a:r>
            <a:r>
              <a:rPr lang="nb-NO" sz="1400" dirty="0" smtClean="0"/>
              <a:t>.</a:t>
            </a:r>
          </a:p>
          <a:p>
            <a:pPr>
              <a:buFont typeface="Arial" pitchFamily="34" charset="0"/>
              <a:buChar char="•"/>
            </a:pPr>
            <a:r>
              <a:rPr lang="nb-NO" sz="1400" b="1" i="1" dirty="0" err="1" smtClean="0"/>
              <a:t>Analysis</a:t>
            </a:r>
            <a:r>
              <a:rPr lang="nb-NO" sz="1400" b="1" i="1" dirty="0" smtClean="0"/>
              <a:t> and establishment </a:t>
            </a:r>
            <a:r>
              <a:rPr lang="nb-NO" sz="1400" b="1" i="1" dirty="0" err="1" smtClean="0"/>
              <a:t>of</a:t>
            </a:r>
            <a:r>
              <a:rPr lang="nb-NO" sz="1400" b="1" i="1" dirty="0" smtClean="0"/>
              <a:t> </a:t>
            </a:r>
            <a:r>
              <a:rPr lang="nb-NO" sz="1400" b="1" i="1" dirty="0" err="1" smtClean="0"/>
              <a:t>the</a:t>
            </a:r>
            <a:r>
              <a:rPr lang="nb-NO" sz="1400" b="1" i="1" dirty="0" smtClean="0"/>
              <a:t> </a:t>
            </a:r>
            <a:r>
              <a:rPr lang="nb-NO" sz="1400" b="1" i="1" dirty="0" err="1" smtClean="0"/>
              <a:t>evidential</a:t>
            </a:r>
            <a:r>
              <a:rPr lang="nb-NO" sz="1400" b="1" i="1" dirty="0" smtClean="0"/>
              <a:t> </a:t>
            </a:r>
            <a:r>
              <a:rPr lang="nb-NO" sz="1400" b="1" i="1" dirty="0" err="1" smtClean="0"/>
              <a:t>power</a:t>
            </a:r>
            <a:r>
              <a:rPr lang="nb-NO" sz="1400" b="1" i="1" dirty="0" smtClean="0"/>
              <a:t> </a:t>
            </a:r>
            <a:r>
              <a:rPr lang="nb-NO" sz="1400" b="1" i="1" dirty="0" err="1" smtClean="0"/>
              <a:t>of</a:t>
            </a:r>
            <a:r>
              <a:rPr lang="nb-NO" sz="1400" b="1" i="1" dirty="0" smtClean="0"/>
              <a:t> administrative </a:t>
            </a:r>
            <a:r>
              <a:rPr lang="nb-NO" sz="1400" b="1" i="1" dirty="0" err="1" smtClean="0"/>
              <a:t>records</a:t>
            </a:r>
            <a:r>
              <a:rPr lang="nb-NO" sz="1400" b="1" i="1" dirty="0" smtClean="0"/>
              <a:t> for permanent </a:t>
            </a:r>
            <a:r>
              <a:rPr lang="nb-NO" sz="1400" b="1" i="1" dirty="0" err="1" smtClean="0"/>
              <a:t>storage</a:t>
            </a:r>
            <a:r>
              <a:rPr lang="nb-NO" sz="1400" b="1" i="1" dirty="0" smtClean="0"/>
              <a:t> and </a:t>
            </a:r>
            <a:r>
              <a:rPr lang="nb-NO" sz="1400" b="1" i="1" dirty="0" err="1" smtClean="0"/>
              <a:t>use</a:t>
            </a:r>
            <a:r>
              <a:rPr lang="nb-NO" sz="1400" b="1" i="1" dirty="0" smtClean="0"/>
              <a:t> </a:t>
            </a:r>
            <a:r>
              <a:rPr lang="nb-NO" sz="1400" b="1" i="1" dirty="0" err="1" smtClean="0"/>
              <a:t>within</a:t>
            </a:r>
            <a:r>
              <a:rPr lang="nb-NO" sz="1400" b="1" i="1" dirty="0" smtClean="0"/>
              <a:t> </a:t>
            </a:r>
            <a:r>
              <a:rPr lang="nb-NO" sz="1400" b="1" i="1" dirty="0" err="1" smtClean="0"/>
              <a:t>the</a:t>
            </a:r>
            <a:r>
              <a:rPr lang="nb-NO" sz="1400" b="1" i="1" dirty="0" smtClean="0"/>
              <a:t> </a:t>
            </a:r>
            <a:r>
              <a:rPr lang="nb-NO" sz="1400" b="1" i="1" dirty="0" err="1" smtClean="0"/>
              <a:t>scope</a:t>
            </a:r>
            <a:r>
              <a:rPr lang="nb-NO" sz="1400" b="1" i="1" dirty="0" smtClean="0"/>
              <a:t> </a:t>
            </a:r>
            <a:r>
              <a:rPr lang="nb-NO" sz="1400" b="1" i="1" dirty="0" err="1" smtClean="0"/>
              <a:t>of</a:t>
            </a:r>
            <a:r>
              <a:rPr lang="nb-NO" sz="1400" b="1" i="1" dirty="0" smtClean="0"/>
              <a:t> </a:t>
            </a:r>
            <a:r>
              <a:rPr lang="nb-NO" sz="1400" b="1" i="1" dirty="0" err="1" smtClean="0"/>
              <a:t>their</a:t>
            </a:r>
            <a:r>
              <a:rPr lang="nb-NO" sz="1400" b="1" i="1" dirty="0" smtClean="0"/>
              <a:t> </a:t>
            </a:r>
            <a:r>
              <a:rPr lang="nb-NO" sz="1400" b="1" i="1" dirty="0" err="1" smtClean="0"/>
              <a:t>exploitation</a:t>
            </a:r>
            <a:r>
              <a:rPr lang="nb-NO" sz="1400" b="1" i="1" dirty="0" smtClean="0"/>
              <a:t>, </a:t>
            </a:r>
            <a:r>
              <a:rPr lang="nb-NO" sz="1400" b="1" i="1" dirty="0" err="1" smtClean="0"/>
              <a:t>e.g</a:t>
            </a:r>
            <a:r>
              <a:rPr lang="nb-NO" sz="1400" b="1" i="1" dirty="0" smtClean="0"/>
              <a:t>. </a:t>
            </a:r>
            <a:r>
              <a:rPr lang="nb-NO" sz="1400" b="1" i="1" dirty="0" err="1" smtClean="0"/>
              <a:t>archival</a:t>
            </a:r>
            <a:r>
              <a:rPr lang="nb-NO" sz="1400" b="1" i="1" dirty="0" smtClean="0"/>
              <a:t> </a:t>
            </a:r>
            <a:r>
              <a:rPr lang="nb-NO" sz="1400" b="1" i="1" dirty="0" err="1" smtClean="0"/>
              <a:t>value</a:t>
            </a:r>
            <a:r>
              <a:rPr lang="nb-NO" sz="1400" b="1" i="1" dirty="0" smtClean="0"/>
              <a:t>. </a:t>
            </a:r>
            <a:r>
              <a:rPr lang="nb-NO" sz="1400" b="1" i="1" dirty="0" err="1" smtClean="0"/>
              <a:t>Analysis</a:t>
            </a:r>
            <a:r>
              <a:rPr lang="nb-NO" sz="1400" b="1" i="1" dirty="0" smtClean="0"/>
              <a:t> and </a:t>
            </a:r>
            <a:r>
              <a:rPr lang="nb-NO" sz="1400" b="1" i="1" dirty="0" err="1" smtClean="0"/>
              <a:t>assessment</a:t>
            </a:r>
            <a:r>
              <a:rPr lang="nb-NO" sz="1400" b="1" i="1" dirty="0" smtClean="0"/>
              <a:t> </a:t>
            </a:r>
            <a:r>
              <a:rPr lang="nb-NO" sz="1400" b="1" i="1" dirty="0" err="1" smtClean="0"/>
              <a:t>of</a:t>
            </a:r>
            <a:r>
              <a:rPr lang="nb-NO" sz="1400" b="1" i="1" dirty="0" smtClean="0"/>
              <a:t> </a:t>
            </a:r>
            <a:r>
              <a:rPr lang="nb-NO" sz="1400" b="1" i="1" dirty="0" err="1" smtClean="0"/>
              <a:t>their</a:t>
            </a:r>
            <a:r>
              <a:rPr lang="nb-NO" sz="1400" b="1" i="1" dirty="0" smtClean="0"/>
              <a:t> </a:t>
            </a:r>
            <a:r>
              <a:rPr lang="nb-NO" sz="1400" b="1" i="1" dirty="0" err="1" smtClean="0"/>
              <a:t>evidential</a:t>
            </a:r>
            <a:r>
              <a:rPr lang="nb-NO" sz="1400" b="1" i="1" dirty="0" smtClean="0"/>
              <a:t> and </a:t>
            </a:r>
            <a:r>
              <a:rPr lang="nb-NO" sz="1400" b="1" i="1" dirty="0" err="1" smtClean="0"/>
              <a:t>informational</a:t>
            </a:r>
            <a:r>
              <a:rPr lang="nb-NO" sz="1400" b="1" i="1" dirty="0" smtClean="0"/>
              <a:t> </a:t>
            </a:r>
            <a:r>
              <a:rPr lang="nb-NO" sz="1400" b="1" i="1" dirty="0" err="1" smtClean="0"/>
              <a:t>value</a:t>
            </a:r>
            <a:r>
              <a:rPr lang="nb-NO" sz="1400" b="1" i="1" dirty="0" smtClean="0"/>
              <a:t>. </a:t>
            </a:r>
          </a:p>
          <a:p>
            <a:pPr>
              <a:buFont typeface="Arial" pitchFamily="34" charset="0"/>
              <a:buChar char="•"/>
            </a:pPr>
            <a:endParaRPr lang="nb-NO" sz="1400" dirty="0" smtClean="0"/>
          </a:p>
          <a:p>
            <a:pPr>
              <a:buFont typeface="Arial" pitchFamily="34" charset="0"/>
              <a:buChar char="•"/>
            </a:pPr>
            <a:r>
              <a:rPr lang="nb-NO" sz="1400" b="1" dirty="0" err="1" smtClean="0"/>
              <a:t>Kassation</a:t>
            </a:r>
            <a:endParaRPr lang="nb-NO" sz="1400" b="1" dirty="0" smtClean="0"/>
          </a:p>
          <a:p>
            <a:pPr>
              <a:buFont typeface="Arial" pitchFamily="34" charset="0"/>
              <a:buChar char="•"/>
            </a:pPr>
            <a:r>
              <a:rPr lang="nb-NO" sz="1400" dirty="0" err="1" smtClean="0"/>
              <a:t>Vernichtung</a:t>
            </a:r>
            <a:r>
              <a:rPr lang="nb-NO" sz="1400" dirty="0" smtClean="0"/>
              <a:t> von </a:t>
            </a:r>
            <a:r>
              <a:rPr lang="nb-NO" sz="1400" dirty="0" err="1" smtClean="0"/>
              <a:t>Unterlagen</a:t>
            </a:r>
            <a:r>
              <a:rPr lang="nb-NO" sz="1400" dirty="0" smtClean="0"/>
              <a:t>, die </a:t>
            </a:r>
            <a:r>
              <a:rPr lang="nb-NO" sz="1400" dirty="0" err="1" smtClean="0"/>
              <a:t>bei</a:t>
            </a:r>
            <a:r>
              <a:rPr lang="nb-NO" sz="1400" dirty="0" smtClean="0"/>
              <a:t> der </a:t>
            </a:r>
            <a:r>
              <a:rPr lang="nb-NO" sz="1400" dirty="0" err="1" smtClean="0"/>
              <a:t>Bewertung</a:t>
            </a:r>
            <a:r>
              <a:rPr lang="nb-NO" sz="1400" dirty="0" smtClean="0"/>
              <a:t> als </a:t>
            </a:r>
            <a:r>
              <a:rPr lang="nb-NO" sz="1400" dirty="0" err="1" smtClean="0"/>
              <a:t>nicht</a:t>
            </a:r>
            <a:r>
              <a:rPr lang="nb-NO" sz="1400" dirty="0" smtClean="0"/>
              <a:t> </a:t>
            </a:r>
            <a:r>
              <a:rPr lang="nb-NO" sz="1400" dirty="0" err="1" smtClean="0"/>
              <a:t>archivwürdig</a:t>
            </a:r>
            <a:r>
              <a:rPr lang="nb-NO" sz="1400" dirty="0" smtClean="0"/>
              <a:t> </a:t>
            </a:r>
            <a:r>
              <a:rPr lang="nb-NO" sz="1400" dirty="0" err="1" smtClean="0"/>
              <a:t>eingeschätzt</a:t>
            </a:r>
            <a:r>
              <a:rPr lang="nb-NO" sz="1400" dirty="0" smtClean="0"/>
              <a:t> </a:t>
            </a:r>
            <a:r>
              <a:rPr lang="nb-NO" sz="1400" dirty="0" err="1" smtClean="0"/>
              <a:t>wurden</a:t>
            </a:r>
            <a:r>
              <a:rPr lang="nb-NO" sz="1400" dirty="0" smtClean="0"/>
              <a:t>, </a:t>
            </a:r>
            <a:r>
              <a:rPr lang="nb-NO" sz="1400" dirty="0" err="1" smtClean="0"/>
              <a:t>unter</a:t>
            </a:r>
            <a:r>
              <a:rPr lang="nb-NO" sz="1400" dirty="0" smtClean="0"/>
              <a:t> </a:t>
            </a:r>
            <a:r>
              <a:rPr lang="nb-NO" sz="1400" dirty="0" err="1" smtClean="0"/>
              <a:t>Beachtung</a:t>
            </a:r>
            <a:r>
              <a:rPr lang="nb-NO" sz="1400" dirty="0" smtClean="0"/>
              <a:t> von </a:t>
            </a:r>
            <a:r>
              <a:rPr lang="nb-NO" sz="1400" dirty="0" err="1" smtClean="0"/>
              <a:t>Geheim-haltungs-</a:t>
            </a:r>
            <a:r>
              <a:rPr lang="nb-NO" sz="1400" dirty="0" smtClean="0"/>
              <a:t> </a:t>
            </a:r>
            <a:r>
              <a:rPr lang="nb-NO" sz="1400" dirty="0" err="1" smtClean="0"/>
              <a:t>und</a:t>
            </a:r>
            <a:r>
              <a:rPr lang="nb-NO" sz="1400" dirty="0" smtClean="0"/>
              <a:t> </a:t>
            </a:r>
            <a:r>
              <a:rPr lang="nb-NO" sz="1400" dirty="0" err="1" smtClean="0"/>
              <a:t>Sicherungsbestimmungen</a:t>
            </a:r>
            <a:r>
              <a:rPr lang="nb-NO" sz="1400" dirty="0" smtClean="0"/>
              <a:t> der </a:t>
            </a:r>
            <a:r>
              <a:rPr lang="nb-NO" sz="1400" dirty="0" err="1" smtClean="0"/>
              <a:t>Ursprungsstelle</a:t>
            </a:r>
            <a:r>
              <a:rPr lang="nb-NO" sz="1400" dirty="0" smtClean="0"/>
              <a:t>.</a:t>
            </a:r>
          </a:p>
          <a:p>
            <a:pPr>
              <a:buFont typeface="Arial" pitchFamily="34" charset="0"/>
              <a:buChar char="•"/>
            </a:pPr>
            <a:r>
              <a:rPr lang="nb-NO" sz="1400" b="1" i="1" dirty="0" err="1" smtClean="0"/>
              <a:t>Destruction</a:t>
            </a:r>
            <a:r>
              <a:rPr lang="nb-NO" sz="1400" b="1" i="1" dirty="0" smtClean="0"/>
              <a:t> </a:t>
            </a:r>
            <a:r>
              <a:rPr lang="nb-NO" sz="1400" b="1" i="1" dirty="0" err="1" smtClean="0"/>
              <a:t>of</a:t>
            </a:r>
            <a:r>
              <a:rPr lang="nb-NO" sz="1400" b="1" i="1" dirty="0" smtClean="0"/>
              <a:t> </a:t>
            </a:r>
            <a:r>
              <a:rPr lang="nb-NO" sz="1400" b="1" i="1" dirty="0" err="1" smtClean="0"/>
              <a:t>records</a:t>
            </a:r>
            <a:r>
              <a:rPr lang="nb-NO" sz="1400" b="1" i="1" dirty="0" smtClean="0"/>
              <a:t> </a:t>
            </a:r>
            <a:r>
              <a:rPr lang="nb-NO" sz="1400" b="1" i="1" dirty="0" err="1" smtClean="0"/>
              <a:t>which</a:t>
            </a:r>
            <a:r>
              <a:rPr lang="nb-NO" sz="1400" b="1" i="1" dirty="0" smtClean="0"/>
              <a:t> at </a:t>
            </a:r>
            <a:r>
              <a:rPr lang="nb-NO" sz="1400" b="1" i="1" dirty="0" err="1" smtClean="0"/>
              <a:t>the</a:t>
            </a:r>
            <a:r>
              <a:rPr lang="nb-NO" sz="1400" b="1" i="1" dirty="0" smtClean="0"/>
              <a:t> time </a:t>
            </a:r>
            <a:r>
              <a:rPr lang="nb-NO" sz="1400" b="1" i="1" dirty="0" err="1" smtClean="0"/>
              <a:t>of</a:t>
            </a:r>
            <a:r>
              <a:rPr lang="nb-NO" sz="1400" b="1" i="1" dirty="0" smtClean="0"/>
              <a:t> </a:t>
            </a:r>
            <a:r>
              <a:rPr lang="nb-NO" sz="1400" b="1" i="1" dirty="0" err="1" smtClean="0"/>
              <a:t>appraisal</a:t>
            </a:r>
            <a:r>
              <a:rPr lang="nb-NO" sz="1400" b="1" i="1" dirty="0" smtClean="0"/>
              <a:t> have not </a:t>
            </a:r>
            <a:r>
              <a:rPr lang="nb-NO" sz="1400" b="1" i="1" dirty="0" err="1" smtClean="0"/>
              <a:t>been</a:t>
            </a:r>
            <a:r>
              <a:rPr lang="nb-NO" sz="1400" b="1" i="1" dirty="0" smtClean="0"/>
              <a:t> </a:t>
            </a:r>
            <a:r>
              <a:rPr lang="nb-NO" sz="1400" b="1" i="1" dirty="0" err="1" smtClean="0"/>
              <a:t>rated</a:t>
            </a:r>
            <a:r>
              <a:rPr lang="nb-NO" sz="1400" b="1" i="1" dirty="0" smtClean="0"/>
              <a:t> as </a:t>
            </a:r>
            <a:r>
              <a:rPr lang="nb-NO" sz="1400" b="1" i="1" dirty="0" err="1" smtClean="0"/>
              <a:t>having</a:t>
            </a:r>
            <a:r>
              <a:rPr lang="nb-NO" sz="1400" b="1" i="1" dirty="0" smtClean="0"/>
              <a:t> an </a:t>
            </a:r>
            <a:r>
              <a:rPr lang="nb-NO" sz="1400" b="1" i="1" dirty="0" err="1" smtClean="0"/>
              <a:t>archival</a:t>
            </a:r>
            <a:r>
              <a:rPr lang="nb-NO" sz="1400" b="1" i="1" dirty="0" smtClean="0"/>
              <a:t> </a:t>
            </a:r>
            <a:r>
              <a:rPr lang="nb-NO" sz="1400" b="1" i="1" dirty="0" err="1" smtClean="0"/>
              <a:t>value</a:t>
            </a:r>
            <a:r>
              <a:rPr lang="nb-NO" sz="1400" b="1" i="1" dirty="0" smtClean="0"/>
              <a:t> taking </a:t>
            </a:r>
            <a:r>
              <a:rPr lang="nb-NO" sz="1400" b="1" i="1" dirty="0" err="1" smtClean="0"/>
              <a:t>into</a:t>
            </a:r>
            <a:r>
              <a:rPr lang="nb-NO" sz="1400" b="1" i="1" dirty="0" smtClean="0"/>
              <a:t> </a:t>
            </a:r>
            <a:r>
              <a:rPr lang="nb-NO" sz="1400" b="1" i="1" dirty="0" err="1" smtClean="0"/>
              <a:t>consideration</a:t>
            </a:r>
            <a:r>
              <a:rPr lang="nb-NO" sz="1400" b="1" i="1" dirty="0" smtClean="0"/>
              <a:t> </a:t>
            </a:r>
            <a:r>
              <a:rPr lang="nb-NO" sz="1400" b="1" i="1" dirty="0" err="1" smtClean="0"/>
              <a:t>their</a:t>
            </a:r>
            <a:r>
              <a:rPr lang="nb-NO" sz="1400" b="1" i="1" dirty="0" smtClean="0"/>
              <a:t> </a:t>
            </a:r>
            <a:r>
              <a:rPr lang="nb-NO" sz="1400" b="1" i="1" dirty="0" err="1" smtClean="0"/>
              <a:t>classification</a:t>
            </a:r>
            <a:r>
              <a:rPr lang="nb-NO" sz="1400" b="1" i="1" dirty="0" smtClean="0"/>
              <a:t> and </a:t>
            </a:r>
            <a:r>
              <a:rPr lang="nb-NO" sz="1400" b="1" i="1" dirty="0" err="1" smtClean="0"/>
              <a:t>security</a:t>
            </a:r>
            <a:r>
              <a:rPr lang="nb-NO" sz="1400" b="1" i="1" dirty="0" smtClean="0"/>
              <a:t> </a:t>
            </a:r>
            <a:r>
              <a:rPr lang="nb-NO" sz="1400" b="1" i="1" dirty="0" err="1" smtClean="0"/>
              <a:t>provisions</a:t>
            </a:r>
            <a:r>
              <a:rPr lang="nb-NO" sz="1400" b="1" i="1" dirty="0" smtClean="0"/>
              <a:t> at </a:t>
            </a:r>
            <a:r>
              <a:rPr lang="nb-NO" sz="1400" b="1" i="1" dirty="0" err="1" smtClean="0"/>
              <a:t>the</a:t>
            </a:r>
            <a:r>
              <a:rPr lang="nb-NO" sz="1400" b="1" i="1" dirty="0" smtClean="0"/>
              <a:t> </a:t>
            </a:r>
            <a:r>
              <a:rPr lang="nb-NO" sz="1400" b="1" i="1" dirty="0" err="1" smtClean="0"/>
              <a:t>originating</a:t>
            </a:r>
            <a:r>
              <a:rPr lang="nb-NO" sz="1400" b="1" i="1" dirty="0" smtClean="0"/>
              <a:t> </a:t>
            </a:r>
            <a:r>
              <a:rPr lang="nb-NO" sz="1400" b="1" i="1" dirty="0" err="1" smtClean="0"/>
              <a:t>office</a:t>
            </a:r>
            <a:r>
              <a:rPr lang="nb-NO" sz="1400" b="1" i="1" dirty="0" smtClean="0"/>
              <a:t>.</a:t>
            </a:r>
          </a:p>
          <a:p>
            <a:pPr>
              <a:buFont typeface="Arial" pitchFamily="34" charset="0"/>
              <a:buChar char="•"/>
            </a:pPr>
            <a:endParaRPr lang="nb-NO" sz="1400" dirty="0" smtClean="0"/>
          </a:p>
          <a:p>
            <a:pPr>
              <a:buFont typeface="Arial" pitchFamily="34" charset="0"/>
              <a:buChar char="•"/>
            </a:pPr>
            <a:r>
              <a:rPr lang="nb-NO" sz="1400" b="1" dirty="0" err="1" smtClean="0"/>
              <a:t>Vernichtung</a:t>
            </a:r>
            <a:endParaRPr lang="nb-NO" sz="1400" b="1" dirty="0" smtClean="0"/>
          </a:p>
          <a:p>
            <a:pPr>
              <a:buFont typeface="Arial" pitchFamily="34" charset="0"/>
              <a:buChar char="•"/>
            </a:pPr>
            <a:r>
              <a:rPr lang="nb-NO" sz="1400" dirty="0" err="1" smtClean="0"/>
              <a:t>Physische</a:t>
            </a:r>
            <a:r>
              <a:rPr lang="nb-NO" sz="1400" dirty="0" smtClean="0"/>
              <a:t> </a:t>
            </a:r>
            <a:r>
              <a:rPr lang="nb-NO" sz="1400" dirty="0" err="1" smtClean="0"/>
              <a:t>Zerstörung</a:t>
            </a:r>
            <a:r>
              <a:rPr lang="nb-NO" sz="1400" dirty="0" smtClean="0"/>
              <a:t> von </a:t>
            </a:r>
            <a:r>
              <a:rPr lang="nb-NO" sz="1400" dirty="0" err="1" smtClean="0"/>
              <a:t>kassierten</a:t>
            </a:r>
            <a:r>
              <a:rPr lang="nb-NO" sz="1400" dirty="0" smtClean="0"/>
              <a:t> </a:t>
            </a:r>
            <a:r>
              <a:rPr lang="nb-NO" sz="1400" dirty="0" err="1" smtClean="0"/>
              <a:t>Unterlagen</a:t>
            </a:r>
            <a:r>
              <a:rPr lang="nb-NO" sz="1400" dirty="0" smtClean="0"/>
              <a:t>, die als </a:t>
            </a:r>
            <a:r>
              <a:rPr lang="nb-NO" sz="1400" dirty="0" err="1" smtClean="0"/>
              <a:t>nicht</a:t>
            </a:r>
            <a:r>
              <a:rPr lang="nb-NO" sz="1400" dirty="0" smtClean="0"/>
              <a:t> </a:t>
            </a:r>
            <a:r>
              <a:rPr lang="nb-NO" sz="1400" dirty="0" err="1" smtClean="0"/>
              <a:t>archivwürdig</a:t>
            </a:r>
            <a:r>
              <a:rPr lang="nb-NO" sz="1400" dirty="0" smtClean="0"/>
              <a:t> </a:t>
            </a:r>
            <a:r>
              <a:rPr lang="nb-NO" sz="1400" dirty="0" err="1" smtClean="0"/>
              <a:t>freigegeben</a:t>
            </a:r>
            <a:r>
              <a:rPr lang="nb-NO" sz="1400" dirty="0" smtClean="0"/>
              <a:t> </a:t>
            </a:r>
            <a:r>
              <a:rPr lang="nb-NO" sz="1400" dirty="0" err="1" smtClean="0"/>
              <a:t>werden</a:t>
            </a:r>
            <a:r>
              <a:rPr lang="nb-NO" sz="1400" dirty="0" smtClean="0"/>
              <a:t>, </a:t>
            </a:r>
            <a:r>
              <a:rPr lang="nb-NO" sz="1400" dirty="0" err="1" smtClean="0"/>
              <a:t>oft</a:t>
            </a:r>
            <a:r>
              <a:rPr lang="nb-NO" sz="1400" dirty="0" smtClean="0"/>
              <a:t> </a:t>
            </a:r>
            <a:r>
              <a:rPr lang="nb-NO" sz="1400" dirty="0" err="1" smtClean="0"/>
              <a:t>bei</a:t>
            </a:r>
            <a:r>
              <a:rPr lang="nb-NO" sz="1400" dirty="0" smtClean="0"/>
              <a:t> der </a:t>
            </a:r>
            <a:r>
              <a:rPr lang="nb-NO" sz="1400" dirty="0" err="1" smtClean="0"/>
              <a:t>Behörde</a:t>
            </a:r>
            <a:r>
              <a:rPr lang="nb-NO" sz="1400" dirty="0" smtClean="0"/>
              <a:t> oder in </a:t>
            </a:r>
            <a:r>
              <a:rPr lang="nb-NO" sz="1400" dirty="0" err="1" smtClean="0"/>
              <a:t>ihrer</a:t>
            </a:r>
            <a:r>
              <a:rPr lang="nb-NO" sz="1400" dirty="0" smtClean="0"/>
              <a:t> </a:t>
            </a:r>
            <a:r>
              <a:rPr lang="nb-NO" sz="1400" dirty="0" err="1" smtClean="0"/>
              <a:t>Verantwortung</a:t>
            </a:r>
            <a:r>
              <a:rPr lang="nb-NO" sz="1400" dirty="0" smtClean="0"/>
              <a:t> </a:t>
            </a:r>
            <a:r>
              <a:rPr lang="nb-NO" sz="1400" dirty="0" err="1" smtClean="0"/>
              <a:t>durchgeführt</a:t>
            </a:r>
            <a:r>
              <a:rPr lang="nb-NO" sz="1400" dirty="0" smtClean="0"/>
              <a:t>.</a:t>
            </a:r>
          </a:p>
          <a:p>
            <a:pPr>
              <a:buFont typeface="Arial" pitchFamily="34" charset="0"/>
              <a:buChar char="•"/>
            </a:pPr>
            <a:r>
              <a:rPr lang="nb-NO" sz="1400" b="1" i="1" dirty="0" err="1" smtClean="0"/>
              <a:t>Physical</a:t>
            </a:r>
            <a:r>
              <a:rPr lang="nb-NO" sz="1400" b="1" i="1" dirty="0" smtClean="0"/>
              <a:t> </a:t>
            </a:r>
            <a:r>
              <a:rPr lang="nb-NO" sz="1400" b="1" i="1" dirty="0" err="1" smtClean="0"/>
              <a:t>destruction</a:t>
            </a:r>
            <a:r>
              <a:rPr lang="nb-NO" sz="1400" b="1" i="1" dirty="0" smtClean="0"/>
              <a:t> </a:t>
            </a:r>
            <a:r>
              <a:rPr lang="nb-NO" sz="1400" b="1" i="1" dirty="0" err="1" smtClean="0"/>
              <a:t>of</a:t>
            </a:r>
            <a:r>
              <a:rPr lang="nb-NO" sz="1400" b="1" i="1" dirty="0" smtClean="0"/>
              <a:t> </a:t>
            </a:r>
            <a:r>
              <a:rPr lang="nb-NO" sz="1400" b="1" i="1" dirty="0" err="1" smtClean="0"/>
              <a:t>disposed</a:t>
            </a:r>
            <a:r>
              <a:rPr lang="nb-NO" sz="1400" b="1" i="1" dirty="0" smtClean="0"/>
              <a:t> </a:t>
            </a:r>
            <a:r>
              <a:rPr lang="nb-NO" sz="1400" b="1" i="1" dirty="0" err="1" smtClean="0"/>
              <a:t>records</a:t>
            </a:r>
            <a:r>
              <a:rPr lang="nb-NO" sz="1400" b="1" i="1" dirty="0" smtClean="0"/>
              <a:t> </a:t>
            </a:r>
            <a:r>
              <a:rPr lang="nb-NO" sz="1400" b="1" i="1" dirty="0" err="1" smtClean="0"/>
              <a:t>which</a:t>
            </a:r>
            <a:r>
              <a:rPr lang="nb-NO" sz="1400" b="1" i="1" dirty="0" smtClean="0"/>
              <a:t> have </a:t>
            </a:r>
            <a:r>
              <a:rPr lang="nb-NO" sz="1400" b="1" i="1" dirty="0" err="1" smtClean="0"/>
              <a:t>been</a:t>
            </a:r>
            <a:r>
              <a:rPr lang="nb-NO" sz="1400" b="1" i="1" dirty="0" smtClean="0"/>
              <a:t> </a:t>
            </a:r>
            <a:r>
              <a:rPr lang="nb-NO" sz="1400" b="1" i="1" dirty="0" err="1" smtClean="0"/>
              <a:t>released</a:t>
            </a:r>
            <a:r>
              <a:rPr lang="nb-NO" sz="1400" b="1" i="1" dirty="0" smtClean="0"/>
              <a:t> as </a:t>
            </a:r>
            <a:r>
              <a:rPr lang="nb-NO" sz="1400" b="1" i="1" dirty="0" err="1" smtClean="0"/>
              <a:t>having</a:t>
            </a:r>
            <a:r>
              <a:rPr lang="nb-NO" sz="1400" b="1" i="1" dirty="0" smtClean="0"/>
              <a:t> </a:t>
            </a:r>
            <a:r>
              <a:rPr lang="nb-NO" sz="1400" b="1" i="1" dirty="0" err="1" smtClean="0"/>
              <a:t>no</a:t>
            </a:r>
            <a:r>
              <a:rPr lang="nb-NO" sz="1400" b="1" i="1" dirty="0" smtClean="0"/>
              <a:t> </a:t>
            </a:r>
            <a:r>
              <a:rPr lang="nb-NO" sz="1400" b="1" i="1" dirty="0" err="1" smtClean="0"/>
              <a:t>archival</a:t>
            </a:r>
            <a:r>
              <a:rPr lang="nb-NO" sz="1400" b="1" i="1" dirty="0" smtClean="0"/>
              <a:t> </a:t>
            </a:r>
            <a:r>
              <a:rPr lang="nb-NO" sz="1400" b="1" i="1" dirty="0" err="1" smtClean="0"/>
              <a:t>value</a:t>
            </a:r>
            <a:r>
              <a:rPr lang="nb-NO" sz="1400" b="1" i="1" dirty="0" smtClean="0"/>
              <a:t>, </a:t>
            </a:r>
            <a:r>
              <a:rPr lang="nb-NO" sz="1400" b="1" i="1" dirty="0" err="1" smtClean="0"/>
              <a:t>often</a:t>
            </a:r>
            <a:r>
              <a:rPr lang="nb-NO" sz="1400" b="1" i="1" dirty="0" smtClean="0"/>
              <a:t> at </a:t>
            </a:r>
            <a:r>
              <a:rPr lang="nb-NO" sz="1400" b="1" i="1" dirty="0" err="1" smtClean="0"/>
              <a:t>the</a:t>
            </a:r>
            <a:r>
              <a:rPr lang="nb-NO" sz="1400" b="1" i="1" dirty="0" smtClean="0"/>
              <a:t> </a:t>
            </a:r>
            <a:r>
              <a:rPr lang="nb-NO" sz="1400" b="1" i="1" dirty="0" err="1" smtClean="0"/>
              <a:t>agency</a:t>
            </a:r>
            <a:r>
              <a:rPr lang="nb-NO" sz="1400" b="1" i="1" dirty="0" smtClean="0"/>
              <a:t> or as </a:t>
            </a:r>
            <a:r>
              <a:rPr lang="nb-NO" sz="1400" b="1" i="1" dirty="0" err="1" smtClean="0"/>
              <a:t>the</a:t>
            </a:r>
            <a:r>
              <a:rPr lang="nb-NO" sz="1400" b="1" i="1" dirty="0" smtClean="0"/>
              <a:t> </a:t>
            </a:r>
            <a:r>
              <a:rPr lang="nb-NO" sz="1400" b="1" i="1" dirty="0" err="1" smtClean="0"/>
              <a:t>responsibility</a:t>
            </a:r>
            <a:r>
              <a:rPr lang="nb-NO" sz="1400" b="1" i="1" dirty="0" smtClean="0"/>
              <a:t> </a:t>
            </a:r>
            <a:r>
              <a:rPr lang="nb-NO" sz="1400" b="1" i="1" dirty="0" err="1" smtClean="0"/>
              <a:t>of</a:t>
            </a:r>
            <a:r>
              <a:rPr lang="nb-NO" sz="1400" b="1" i="1" dirty="0" smtClean="0"/>
              <a:t> </a:t>
            </a:r>
            <a:r>
              <a:rPr lang="nb-NO" sz="1400" b="1" i="1" dirty="0" err="1" smtClean="0"/>
              <a:t>the</a:t>
            </a:r>
            <a:r>
              <a:rPr lang="nb-NO" sz="1400" b="1" i="1" dirty="0" smtClean="0"/>
              <a:t> </a:t>
            </a:r>
            <a:r>
              <a:rPr lang="nb-NO" sz="1400" b="1" i="1" dirty="0" err="1" smtClean="0"/>
              <a:t>agency</a:t>
            </a:r>
            <a:r>
              <a:rPr lang="nb-NO" sz="1400" b="1" i="1" dirty="0" smtClean="0"/>
              <a:t>. </a:t>
            </a:r>
            <a:endParaRPr lang="nb-NO" sz="1400" b="1" i="1" dirty="0"/>
          </a:p>
        </p:txBody>
      </p:sp>
      <p:pic>
        <p:nvPicPr>
          <p:cNvPr id="6" name="Bilde 5" descr="delete bilde.jpg"/>
          <p:cNvPicPr>
            <a:picLocks noChangeAspect="1"/>
          </p:cNvPicPr>
          <p:nvPr/>
        </p:nvPicPr>
        <p:blipFill>
          <a:blip r:embed="rId3" cstate="print"/>
          <a:stretch>
            <a:fillRect/>
          </a:stretch>
        </p:blipFill>
        <p:spPr>
          <a:xfrm>
            <a:off x="0" y="5643578"/>
            <a:ext cx="4286248" cy="1214422"/>
          </a:xfrm>
          <a:prstGeom prst="rect">
            <a:avLst/>
          </a:prstGeom>
        </p:spPr>
      </p:pic>
      <p:sp>
        <p:nvSpPr>
          <p:cNvPr id="7" name="TekstSylinder 6"/>
          <p:cNvSpPr txBox="1"/>
          <p:nvPr/>
        </p:nvSpPr>
        <p:spPr>
          <a:xfrm>
            <a:off x="0" y="6488668"/>
            <a:ext cx="2286016" cy="307777"/>
          </a:xfrm>
          <a:prstGeom prst="rect">
            <a:avLst/>
          </a:prstGeom>
          <a:noFill/>
        </p:spPr>
        <p:txBody>
          <a:bodyPr wrap="square" rtlCol="0">
            <a:spAutoFit/>
          </a:bodyPr>
          <a:lstStyle/>
          <a:p>
            <a:r>
              <a:rPr lang="nb-NO" sz="1400" dirty="0" smtClean="0">
                <a:solidFill>
                  <a:schemeClr val="bg1"/>
                </a:solidFill>
                <a:latin typeface="Times New Roman" pitchFamily="18" charset="0"/>
                <a:cs typeface="Times New Roman" pitchFamily="18" charset="0"/>
              </a:rPr>
              <a:t>Björn </a:t>
            </a:r>
            <a:r>
              <a:rPr lang="nb-NO" sz="1400" dirty="0" err="1" smtClean="0">
                <a:solidFill>
                  <a:schemeClr val="bg1"/>
                </a:solidFill>
                <a:latin typeface="Times New Roman" pitchFamily="18" charset="0"/>
                <a:cs typeface="Times New Roman" pitchFamily="18" charset="0"/>
              </a:rPr>
              <a:t>Lindth</a:t>
            </a:r>
            <a:endParaRPr lang="nb-NO" sz="14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60000"/>
            <a:lum/>
          </a:blip>
          <a:srcRect/>
          <a:stretch>
            <a:fillRect t="-25000" b="-25000"/>
          </a:stretch>
        </a:blipFill>
        <a:effectLst/>
      </p:bgPr>
    </p:bg>
    <p:spTree>
      <p:nvGrpSpPr>
        <p:cNvPr id="1" name=""/>
        <p:cNvGrpSpPr/>
        <p:nvPr/>
      </p:nvGrpSpPr>
      <p:grpSpPr>
        <a:xfrm>
          <a:off x="0" y="0"/>
          <a:ext cx="0" cy="0"/>
          <a:chOff x="0" y="0"/>
          <a:chExt cx="0" cy="0"/>
        </a:xfrm>
      </p:grpSpPr>
      <p:graphicFrame>
        <p:nvGraphicFramePr>
          <p:cNvPr id="2" name="Diagram 1"/>
          <p:cNvGraphicFramePr/>
          <p:nvPr/>
        </p:nvGraphicFramePr>
        <p:xfrm>
          <a:off x="285720" y="1142984"/>
          <a:ext cx="4071966" cy="3571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p:cNvGraphicFramePr/>
          <p:nvPr/>
        </p:nvGraphicFramePr>
        <p:xfrm>
          <a:off x="4714876" y="571480"/>
          <a:ext cx="3738578" cy="478634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 name="TekstSylinder 3"/>
          <p:cNvSpPr txBox="1"/>
          <p:nvPr/>
        </p:nvSpPr>
        <p:spPr>
          <a:xfrm>
            <a:off x="571472" y="4826675"/>
            <a:ext cx="7929618" cy="1846659"/>
          </a:xfrm>
          <a:prstGeom prst="rect">
            <a:avLst/>
          </a:prstGeom>
          <a:solidFill>
            <a:schemeClr val="bg1"/>
          </a:solidFill>
        </p:spPr>
        <p:txBody>
          <a:bodyPr wrap="square" rtlCol="0">
            <a:spAutoFit/>
          </a:bodyPr>
          <a:lstStyle/>
          <a:p>
            <a:pPr lvl="0"/>
            <a:r>
              <a:rPr lang="en-GB" sz="1600" b="1" dirty="0" smtClean="0"/>
              <a:t>Triage</a:t>
            </a:r>
            <a:r>
              <a:rPr lang="en-GB" sz="1600" dirty="0" smtClean="0"/>
              <a:t> includes both appraisal (records evaluation and selection) and disposal.  </a:t>
            </a:r>
            <a:r>
              <a:rPr lang="en-GB" sz="1600" b="1" dirty="0" err="1" smtClean="0"/>
              <a:t>Élimination</a:t>
            </a:r>
            <a:r>
              <a:rPr lang="en-GB" sz="1600" b="1" dirty="0" smtClean="0"/>
              <a:t> </a:t>
            </a:r>
            <a:r>
              <a:rPr lang="en-GB" sz="1600" dirty="0" smtClean="0"/>
              <a:t>and </a:t>
            </a:r>
            <a:r>
              <a:rPr lang="en-GB" sz="1600" b="1" dirty="0" smtClean="0"/>
              <a:t>destruction </a:t>
            </a:r>
            <a:r>
              <a:rPr lang="en-GB" sz="1600" dirty="0" smtClean="0"/>
              <a:t>are both parts of the records destruction. However, the former is the process according to law/regulations, and the latter is referring to the actual destroying operation. </a:t>
            </a:r>
          </a:p>
          <a:p>
            <a:pPr lvl="0"/>
            <a:endParaRPr lang="en-GB" sz="1600" dirty="0" smtClean="0"/>
          </a:p>
          <a:p>
            <a:pPr lvl="0"/>
            <a:r>
              <a:rPr lang="en-GB" sz="1600" dirty="0" smtClean="0"/>
              <a:t>The meaning of </a:t>
            </a:r>
            <a:r>
              <a:rPr lang="en-GB" sz="1600" b="1" dirty="0" err="1" smtClean="0"/>
              <a:t>Bewertung</a:t>
            </a:r>
            <a:r>
              <a:rPr lang="en-GB" sz="1600" b="1" dirty="0" smtClean="0"/>
              <a:t> </a:t>
            </a:r>
            <a:r>
              <a:rPr lang="en-GB" sz="1600" dirty="0" smtClean="0"/>
              <a:t>is very close to appraisal, while both </a:t>
            </a:r>
            <a:r>
              <a:rPr lang="en-GB" sz="1600" b="1" dirty="0" err="1" smtClean="0"/>
              <a:t>Kassation</a:t>
            </a:r>
            <a:r>
              <a:rPr lang="en-GB" sz="1600" dirty="0" smtClean="0"/>
              <a:t> and </a:t>
            </a:r>
            <a:r>
              <a:rPr lang="en-GB" sz="1600" b="1" dirty="0" err="1" smtClean="0"/>
              <a:t>Vernichtung</a:t>
            </a:r>
            <a:r>
              <a:rPr lang="en-GB" sz="1600" b="1" dirty="0" smtClean="0"/>
              <a:t>  </a:t>
            </a:r>
            <a:r>
              <a:rPr lang="en-GB" sz="1600" dirty="0" smtClean="0"/>
              <a:t>stand for destruction. The latter describes the physical operation of the process.</a:t>
            </a:r>
            <a:endParaRPr lang="nb-NO" sz="1600" dirty="0" smtClean="0"/>
          </a:p>
          <a:p>
            <a:endParaRPr lang="nb-NO"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50000"/>
            <a:alpha val="80000"/>
          </a:schemeClr>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0" y="274638"/>
            <a:ext cx="9144000" cy="796908"/>
          </a:xfrm>
          <a:solidFill>
            <a:schemeClr val="accent3">
              <a:lumMod val="50000"/>
            </a:schemeClr>
          </a:solidFill>
          <a:ln>
            <a:solidFill>
              <a:schemeClr val="accent3">
                <a:lumMod val="20000"/>
                <a:lumOff val="80000"/>
              </a:schemeClr>
            </a:solidFill>
          </a:ln>
        </p:spPr>
        <p:txBody>
          <a:bodyPr/>
          <a:lstStyle/>
          <a:p>
            <a:r>
              <a:rPr lang="nb-NO" dirty="0" smtClean="0">
                <a:solidFill>
                  <a:schemeClr val="bg1"/>
                </a:solidFill>
                <a:latin typeface="Times New Roman" pitchFamily="18" charset="0"/>
                <a:cs typeface="Times New Roman" pitchFamily="18" charset="0"/>
              </a:rPr>
              <a:t>The </a:t>
            </a:r>
            <a:r>
              <a:rPr lang="nb-NO" dirty="0" err="1" smtClean="0">
                <a:solidFill>
                  <a:schemeClr val="bg1"/>
                </a:solidFill>
                <a:latin typeface="Times New Roman" pitchFamily="18" charset="0"/>
                <a:cs typeface="Times New Roman" pitchFamily="18" charset="0"/>
              </a:rPr>
              <a:t>oil</a:t>
            </a:r>
            <a:r>
              <a:rPr lang="nb-NO" dirty="0" smtClean="0">
                <a:solidFill>
                  <a:schemeClr val="bg1"/>
                </a:solidFill>
                <a:latin typeface="Times New Roman" pitchFamily="18" charset="0"/>
                <a:cs typeface="Times New Roman" pitchFamily="18" charset="0"/>
              </a:rPr>
              <a:t> and gas </a:t>
            </a:r>
            <a:r>
              <a:rPr lang="nb-NO" dirty="0" err="1" smtClean="0">
                <a:solidFill>
                  <a:schemeClr val="bg1"/>
                </a:solidFill>
                <a:latin typeface="Times New Roman" pitchFamily="18" charset="0"/>
                <a:cs typeface="Times New Roman" pitchFamily="18" charset="0"/>
              </a:rPr>
              <a:t>sector</a:t>
            </a:r>
            <a:r>
              <a:rPr lang="nb-NO" dirty="0" smtClean="0">
                <a:solidFill>
                  <a:schemeClr val="bg1"/>
                </a:solidFill>
                <a:latin typeface="Times New Roman" pitchFamily="18" charset="0"/>
                <a:cs typeface="Times New Roman" pitchFamily="18" charset="0"/>
              </a:rPr>
              <a:t> in </a:t>
            </a:r>
            <a:r>
              <a:rPr lang="nb-NO" dirty="0" err="1" smtClean="0">
                <a:solidFill>
                  <a:schemeClr val="bg1"/>
                </a:solidFill>
                <a:latin typeface="Times New Roman" pitchFamily="18" charset="0"/>
                <a:cs typeface="Times New Roman" pitchFamily="18" charset="0"/>
              </a:rPr>
              <a:t>Norway</a:t>
            </a:r>
            <a:endParaRPr lang="nb-NO" dirty="0">
              <a:solidFill>
                <a:schemeClr val="bg1"/>
              </a:solidFill>
            </a:endParaRPr>
          </a:p>
        </p:txBody>
      </p:sp>
      <p:sp>
        <p:nvSpPr>
          <p:cNvPr id="3" name="Plassholder for innhold 2"/>
          <p:cNvSpPr>
            <a:spLocks noGrp="1"/>
          </p:cNvSpPr>
          <p:nvPr>
            <p:ph idx="1"/>
          </p:nvPr>
        </p:nvSpPr>
        <p:spPr>
          <a:xfrm>
            <a:off x="457200" y="1600200"/>
            <a:ext cx="8229600" cy="4900634"/>
          </a:xfrm>
        </p:spPr>
        <p:txBody>
          <a:bodyPr>
            <a:normAutofit fontScale="70000" lnSpcReduction="20000"/>
          </a:bodyPr>
          <a:lstStyle/>
          <a:p>
            <a:r>
              <a:rPr lang="nb-NO" dirty="0" err="1" smtClean="0">
                <a:solidFill>
                  <a:schemeClr val="bg1"/>
                </a:solidFill>
                <a:latin typeface="Times New Roman" pitchFamily="18" charset="0"/>
                <a:cs typeface="Times New Roman" pitchFamily="18" charset="0"/>
              </a:rPr>
              <a:t>Government</a:t>
            </a:r>
            <a:r>
              <a:rPr lang="nb-NO" dirty="0" smtClean="0">
                <a:solidFill>
                  <a:schemeClr val="bg1"/>
                </a:solidFill>
                <a:latin typeface="Times New Roman" pitchFamily="18" charset="0"/>
                <a:cs typeface="Times New Roman" pitchFamily="18" charset="0"/>
              </a:rPr>
              <a:t> </a:t>
            </a:r>
            <a:r>
              <a:rPr lang="nb-NO" dirty="0" err="1" smtClean="0">
                <a:solidFill>
                  <a:schemeClr val="bg1"/>
                </a:solidFill>
                <a:latin typeface="Times New Roman" pitchFamily="18" charset="0"/>
                <a:cs typeface="Times New Roman" pitchFamily="18" charset="0"/>
              </a:rPr>
              <a:t>Agencies</a:t>
            </a:r>
            <a:r>
              <a:rPr lang="nb-NO" dirty="0" smtClean="0">
                <a:solidFill>
                  <a:schemeClr val="bg1"/>
                </a:solidFill>
                <a:latin typeface="Times New Roman" pitchFamily="18" charset="0"/>
                <a:cs typeface="Times New Roman" pitchFamily="18" charset="0"/>
              </a:rPr>
              <a:t>: </a:t>
            </a:r>
          </a:p>
          <a:p>
            <a:pPr>
              <a:buNone/>
            </a:pPr>
            <a:r>
              <a:rPr lang="nb-NO" dirty="0" smtClean="0">
                <a:solidFill>
                  <a:schemeClr val="bg1"/>
                </a:solidFill>
                <a:latin typeface="Times New Roman" pitchFamily="18" charset="0"/>
                <a:cs typeface="Times New Roman" pitchFamily="18" charset="0"/>
              </a:rPr>
              <a:t>     </a:t>
            </a:r>
            <a:r>
              <a:rPr lang="nb-NO" dirty="0" err="1" smtClean="0">
                <a:solidFill>
                  <a:schemeClr val="bg1"/>
                </a:solidFill>
                <a:latin typeface="Times New Roman" pitchFamily="18" charset="0"/>
                <a:cs typeface="Times New Roman" pitchFamily="18" charset="0"/>
              </a:rPr>
              <a:t>Norwegian</a:t>
            </a:r>
            <a:r>
              <a:rPr lang="nb-NO" dirty="0" smtClean="0">
                <a:solidFill>
                  <a:schemeClr val="bg1"/>
                </a:solidFill>
                <a:latin typeface="Times New Roman" pitchFamily="18" charset="0"/>
                <a:cs typeface="Times New Roman" pitchFamily="18" charset="0"/>
              </a:rPr>
              <a:t> Petroleum </a:t>
            </a:r>
            <a:r>
              <a:rPr lang="nb-NO" dirty="0" err="1" smtClean="0">
                <a:solidFill>
                  <a:schemeClr val="bg1"/>
                </a:solidFill>
                <a:latin typeface="Times New Roman" pitchFamily="18" charset="0"/>
                <a:cs typeface="Times New Roman" pitchFamily="18" charset="0"/>
              </a:rPr>
              <a:t>Directorate</a:t>
            </a:r>
            <a:r>
              <a:rPr lang="nb-NO" dirty="0" smtClean="0">
                <a:solidFill>
                  <a:schemeClr val="bg1"/>
                </a:solidFill>
                <a:latin typeface="Times New Roman" pitchFamily="18" charset="0"/>
                <a:cs typeface="Times New Roman" pitchFamily="18" charset="0"/>
              </a:rPr>
              <a:t> and  Petroleum Safety </a:t>
            </a:r>
            <a:r>
              <a:rPr lang="nb-NO" dirty="0" err="1" smtClean="0">
                <a:solidFill>
                  <a:schemeClr val="bg1"/>
                </a:solidFill>
                <a:latin typeface="Times New Roman" pitchFamily="18" charset="0"/>
                <a:cs typeface="Times New Roman" pitchFamily="18" charset="0"/>
              </a:rPr>
              <a:t>Authority</a:t>
            </a:r>
            <a:endParaRPr lang="nb-NO" dirty="0" smtClean="0">
              <a:solidFill>
                <a:schemeClr val="bg1"/>
              </a:solidFill>
              <a:latin typeface="Times New Roman" pitchFamily="18" charset="0"/>
              <a:cs typeface="Times New Roman" pitchFamily="18" charset="0"/>
            </a:endParaRPr>
          </a:p>
          <a:p>
            <a:r>
              <a:rPr lang="nb-NO" dirty="0" err="1" smtClean="0">
                <a:solidFill>
                  <a:schemeClr val="bg1"/>
                </a:solidFill>
                <a:latin typeface="Times New Roman" pitchFamily="18" charset="0"/>
                <a:cs typeface="Times New Roman" pitchFamily="18" charset="0"/>
              </a:rPr>
              <a:t>Employer’s</a:t>
            </a:r>
            <a:r>
              <a:rPr lang="nb-NO" dirty="0" smtClean="0">
                <a:solidFill>
                  <a:schemeClr val="bg1"/>
                </a:solidFill>
                <a:latin typeface="Times New Roman" pitchFamily="18" charset="0"/>
                <a:cs typeface="Times New Roman" pitchFamily="18" charset="0"/>
              </a:rPr>
              <a:t> </a:t>
            </a:r>
            <a:r>
              <a:rPr lang="nb-NO" dirty="0" err="1" smtClean="0">
                <a:solidFill>
                  <a:schemeClr val="bg1"/>
                </a:solidFill>
                <a:latin typeface="Times New Roman" pitchFamily="18" charset="0"/>
                <a:cs typeface="Times New Roman" pitchFamily="18" charset="0"/>
              </a:rPr>
              <a:t>organizations</a:t>
            </a:r>
            <a:r>
              <a:rPr lang="nb-NO" dirty="0" smtClean="0">
                <a:solidFill>
                  <a:schemeClr val="bg1"/>
                </a:solidFill>
                <a:latin typeface="Times New Roman" pitchFamily="18" charset="0"/>
                <a:cs typeface="Times New Roman" pitchFamily="18" charset="0"/>
              </a:rPr>
              <a:t> and trade unions</a:t>
            </a:r>
          </a:p>
          <a:p>
            <a:r>
              <a:rPr lang="nb-NO" dirty="0" smtClean="0">
                <a:solidFill>
                  <a:schemeClr val="bg1"/>
                </a:solidFill>
                <a:latin typeface="Times New Roman" pitchFamily="18" charset="0"/>
                <a:cs typeface="Times New Roman" pitchFamily="18" charset="0"/>
              </a:rPr>
              <a:t>Oil </a:t>
            </a:r>
            <a:r>
              <a:rPr lang="nb-NO" dirty="0" err="1" smtClean="0">
                <a:solidFill>
                  <a:schemeClr val="bg1"/>
                </a:solidFill>
                <a:latin typeface="Times New Roman" pitchFamily="18" charset="0"/>
                <a:cs typeface="Times New Roman" pitchFamily="18" charset="0"/>
              </a:rPr>
              <a:t>companies</a:t>
            </a:r>
            <a:endParaRPr lang="nb-NO" dirty="0" smtClean="0">
              <a:solidFill>
                <a:schemeClr val="bg1"/>
              </a:solidFill>
              <a:latin typeface="Times New Roman" pitchFamily="18" charset="0"/>
              <a:cs typeface="Times New Roman" pitchFamily="18" charset="0"/>
            </a:endParaRPr>
          </a:p>
          <a:p>
            <a:r>
              <a:rPr lang="nb-NO" dirty="0" smtClean="0">
                <a:solidFill>
                  <a:schemeClr val="bg1"/>
                </a:solidFill>
                <a:latin typeface="Times New Roman" pitchFamily="18" charset="0"/>
                <a:cs typeface="Times New Roman" pitchFamily="18" charset="0"/>
              </a:rPr>
              <a:t>Drilling and </a:t>
            </a:r>
            <a:r>
              <a:rPr lang="nb-NO" dirty="0" err="1" smtClean="0">
                <a:solidFill>
                  <a:schemeClr val="bg1"/>
                </a:solidFill>
                <a:latin typeface="Times New Roman" pitchFamily="18" charset="0"/>
                <a:cs typeface="Times New Roman" pitchFamily="18" charset="0"/>
              </a:rPr>
              <a:t>well</a:t>
            </a:r>
            <a:r>
              <a:rPr lang="nb-NO" dirty="0" smtClean="0">
                <a:solidFill>
                  <a:schemeClr val="bg1"/>
                </a:solidFill>
                <a:latin typeface="Times New Roman" pitchFamily="18" charset="0"/>
                <a:cs typeface="Times New Roman" pitchFamily="18" charset="0"/>
              </a:rPr>
              <a:t> service </a:t>
            </a:r>
            <a:r>
              <a:rPr lang="nb-NO" dirty="0" err="1" smtClean="0">
                <a:solidFill>
                  <a:schemeClr val="bg1"/>
                </a:solidFill>
                <a:latin typeface="Times New Roman" pitchFamily="18" charset="0"/>
                <a:cs typeface="Times New Roman" pitchFamily="18" charset="0"/>
              </a:rPr>
              <a:t>companies</a:t>
            </a:r>
            <a:endParaRPr lang="nb-NO" dirty="0" smtClean="0">
              <a:solidFill>
                <a:schemeClr val="bg1"/>
              </a:solidFill>
              <a:latin typeface="Times New Roman" pitchFamily="18" charset="0"/>
              <a:cs typeface="Times New Roman" pitchFamily="18" charset="0"/>
            </a:endParaRPr>
          </a:p>
          <a:p>
            <a:r>
              <a:rPr lang="nb-NO" dirty="0" err="1" smtClean="0">
                <a:solidFill>
                  <a:schemeClr val="bg1"/>
                </a:solidFill>
                <a:latin typeface="Times New Roman" pitchFamily="18" charset="0"/>
                <a:cs typeface="Times New Roman" pitchFamily="18" charset="0"/>
              </a:rPr>
              <a:t>Geo/seismic</a:t>
            </a:r>
            <a:r>
              <a:rPr lang="nb-NO" dirty="0" smtClean="0">
                <a:solidFill>
                  <a:schemeClr val="bg1"/>
                </a:solidFill>
                <a:latin typeface="Times New Roman" pitchFamily="18" charset="0"/>
                <a:cs typeface="Times New Roman" pitchFamily="18" charset="0"/>
              </a:rPr>
              <a:t> </a:t>
            </a:r>
            <a:r>
              <a:rPr lang="nb-NO" dirty="0" err="1" smtClean="0">
                <a:solidFill>
                  <a:schemeClr val="bg1"/>
                </a:solidFill>
                <a:latin typeface="Times New Roman" pitchFamily="18" charset="0"/>
                <a:cs typeface="Times New Roman" pitchFamily="18" charset="0"/>
              </a:rPr>
              <a:t>companies</a:t>
            </a:r>
            <a:endParaRPr lang="nb-NO" dirty="0" smtClean="0">
              <a:solidFill>
                <a:schemeClr val="bg1"/>
              </a:solidFill>
              <a:latin typeface="Times New Roman" pitchFamily="18" charset="0"/>
              <a:cs typeface="Times New Roman" pitchFamily="18" charset="0"/>
            </a:endParaRPr>
          </a:p>
          <a:p>
            <a:r>
              <a:rPr lang="nb-NO" dirty="0" err="1" smtClean="0">
                <a:solidFill>
                  <a:schemeClr val="bg1"/>
                </a:solidFill>
                <a:latin typeface="Times New Roman" pitchFamily="18" charset="0"/>
                <a:cs typeface="Times New Roman" pitchFamily="18" charset="0"/>
              </a:rPr>
              <a:t>Subsea</a:t>
            </a:r>
            <a:r>
              <a:rPr lang="nb-NO" dirty="0" smtClean="0">
                <a:solidFill>
                  <a:schemeClr val="bg1"/>
                </a:solidFill>
                <a:latin typeface="Times New Roman" pitchFamily="18" charset="0"/>
                <a:cs typeface="Times New Roman" pitchFamily="18" charset="0"/>
              </a:rPr>
              <a:t> </a:t>
            </a:r>
            <a:r>
              <a:rPr lang="nb-NO" dirty="0" err="1" smtClean="0">
                <a:solidFill>
                  <a:schemeClr val="bg1"/>
                </a:solidFill>
                <a:latin typeface="Times New Roman" pitchFamily="18" charset="0"/>
                <a:cs typeface="Times New Roman" pitchFamily="18" charset="0"/>
              </a:rPr>
              <a:t>contractors</a:t>
            </a:r>
            <a:endParaRPr lang="nb-NO" dirty="0" smtClean="0">
              <a:solidFill>
                <a:schemeClr val="bg1"/>
              </a:solidFill>
              <a:latin typeface="Times New Roman" pitchFamily="18" charset="0"/>
              <a:cs typeface="Times New Roman" pitchFamily="18" charset="0"/>
            </a:endParaRPr>
          </a:p>
          <a:p>
            <a:r>
              <a:rPr lang="nb-NO" dirty="0" err="1" smtClean="0">
                <a:solidFill>
                  <a:schemeClr val="bg1"/>
                </a:solidFill>
                <a:latin typeface="Times New Roman" pitchFamily="18" charset="0"/>
                <a:cs typeface="Times New Roman" pitchFamily="18" charset="0"/>
              </a:rPr>
              <a:t>Supply</a:t>
            </a:r>
            <a:r>
              <a:rPr lang="nb-NO" dirty="0" smtClean="0">
                <a:solidFill>
                  <a:schemeClr val="bg1"/>
                </a:solidFill>
                <a:latin typeface="Times New Roman" pitchFamily="18" charset="0"/>
                <a:cs typeface="Times New Roman" pitchFamily="18" charset="0"/>
              </a:rPr>
              <a:t> bases</a:t>
            </a:r>
          </a:p>
          <a:p>
            <a:r>
              <a:rPr lang="nb-NO" dirty="0" err="1" smtClean="0">
                <a:solidFill>
                  <a:schemeClr val="bg1"/>
                </a:solidFill>
                <a:latin typeface="Times New Roman" pitchFamily="18" charset="0"/>
                <a:cs typeface="Times New Roman" pitchFamily="18" charset="0"/>
              </a:rPr>
              <a:t>Engineering</a:t>
            </a:r>
            <a:endParaRPr lang="nb-NO" dirty="0" smtClean="0">
              <a:solidFill>
                <a:schemeClr val="bg1"/>
              </a:solidFill>
              <a:latin typeface="Times New Roman" pitchFamily="18" charset="0"/>
              <a:cs typeface="Times New Roman" pitchFamily="18" charset="0"/>
            </a:endParaRPr>
          </a:p>
          <a:p>
            <a:r>
              <a:rPr lang="nb-NO" dirty="0" smtClean="0">
                <a:solidFill>
                  <a:schemeClr val="bg1"/>
                </a:solidFill>
                <a:latin typeface="Times New Roman" pitchFamily="18" charset="0"/>
                <a:cs typeface="Times New Roman" pitchFamily="18" charset="0"/>
              </a:rPr>
              <a:t>Transport</a:t>
            </a:r>
          </a:p>
          <a:p>
            <a:r>
              <a:rPr lang="nb-NO" dirty="0" smtClean="0">
                <a:solidFill>
                  <a:schemeClr val="bg1"/>
                </a:solidFill>
                <a:latin typeface="Times New Roman" pitchFamily="18" charset="0"/>
                <a:cs typeface="Times New Roman" pitchFamily="18" charset="0"/>
              </a:rPr>
              <a:t>Shipping</a:t>
            </a:r>
          </a:p>
          <a:p>
            <a:r>
              <a:rPr lang="nb-NO" dirty="0" smtClean="0">
                <a:solidFill>
                  <a:schemeClr val="bg1"/>
                </a:solidFill>
                <a:latin typeface="Times New Roman" pitchFamily="18" charset="0"/>
                <a:cs typeface="Times New Roman" pitchFamily="18" charset="0"/>
              </a:rPr>
              <a:t>Education</a:t>
            </a:r>
          </a:p>
          <a:p>
            <a:r>
              <a:rPr lang="nb-NO" dirty="0" err="1" smtClean="0">
                <a:solidFill>
                  <a:schemeClr val="bg1"/>
                </a:solidFill>
                <a:latin typeface="Times New Roman" pitchFamily="18" charset="0"/>
                <a:cs typeface="Times New Roman" pitchFamily="18" charset="0"/>
              </a:rPr>
              <a:t>Rescue</a:t>
            </a:r>
            <a:endParaRPr lang="nb-NO" dirty="0" smtClean="0">
              <a:solidFill>
                <a:schemeClr val="bg1"/>
              </a:solidFill>
              <a:latin typeface="Times New Roman" pitchFamily="18" charset="0"/>
              <a:cs typeface="Times New Roman" pitchFamily="18" charset="0"/>
            </a:endParaRPr>
          </a:p>
          <a:p>
            <a:r>
              <a:rPr lang="nb-NO" dirty="0" smtClean="0">
                <a:solidFill>
                  <a:schemeClr val="bg1"/>
                </a:solidFill>
                <a:latin typeface="Times New Roman" pitchFamily="18" charset="0"/>
                <a:cs typeface="Times New Roman" pitchFamily="18" charset="0"/>
              </a:rPr>
              <a:t>Catering</a:t>
            </a:r>
          </a:p>
          <a:p>
            <a:endParaRPr lang="nb-NO" dirty="0"/>
          </a:p>
        </p:txBody>
      </p:sp>
      <p:sp>
        <p:nvSpPr>
          <p:cNvPr id="4" name="TekstSylinder 3"/>
          <p:cNvSpPr txBox="1"/>
          <p:nvPr/>
        </p:nvSpPr>
        <p:spPr>
          <a:xfrm>
            <a:off x="4857752" y="5072074"/>
            <a:ext cx="3214710" cy="1200329"/>
          </a:xfrm>
          <a:prstGeom prst="rect">
            <a:avLst/>
          </a:prstGeom>
          <a:solidFill>
            <a:schemeClr val="bg1"/>
          </a:solidFill>
          <a:ln>
            <a:solidFill>
              <a:schemeClr val="accent3">
                <a:lumMod val="60000"/>
                <a:lumOff val="40000"/>
              </a:schemeClr>
            </a:solidFill>
          </a:ln>
        </p:spPr>
        <p:txBody>
          <a:bodyPr wrap="square" rtlCol="0">
            <a:spAutoFit/>
          </a:bodyPr>
          <a:lstStyle/>
          <a:p>
            <a:r>
              <a:rPr lang="nb-NO" dirty="0" err="1" smtClean="0">
                <a:solidFill>
                  <a:schemeClr val="accent3">
                    <a:lumMod val="50000"/>
                  </a:schemeClr>
                </a:solidFill>
                <a:latin typeface="Times New Roman" pitchFamily="18" charset="0"/>
                <a:cs typeface="Times New Roman" pitchFamily="18" charset="0"/>
              </a:rPr>
              <a:t>We</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need</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records</a:t>
            </a:r>
            <a:r>
              <a:rPr lang="nb-NO" dirty="0" smtClean="0">
                <a:solidFill>
                  <a:schemeClr val="accent3">
                    <a:lumMod val="50000"/>
                  </a:schemeClr>
                </a:solidFill>
                <a:latin typeface="Times New Roman" pitchFamily="18" charset="0"/>
                <a:cs typeface="Times New Roman" pitchFamily="18" charset="0"/>
              </a:rPr>
              <a:t> from a </a:t>
            </a:r>
            <a:r>
              <a:rPr lang="nb-NO" dirty="0" err="1" smtClean="0">
                <a:solidFill>
                  <a:schemeClr val="accent3">
                    <a:lumMod val="50000"/>
                  </a:schemeClr>
                </a:solidFill>
                <a:latin typeface="Times New Roman" pitchFamily="18" charset="0"/>
                <a:cs typeface="Times New Roman" pitchFamily="18" charset="0"/>
              </a:rPr>
              <a:t>variety</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of</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suppliers</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Goverment</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records</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are</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regulated</a:t>
            </a:r>
            <a:r>
              <a:rPr lang="nb-NO" dirty="0" smtClean="0">
                <a:solidFill>
                  <a:schemeClr val="accent3">
                    <a:lumMod val="50000"/>
                  </a:schemeClr>
                </a:solidFill>
                <a:latin typeface="Times New Roman" pitchFamily="18" charset="0"/>
                <a:cs typeface="Times New Roman" pitchFamily="18" charset="0"/>
              </a:rPr>
              <a:t> by </a:t>
            </a:r>
            <a:r>
              <a:rPr lang="nb-NO" dirty="0" err="1" smtClean="0">
                <a:solidFill>
                  <a:schemeClr val="accent3">
                    <a:lumMod val="50000"/>
                  </a:schemeClr>
                </a:solidFill>
                <a:latin typeface="Times New Roman" pitchFamily="18" charset="0"/>
                <a:cs typeface="Times New Roman" pitchFamily="18" charset="0"/>
              </a:rPr>
              <a:t>law</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company</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records</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are</a:t>
            </a:r>
            <a:r>
              <a:rPr lang="nb-NO" dirty="0" smtClean="0">
                <a:solidFill>
                  <a:schemeClr val="accent3">
                    <a:lumMod val="50000"/>
                  </a:schemeClr>
                </a:solidFill>
                <a:latin typeface="Times New Roman" pitchFamily="18" charset="0"/>
                <a:cs typeface="Times New Roman" pitchFamily="18" charset="0"/>
              </a:rPr>
              <a:t> not.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alpha val="75000"/>
          </a:schemeClr>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0" y="274638"/>
            <a:ext cx="9144000" cy="654032"/>
          </a:xfrm>
          <a:solidFill>
            <a:schemeClr val="bg1"/>
          </a:solidFill>
          <a:ln>
            <a:solidFill>
              <a:schemeClr val="accent3">
                <a:lumMod val="75000"/>
              </a:schemeClr>
            </a:solidFill>
          </a:ln>
        </p:spPr>
        <p:txBody>
          <a:bodyPr>
            <a:normAutofit fontScale="90000"/>
          </a:bodyPr>
          <a:lstStyle/>
          <a:p>
            <a:r>
              <a:rPr lang="nb-NO" dirty="0" smtClean="0">
                <a:solidFill>
                  <a:schemeClr val="accent3">
                    <a:lumMod val="75000"/>
                  </a:schemeClr>
                </a:solidFill>
                <a:latin typeface="Times New Roman" pitchFamily="18" charset="0"/>
                <a:cs typeface="Times New Roman" pitchFamily="18" charset="0"/>
              </a:rPr>
              <a:t>Electronic </a:t>
            </a:r>
            <a:r>
              <a:rPr lang="nb-NO" dirty="0" err="1" smtClean="0">
                <a:solidFill>
                  <a:schemeClr val="accent3">
                    <a:lumMod val="75000"/>
                  </a:schemeClr>
                </a:solidFill>
                <a:latin typeface="Times New Roman" pitchFamily="18" charset="0"/>
                <a:cs typeface="Times New Roman" pitchFamily="18" charset="0"/>
              </a:rPr>
              <a:t>records</a:t>
            </a:r>
            <a:endParaRPr lang="nb-NO" dirty="0">
              <a:solidFill>
                <a:schemeClr val="accent3">
                  <a:lumMod val="75000"/>
                </a:schemeClr>
              </a:solidFill>
              <a:latin typeface="Times New Roman" pitchFamily="18" charset="0"/>
              <a:cs typeface="Times New Roman" pitchFamily="18" charset="0"/>
            </a:endParaRPr>
          </a:p>
        </p:txBody>
      </p:sp>
      <p:sp>
        <p:nvSpPr>
          <p:cNvPr id="3" name="Plassholder for innhold 2"/>
          <p:cNvSpPr>
            <a:spLocks noGrp="1"/>
          </p:cNvSpPr>
          <p:nvPr>
            <p:ph idx="1"/>
          </p:nvPr>
        </p:nvSpPr>
        <p:spPr>
          <a:xfrm>
            <a:off x="457200" y="1071546"/>
            <a:ext cx="8229600" cy="3786215"/>
          </a:xfrm>
        </p:spPr>
        <p:txBody>
          <a:bodyPr>
            <a:normAutofit fontScale="70000" lnSpcReduction="20000"/>
          </a:bodyPr>
          <a:lstStyle/>
          <a:p>
            <a:r>
              <a:rPr lang="nb-NO" dirty="0" err="1" smtClean="0">
                <a:solidFill>
                  <a:schemeClr val="accent3">
                    <a:lumMod val="50000"/>
                  </a:schemeClr>
                </a:solidFill>
                <a:latin typeface="Times New Roman" pitchFamily="18" charset="0"/>
                <a:cs typeface="Times New Roman" pitchFamily="18" charset="0"/>
              </a:rPr>
              <a:t>Future</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retrieval</a:t>
            </a:r>
            <a:r>
              <a:rPr lang="nb-NO" dirty="0" smtClean="0">
                <a:solidFill>
                  <a:schemeClr val="accent3">
                    <a:lumMod val="50000"/>
                  </a:schemeClr>
                </a:solidFill>
                <a:latin typeface="Times New Roman" pitchFamily="18" charset="0"/>
                <a:cs typeface="Times New Roman" pitchFamily="18" charset="0"/>
              </a:rPr>
              <a:t> and </a:t>
            </a:r>
            <a:r>
              <a:rPr lang="nb-NO" dirty="0" err="1" smtClean="0">
                <a:solidFill>
                  <a:schemeClr val="accent3">
                    <a:lumMod val="50000"/>
                  </a:schemeClr>
                </a:solidFill>
                <a:latin typeface="Times New Roman" pitchFamily="18" charset="0"/>
                <a:cs typeface="Times New Roman" pitchFamily="18" charset="0"/>
              </a:rPr>
              <a:t>use</a:t>
            </a:r>
            <a:r>
              <a:rPr lang="nb-NO" dirty="0" smtClean="0">
                <a:solidFill>
                  <a:schemeClr val="accent3">
                    <a:lumMod val="50000"/>
                  </a:schemeClr>
                </a:solidFill>
                <a:latin typeface="Times New Roman" pitchFamily="18" charset="0"/>
                <a:cs typeface="Times New Roman" pitchFamily="18" charset="0"/>
              </a:rPr>
              <a:t> is </a:t>
            </a:r>
            <a:r>
              <a:rPr lang="nb-NO" dirty="0" err="1" smtClean="0">
                <a:solidFill>
                  <a:schemeClr val="accent3">
                    <a:lumMod val="50000"/>
                  </a:schemeClr>
                </a:solidFill>
                <a:latin typeface="Times New Roman" pitchFamily="18" charset="0"/>
                <a:cs typeface="Times New Roman" pitchFamily="18" charset="0"/>
              </a:rPr>
              <a:t>dependant</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on</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information</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technology</a:t>
            </a:r>
            <a:r>
              <a:rPr lang="nb-NO" dirty="0" smtClean="0">
                <a:solidFill>
                  <a:schemeClr val="accent3">
                    <a:lumMod val="50000"/>
                  </a:schemeClr>
                </a:solidFill>
                <a:latin typeface="Times New Roman" pitchFamily="18" charset="0"/>
                <a:cs typeface="Times New Roman" pitchFamily="18" charset="0"/>
              </a:rPr>
              <a:t>. This </a:t>
            </a:r>
            <a:r>
              <a:rPr lang="nb-NO" dirty="0" err="1" smtClean="0">
                <a:solidFill>
                  <a:schemeClr val="accent3">
                    <a:lumMod val="50000"/>
                  </a:schemeClr>
                </a:solidFill>
                <a:latin typeface="Times New Roman" pitchFamily="18" charset="0"/>
                <a:cs typeface="Times New Roman" pitchFamily="18" charset="0"/>
              </a:rPr>
              <a:t>will</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however</a:t>
            </a:r>
            <a:r>
              <a:rPr lang="nb-NO" dirty="0" smtClean="0">
                <a:solidFill>
                  <a:schemeClr val="accent3">
                    <a:lumMod val="50000"/>
                  </a:schemeClr>
                </a:solidFill>
                <a:latin typeface="Times New Roman" pitchFamily="18" charset="0"/>
                <a:cs typeface="Times New Roman" pitchFamily="18" charset="0"/>
              </a:rPr>
              <a:t>, be </a:t>
            </a:r>
            <a:r>
              <a:rPr lang="nb-NO" dirty="0" err="1" smtClean="0">
                <a:solidFill>
                  <a:schemeClr val="accent3">
                    <a:lumMod val="50000"/>
                  </a:schemeClr>
                </a:solidFill>
                <a:latin typeface="Times New Roman" pitchFamily="18" charset="0"/>
                <a:cs typeface="Times New Roman" pitchFamily="18" charset="0"/>
              </a:rPr>
              <a:t>very</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different</a:t>
            </a:r>
            <a:r>
              <a:rPr lang="nb-NO" dirty="0" smtClean="0">
                <a:solidFill>
                  <a:schemeClr val="accent3">
                    <a:lumMod val="50000"/>
                  </a:schemeClr>
                </a:solidFill>
                <a:latin typeface="Times New Roman" pitchFamily="18" charset="0"/>
                <a:cs typeface="Times New Roman" pitchFamily="18" charset="0"/>
              </a:rPr>
              <a:t> from </a:t>
            </a:r>
            <a:r>
              <a:rPr lang="nb-NO" dirty="0" err="1" smtClean="0">
                <a:solidFill>
                  <a:schemeClr val="accent3">
                    <a:lumMod val="50000"/>
                  </a:schemeClr>
                </a:solidFill>
                <a:latin typeface="Times New Roman" pitchFamily="18" charset="0"/>
                <a:cs typeface="Times New Roman" pitchFamily="18" charset="0"/>
              </a:rPr>
              <a:t>the</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one</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that</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was</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applied</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when</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the</a:t>
            </a:r>
            <a:r>
              <a:rPr lang="nb-NO" dirty="0" smtClean="0">
                <a:solidFill>
                  <a:schemeClr val="accent3">
                    <a:lumMod val="50000"/>
                  </a:schemeClr>
                </a:solidFill>
                <a:latin typeface="Times New Roman" pitchFamily="18" charset="0"/>
                <a:cs typeface="Times New Roman" pitchFamily="18" charset="0"/>
              </a:rPr>
              <a:t> system/database </a:t>
            </a:r>
            <a:r>
              <a:rPr lang="nb-NO" dirty="0" err="1" smtClean="0">
                <a:solidFill>
                  <a:schemeClr val="accent3">
                    <a:lumMod val="50000"/>
                  </a:schemeClr>
                </a:solidFill>
                <a:latin typeface="Times New Roman" pitchFamily="18" charset="0"/>
                <a:cs typeface="Times New Roman" pitchFamily="18" charset="0"/>
              </a:rPr>
              <a:t>was</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created</a:t>
            </a:r>
            <a:r>
              <a:rPr lang="nb-NO" dirty="0" smtClean="0">
                <a:solidFill>
                  <a:schemeClr val="accent3">
                    <a:lumMod val="50000"/>
                  </a:schemeClr>
                </a:solidFill>
                <a:latin typeface="Times New Roman" pitchFamily="18" charset="0"/>
                <a:cs typeface="Times New Roman" pitchFamily="18" charset="0"/>
              </a:rPr>
              <a:t>. </a:t>
            </a:r>
          </a:p>
          <a:p>
            <a:endParaRPr lang="nb-NO" dirty="0" smtClean="0">
              <a:solidFill>
                <a:schemeClr val="accent3">
                  <a:lumMod val="50000"/>
                </a:schemeClr>
              </a:solidFill>
              <a:latin typeface="Times New Roman" pitchFamily="18" charset="0"/>
              <a:cs typeface="Times New Roman" pitchFamily="18" charset="0"/>
            </a:endParaRPr>
          </a:p>
          <a:p>
            <a:r>
              <a:rPr lang="nb-NO" dirty="0" smtClean="0">
                <a:solidFill>
                  <a:schemeClr val="accent3">
                    <a:lumMod val="50000"/>
                  </a:schemeClr>
                </a:solidFill>
                <a:latin typeface="Times New Roman" pitchFamily="18" charset="0"/>
                <a:cs typeface="Times New Roman" pitchFamily="18" charset="0"/>
              </a:rPr>
              <a:t>The </a:t>
            </a:r>
            <a:r>
              <a:rPr lang="nb-NO" dirty="0" err="1" smtClean="0">
                <a:solidFill>
                  <a:schemeClr val="accent3">
                    <a:lumMod val="50000"/>
                  </a:schemeClr>
                </a:solidFill>
                <a:latin typeface="Times New Roman" pitchFamily="18" charset="0"/>
                <a:cs typeface="Times New Roman" pitchFamily="18" charset="0"/>
              </a:rPr>
              <a:t>migration</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strategy</a:t>
            </a:r>
            <a:r>
              <a:rPr lang="nb-NO" dirty="0" smtClean="0">
                <a:solidFill>
                  <a:schemeClr val="accent3">
                    <a:lumMod val="50000"/>
                  </a:schemeClr>
                </a:solidFill>
                <a:latin typeface="Times New Roman" pitchFamily="18" charset="0"/>
                <a:cs typeface="Times New Roman" pitchFamily="18" charset="0"/>
              </a:rPr>
              <a:t> is a system independent </a:t>
            </a:r>
            <a:r>
              <a:rPr lang="nb-NO" dirty="0" err="1" smtClean="0">
                <a:solidFill>
                  <a:schemeClr val="accent3">
                    <a:lumMod val="50000"/>
                  </a:schemeClr>
                </a:solidFill>
                <a:latin typeface="Times New Roman" pitchFamily="18" charset="0"/>
                <a:cs typeface="Times New Roman" pitchFamily="18" charset="0"/>
              </a:rPr>
              <a:t>storage</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Since</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neither</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the</a:t>
            </a:r>
            <a:r>
              <a:rPr lang="nb-NO" dirty="0" smtClean="0">
                <a:solidFill>
                  <a:schemeClr val="accent3">
                    <a:lumMod val="50000"/>
                  </a:schemeClr>
                </a:solidFill>
                <a:latin typeface="Times New Roman" pitchFamily="18" charset="0"/>
                <a:cs typeface="Times New Roman" pitchFamily="18" charset="0"/>
              </a:rPr>
              <a:t> software nor </a:t>
            </a:r>
            <a:r>
              <a:rPr lang="nb-NO" dirty="0" err="1" smtClean="0">
                <a:solidFill>
                  <a:schemeClr val="accent3">
                    <a:lumMod val="50000"/>
                  </a:schemeClr>
                </a:solidFill>
                <a:latin typeface="Times New Roman" pitchFamily="18" charset="0"/>
                <a:cs typeface="Times New Roman" pitchFamily="18" charset="0"/>
              </a:rPr>
              <a:t>the</a:t>
            </a:r>
            <a:r>
              <a:rPr lang="nb-NO" dirty="0" smtClean="0">
                <a:solidFill>
                  <a:schemeClr val="accent3">
                    <a:lumMod val="50000"/>
                  </a:schemeClr>
                </a:solidFill>
                <a:latin typeface="Times New Roman" pitchFamily="18" charset="0"/>
                <a:cs typeface="Times New Roman" pitchFamily="18" charset="0"/>
              </a:rPr>
              <a:t> hardware is </a:t>
            </a:r>
            <a:r>
              <a:rPr lang="nb-NO" dirty="0" err="1" smtClean="0">
                <a:solidFill>
                  <a:schemeClr val="accent3">
                    <a:lumMod val="50000"/>
                  </a:schemeClr>
                </a:solidFill>
                <a:latin typeface="Times New Roman" pitchFamily="18" charset="0"/>
                <a:cs typeface="Times New Roman" pitchFamily="18" charset="0"/>
              </a:rPr>
              <a:t>preserved</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technical</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metadata</a:t>
            </a:r>
            <a:r>
              <a:rPr lang="nb-NO" dirty="0" smtClean="0">
                <a:solidFill>
                  <a:schemeClr val="accent3">
                    <a:lumMod val="50000"/>
                  </a:schemeClr>
                </a:solidFill>
                <a:latin typeface="Times New Roman" pitchFamily="18" charset="0"/>
                <a:cs typeface="Times New Roman" pitchFamily="18" charset="0"/>
              </a:rPr>
              <a:t> is </a:t>
            </a:r>
            <a:r>
              <a:rPr lang="nb-NO" dirty="0" err="1" smtClean="0">
                <a:solidFill>
                  <a:schemeClr val="accent3">
                    <a:lumMod val="50000"/>
                  </a:schemeClr>
                </a:solidFill>
                <a:latin typeface="Times New Roman" pitchFamily="18" charset="0"/>
                <a:cs typeface="Times New Roman" pitchFamily="18" charset="0"/>
              </a:rPr>
              <a:t>very</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important</a:t>
            </a:r>
            <a:r>
              <a:rPr lang="nb-NO" dirty="0" smtClean="0">
                <a:solidFill>
                  <a:schemeClr val="accent3">
                    <a:lumMod val="50000"/>
                  </a:schemeClr>
                </a:solidFill>
                <a:latin typeface="Times New Roman" pitchFamily="18" charset="0"/>
                <a:cs typeface="Times New Roman" pitchFamily="18" charset="0"/>
              </a:rPr>
              <a:t>.</a:t>
            </a:r>
          </a:p>
          <a:p>
            <a:pPr>
              <a:buNone/>
            </a:pPr>
            <a:endParaRPr lang="nb-NO" dirty="0" smtClean="0">
              <a:solidFill>
                <a:schemeClr val="accent3">
                  <a:lumMod val="50000"/>
                </a:schemeClr>
              </a:solidFill>
              <a:latin typeface="Times New Roman" pitchFamily="18" charset="0"/>
              <a:cs typeface="Times New Roman" pitchFamily="18" charset="0"/>
            </a:endParaRPr>
          </a:p>
          <a:p>
            <a:r>
              <a:rPr lang="en-US" dirty="0" smtClean="0">
                <a:solidFill>
                  <a:schemeClr val="accent3">
                    <a:lumMod val="50000"/>
                  </a:schemeClr>
                </a:solidFill>
                <a:latin typeface="Times New Roman" pitchFamily="18" charset="0"/>
                <a:cs typeface="Times New Roman" pitchFamily="18" charset="0"/>
              </a:rPr>
              <a:t>Technical metadata is the parallel to catalogue information for paper based archives and hence the entrance to the content of flat files. However, reading them requires a minimum of computer skills. </a:t>
            </a:r>
            <a:endParaRPr lang="nb-NO" dirty="0">
              <a:solidFill>
                <a:schemeClr val="accent3">
                  <a:lumMod val="50000"/>
                </a:schemeClr>
              </a:solidFill>
              <a:latin typeface="Times New Roman" pitchFamily="18" charset="0"/>
              <a:cs typeface="Times New Roman" pitchFamily="18" charset="0"/>
            </a:endParaRPr>
          </a:p>
        </p:txBody>
      </p:sp>
      <p:sp>
        <p:nvSpPr>
          <p:cNvPr id="4" name="TekstSylinder 3"/>
          <p:cNvSpPr txBox="1"/>
          <p:nvPr/>
        </p:nvSpPr>
        <p:spPr>
          <a:xfrm>
            <a:off x="1571604" y="4572008"/>
            <a:ext cx="5572164" cy="1477328"/>
          </a:xfrm>
          <a:prstGeom prst="rect">
            <a:avLst/>
          </a:prstGeom>
          <a:solidFill>
            <a:schemeClr val="bg1"/>
          </a:solidFill>
          <a:ln>
            <a:solidFill>
              <a:schemeClr val="accent3">
                <a:lumMod val="75000"/>
              </a:schemeClr>
            </a:solidFill>
          </a:ln>
        </p:spPr>
        <p:txBody>
          <a:bodyPr wrap="square" rtlCol="0">
            <a:spAutoFit/>
          </a:bodyPr>
          <a:lstStyle/>
          <a:p>
            <a:r>
              <a:rPr lang="nb-NO" b="1" dirty="0" smtClean="0">
                <a:solidFill>
                  <a:schemeClr val="accent3">
                    <a:lumMod val="50000"/>
                  </a:schemeClr>
                </a:solidFill>
                <a:latin typeface="Times New Roman" pitchFamily="18" charset="0"/>
                <a:cs typeface="Times New Roman" pitchFamily="18" charset="0"/>
              </a:rPr>
              <a:t>Technical </a:t>
            </a:r>
            <a:r>
              <a:rPr lang="nb-NO" b="1" dirty="0" err="1" smtClean="0">
                <a:solidFill>
                  <a:schemeClr val="accent3">
                    <a:lumMod val="50000"/>
                  </a:schemeClr>
                </a:solidFill>
                <a:latin typeface="Times New Roman" pitchFamily="18" charset="0"/>
                <a:cs typeface="Times New Roman" pitchFamily="18" charset="0"/>
              </a:rPr>
              <a:t>metadata</a:t>
            </a:r>
            <a:r>
              <a:rPr lang="nb-NO" dirty="0" smtClean="0">
                <a:solidFill>
                  <a:schemeClr val="accent3">
                    <a:lumMod val="50000"/>
                  </a:schemeClr>
                </a:solidFill>
                <a:latin typeface="Times New Roman" pitchFamily="18" charset="0"/>
                <a:cs typeface="Times New Roman" pitchFamily="18" charset="0"/>
              </a:rPr>
              <a:t>: data </a:t>
            </a:r>
            <a:r>
              <a:rPr lang="nb-NO" dirty="0" err="1" smtClean="0">
                <a:solidFill>
                  <a:schemeClr val="accent3">
                    <a:lumMod val="50000"/>
                  </a:schemeClr>
                </a:solidFill>
                <a:latin typeface="Times New Roman" pitchFamily="18" charset="0"/>
                <a:cs typeface="Times New Roman" pitchFamily="18" charset="0"/>
              </a:rPr>
              <a:t>models</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table</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descriptions</a:t>
            </a:r>
            <a:r>
              <a:rPr lang="nb-NO" dirty="0" smtClean="0">
                <a:solidFill>
                  <a:schemeClr val="accent3">
                    <a:lumMod val="50000"/>
                  </a:schemeClr>
                </a:solidFill>
                <a:latin typeface="Times New Roman" pitchFamily="18" charset="0"/>
                <a:cs typeface="Times New Roman" pitchFamily="18" charset="0"/>
              </a:rPr>
              <a:t>, general </a:t>
            </a:r>
            <a:r>
              <a:rPr lang="nb-NO" dirty="0" err="1" smtClean="0">
                <a:solidFill>
                  <a:schemeClr val="accent3">
                    <a:lumMod val="50000"/>
                  </a:schemeClr>
                </a:solidFill>
                <a:latin typeface="Times New Roman" pitchFamily="18" charset="0"/>
                <a:cs typeface="Times New Roman" pitchFamily="18" charset="0"/>
              </a:rPr>
              <a:t>descriptions</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concerning</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the</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functionality</a:t>
            </a:r>
            <a:r>
              <a:rPr lang="nb-NO" dirty="0" smtClean="0">
                <a:solidFill>
                  <a:schemeClr val="accent3">
                    <a:lumMod val="50000"/>
                  </a:schemeClr>
                </a:solidFill>
                <a:latin typeface="Times New Roman" pitchFamily="18" charset="0"/>
                <a:cs typeface="Times New Roman" pitchFamily="18" charset="0"/>
              </a:rPr>
              <a:t> in a </a:t>
            </a:r>
            <a:r>
              <a:rPr lang="nb-NO" dirty="0" err="1" smtClean="0">
                <a:solidFill>
                  <a:schemeClr val="accent3">
                    <a:lumMod val="50000"/>
                  </a:schemeClr>
                </a:solidFill>
                <a:latin typeface="Times New Roman" pitchFamily="18" charset="0"/>
                <a:cs typeface="Times New Roman" pitchFamily="18" charset="0"/>
              </a:rPr>
              <a:t>specific</a:t>
            </a:r>
            <a:r>
              <a:rPr lang="nb-NO" dirty="0" smtClean="0">
                <a:solidFill>
                  <a:schemeClr val="accent3">
                    <a:lumMod val="50000"/>
                  </a:schemeClr>
                </a:solidFill>
                <a:latin typeface="Times New Roman" pitchFamily="18" charset="0"/>
                <a:cs typeface="Times New Roman" pitchFamily="18" charset="0"/>
              </a:rPr>
              <a:t> system, </a:t>
            </a:r>
            <a:r>
              <a:rPr lang="nb-NO" dirty="0" err="1" smtClean="0">
                <a:solidFill>
                  <a:schemeClr val="accent3">
                    <a:lumMod val="50000"/>
                  </a:schemeClr>
                </a:solidFill>
                <a:latin typeface="Times New Roman" pitchFamily="18" charset="0"/>
                <a:cs typeface="Times New Roman" pitchFamily="18" charset="0"/>
              </a:rPr>
              <a:t>user’s</a:t>
            </a:r>
            <a:r>
              <a:rPr lang="nb-NO" dirty="0" smtClean="0">
                <a:solidFill>
                  <a:schemeClr val="accent3">
                    <a:lumMod val="50000"/>
                  </a:schemeClr>
                </a:solidFill>
                <a:latin typeface="Times New Roman" pitchFamily="18" charset="0"/>
                <a:cs typeface="Times New Roman" pitchFamily="18" charset="0"/>
              </a:rPr>
              <a:t> manuals, </a:t>
            </a:r>
            <a:r>
              <a:rPr lang="nb-NO" dirty="0" err="1" smtClean="0">
                <a:solidFill>
                  <a:schemeClr val="accent3">
                    <a:lumMod val="50000"/>
                  </a:schemeClr>
                </a:solidFill>
                <a:latin typeface="Times New Roman" pitchFamily="18" charset="0"/>
                <a:cs typeface="Times New Roman" pitchFamily="18" charset="0"/>
              </a:rPr>
              <a:t>legislation/interpretation</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of</a:t>
            </a:r>
            <a:r>
              <a:rPr lang="nb-NO" dirty="0" smtClean="0">
                <a:solidFill>
                  <a:schemeClr val="accent3">
                    <a:lumMod val="50000"/>
                  </a:schemeClr>
                </a:solidFill>
                <a:latin typeface="Times New Roman" pitchFamily="18" charset="0"/>
                <a:cs typeface="Times New Roman" pitchFamily="18" charset="0"/>
              </a:rPr>
              <a:t> </a:t>
            </a:r>
            <a:r>
              <a:rPr lang="nb-NO" dirty="0" err="1" smtClean="0">
                <a:solidFill>
                  <a:schemeClr val="accent3">
                    <a:lumMod val="50000"/>
                  </a:schemeClr>
                </a:solidFill>
                <a:latin typeface="Times New Roman" pitchFamily="18" charset="0"/>
                <a:cs typeface="Times New Roman" pitchFamily="18" charset="0"/>
              </a:rPr>
              <a:t>legislation</a:t>
            </a:r>
            <a:r>
              <a:rPr lang="nb-NO" dirty="0" smtClean="0">
                <a:solidFill>
                  <a:schemeClr val="accent3">
                    <a:lumMod val="50000"/>
                  </a:schemeClr>
                </a:solidFill>
                <a:latin typeface="Times New Roman" pitchFamily="18" charset="0"/>
                <a:cs typeface="Times New Roman" pitchFamily="18" charset="0"/>
              </a:rPr>
              <a:t>. </a:t>
            </a:r>
            <a:r>
              <a:rPr lang="nb-NO" b="1" dirty="0" err="1" smtClean="0">
                <a:solidFill>
                  <a:schemeClr val="accent3">
                    <a:lumMod val="50000"/>
                  </a:schemeClr>
                </a:solidFill>
                <a:latin typeface="Times New Roman" pitchFamily="18" charset="0"/>
                <a:cs typeface="Times New Roman" pitchFamily="18" charset="0"/>
              </a:rPr>
              <a:t>Important</a:t>
            </a:r>
            <a:r>
              <a:rPr lang="nb-NO" b="1" dirty="0" smtClean="0">
                <a:solidFill>
                  <a:schemeClr val="accent3">
                    <a:lumMod val="50000"/>
                  </a:schemeClr>
                </a:solidFill>
                <a:latin typeface="Times New Roman" pitchFamily="18" charset="0"/>
                <a:cs typeface="Times New Roman" pitchFamily="18" charset="0"/>
              </a:rPr>
              <a:t> to </a:t>
            </a:r>
            <a:r>
              <a:rPr lang="nb-NO" b="1" dirty="0" err="1" smtClean="0">
                <a:solidFill>
                  <a:schemeClr val="accent3">
                    <a:lumMod val="50000"/>
                  </a:schemeClr>
                </a:solidFill>
                <a:latin typeface="Times New Roman" pitchFamily="18" charset="0"/>
                <a:cs typeface="Times New Roman" pitchFamily="18" charset="0"/>
              </a:rPr>
              <a:t>ensure</a:t>
            </a:r>
            <a:r>
              <a:rPr lang="nb-NO" b="1" dirty="0" smtClean="0">
                <a:solidFill>
                  <a:schemeClr val="accent3">
                    <a:lumMod val="50000"/>
                  </a:schemeClr>
                </a:solidFill>
                <a:latin typeface="Times New Roman" pitchFamily="18" charset="0"/>
                <a:cs typeface="Times New Roman" pitchFamily="18" charset="0"/>
              </a:rPr>
              <a:t> </a:t>
            </a:r>
            <a:r>
              <a:rPr lang="nb-NO" b="1" dirty="0" err="1" smtClean="0">
                <a:solidFill>
                  <a:schemeClr val="accent3">
                    <a:lumMod val="50000"/>
                  </a:schemeClr>
                </a:solidFill>
                <a:latin typeface="Times New Roman" pitchFamily="18" charset="0"/>
                <a:cs typeface="Times New Roman" pitchFamily="18" charset="0"/>
              </a:rPr>
              <a:t>that</a:t>
            </a:r>
            <a:r>
              <a:rPr lang="nb-NO" b="1" dirty="0" smtClean="0">
                <a:solidFill>
                  <a:schemeClr val="accent3">
                    <a:lumMod val="50000"/>
                  </a:schemeClr>
                </a:solidFill>
                <a:latin typeface="Times New Roman" pitchFamily="18" charset="0"/>
                <a:cs typeface="Times New Roman" pitchFamily="18" charset="0"/>
              </a:rPr>
              <a:t> </a:t>
            </a:r>
            <a:r>
              <a:rPr lang="nb-NO" b="1" dirty="0" err="1" smtClean="0">
                <a:solidFill>
                  <a:schemeClr val="accent3">
                    <a:lumMod val="50000"/>
                  </a:schemeClr>
                </a:solidFill>
                <a:latin typeface="Times New Roman" pitchFamily="18" charset="0"/>
                <a:cs typeface="Times New Roman" pitchFamily="18" charset="0"/>
              </a:rPr>
              <a:t>the</a:t>
            </a:r>
            <a:r>
              <a:rPr lang="nb-NO" b="1" dirty="0" smtClean="0">
                <a:solidFill>
                  <a:schemeClr val="accent3">
                    <a:lumMod val="50000"/>
                  </a:schemeClr>
                </a:solidFill>
                <a:latin typeface="Times New Roman" pitchFamily="18" charset="0"/>
                <a:cs typeface="Times New Roman" pitchFamily="18" charset="0"/>
              </a:rPr>
              <a:t> </a:t>
            </a:r>
            <a:r>
              <a:rPr lang="nb-NO" b="1" dirty="0" err="1" smtClean="0">
                <a:solidFill>
                  <a:schemeClr val="accent3">
                    <a:lumMod val="50000"/>
                  </a:schemeClr>
                </a:solidFill>
                <a:latin typeface="Times New Roman" pitchFamily="18" charset="0"/>
                <a:cs typeface="Times New Roman" pitchFamily="18" charset="0"/>
              </a:rPr>
              <a:t>content</a:t>
            </a:r>
            <a:r>
              <a:rPr lang="nb-NO" b="1" dirty="0" smtClean="0">
                <a:solidFill>
                  <a:schemeClr val="accent3">
                    <a:lumMod val="50000"/>
                  </a:schemeClr>
                </a:solidFill>
                <a:latin typeface="Times New Roman" pitchFamily="18" charset="0"/>
                <a:cs typeface="Times New Roman" pitchFamily="18" charset="0"/>
              </a:rPr>
              <a:t>, </a:t>
            </a:r>
            <a:r>
              <a:rPr lang="nb-NO" b="1" dirty="0" err="1" smtClean="0">
                <a:solidFill>
                  <a:schemeClr val="accent3">
                    <a:lumMod val="50000"/>
                  </a:schemeClr>
                </a:solidFill>
                <a:latin typeface="Times New Roman" pitchFamily="18" charset="0"/>
                <a:cs typeface="Times New Roman" pitchFamily="18" charset="0"/>
              </a:rPr>
              <a:t>context</a:t>
            </a:r>
            <a:r>
              <a:rPr lang="nb-NO" b="1" dirty="0" smtClean="0">
                <a:solidFill>
                  <a:schemeClr val="accent3">
                    <a:lumMod val="50000"/>
                  </a:schemeClr>
                </a:solidFill>
                <a:latin typeface="Times New Roman" pitchFamily="18" charset="0"/>
                <a:cs typeface="Times New Roman" pitchFamily="18" charset="0"/>
              </a:rPr>
              <a:t> and </a:t>
            </a:r>
            <a:r>
              <a:rPr lang="nb-NO" b="1" dirty="0" err="1" smtClean="0">
                <a:solidFill>
                  <a:schemeClr val="accent3">
                    <a:lumMod val="50000"/>
                  </a:schemeClr>
                </a:solidFill>
                <a:latin typeface="Times New Roman" pitchFamily="18" charset="0"/>
                <a:cs typeface="Times New Roman" pitchFamily="18" charset="0"/>
              </a:rPr>
              <a:t>structure</a:t>
            </a:r>
            <a:r>
              <a:rPr lang="nb-NO" b="1" dirty="0" smtClean="0">
                <a:solidFill>
                  <a:schemeClr val="accent3">
                    <a:lumMod val="50000"/>
                  </a:schemeClr>
                </a:solidFill>
                <a:latin typeface="Times New Roman" pitchFamily="18" charset="0"/>
                <a:cs typeface="Times New Roman" pitchFamily="18" charset="0"/>
              </a:rPr>
              <a:t> </a:t>
            </a:r>
            <a:r>
              <a:rPr lang="nb-NO" b="1" dirty="0" err="1" smtClean="0">
                <a:solidFill>
                  <a:schemeClr val="accent3">
                    <a:lumMod val="50000"/>
                  </a:schemeClr>
                </a:solidFill>
                <a:latin typeface="Times New Roman" pitchFamily="18" charset="0"/>
                <a:cs typeface="Times New Roman" pitchFamily="18" charset="0"/>
              </a:rPr>
              <a:t>of</a:t>
            </a:r>
            <a:r>
              <a:rPr lang="nb-NO" b="1" dirty="0" smtClean="0">
                <a:solidFill>
                  <a:schemeClr val="accent3">
                    <a:lumMod val="50000"/>
                  </a:schemeClr>
                </a:solidFill>
                <a:latin typeface="Times New Roman" pitchFamily="18" charset="0"/>
                <a:cs typeface="Times New Roman" pitchFamily="18" charset="0"/>
              </a:rPr>
              <a:t> </a:t>
            </a:r>
            <a:r>
              <a:rPr lang="nb-NO" b="1" dirty="0" err="1" smtClean="0">
                <a:solidFill>
                  <a:schemeClr val="accent3">
                    <a:lumMod val="50000"/>
                  </a:schemeClr>
                </a:solidFill>
                <a:latin typeface="Times New Roman" pitchFamily="18" charset="0"/>
                <a:cs typeface="Times New Roman" pitchFamily="18" charset="0"/>
              </a:rPr>
              <a:t>records</a:t>
            </a:r>
            <a:r>
              <a:rPr lang="nb-NO" b="1" dirty="0" smtClean="0">
                <a:solidFill>
                  <a:schemeClr val="accent3">
                    <a:lumMod val="50000"/>
                  </a:schemeClr>
                </a:solidFill>
                <a:latin typeface="Times New Roman" pitchFamily="18" charset="0"/>
                <a:cs typeface="Times New Roman" pitchFamily="18" charset="0"/>
              </a:rPr>
              <a:t> is </a:t>
            </a:r>
            <a:r>
              <a:rPr lang="nb-NO" b="1" dirty="0" err="1" smtClean="0">
                <a:solidFill>
                  <a:schemeClr val="accent3">
                    <a:lumMod val="50000"/>
                  </a:schemeClr>
                </a:solidFill>
                <a:latin typeface="Times New Roman" pitchFamily="18" charset="0"/>
                <a:cs typeface="Times New Roman" pitchFamily="18" charset="0"/>
              </a:rPr>
              <a:t>preserved</a:t>
            </a:r>
            <a:r>
              <a:rPr lang="nb-NO" b="1" dirty="0" smtClean="0">
                <a:solidFill>
                  <a:schemeClr val="accent3">
                    <a:lumMod val="50000"/>
                  </a:schemeClr>
                </a:solidFill>
                <a:latin typeface="Times New Roman" pitchFamily="18" charset="0"/>
                <a:cs typeface="Times New Roman" pitchFamily="18" charset="0"/>
              </a:rPr>
              <a:t>.</a:t>
            </a:r>
            <a:endParaRPr lang="nb-NO" b="1" dirty="0">
              <a:solidFill>
                <a:schemeClr val="accent3">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3768</TotalTime>
  <Words>4144</Words>
  <Application>Microsoft Office PowerPoint</Application>
  <PresentationFormat>Skjermfremvisning (4:3)</PresentationFormat>
  <Paragraphs>392</Paragraphs>
  <Slides>27</Slides>
  <Notes>27</Notes>
  <HiddenSlides>0</HiddenSlides>
  <MMClips>4</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27</vt:i4>
      </vt:variant>
    </vt:vector>
  </HeadingPairs>
  <TitlesOfParts>
    <vt:vector size="35" baseType="lpstr">
      <vt:lpstr>Arial</vt:lpstr>
      <vt:lpstr>Calibri</vt:lpstr>
      <vt:lpstr>Comic Sans MS</vt:lpstr>
      <vt:lpstr>Courier New</vt:lpstr>
      <vt:lpstr>Tempus Sans ITC</vt:lpstr>
      <vt:lpstr>Times New Roman</vt:lpstr>
      <vt:lpstr>Wingdings</vt:lpstr>
      <vt:lpstr>Office-tema</vt:lpstr>
      <vt:lpstr>What about electronic records?</vt:lpstr>
      <vt:lpstr>Presentation outline</vt:lpstr>
      <vt:lpstr>Stavanger - the oil city.  Export: sardines in oil, oil rigs and steelband music</vt:lpstr>
      <vt:lpstr>Appraisal</vt:lpstr>
      <vt:lpstr>French: tri(triage) – elimination - destruction</vt:lpstr>
      <vt:lpstr>PowerPoint-presentasjon</vt:lpstr>
      <vt:lpstr>The oil and gas sector in Norway</vt:lpstr>
      <vt:lpstr>Electronic records</vt:lpstr>
      <vt:lpstr>PowerPoint-presentasjon</vt:lpstr>
      <vt:lpstr>Electronic records</vt:lpstr>
      <vt:lpstr>Electronic records - Categorization</vt:lpstr>
      <vt:lpstr>From Statoil – 11 EMR-systems ”DOKIS”</vt:lpstr>
      <vt:lpstr>    From Total Norge E&amp;P AS:</vt:lpstr>
      <vt:lpstr>                  Norwegian Petroleum Directorate</vt:lpstr>
      <vt:lpstr>Why do we appraise electronic records? </vt:lpstr>
      <vt:lpstr>PowerPoint-presentasjon</vt:lpstr>
      <vt:lpstr>PowerPoint-presentasjon</vt:lpstr>
      <vt:lpstr>The appraisal process</vt:lpstr>
      <vt:lpstr>To appraise – important to know:</vt:lpstr>
      <vt:lpstr>The provenance approach vs the pertinence approach</vt:lpstr>
      <vt:lpstr>Four appraisal criteria</vt:lpstr>
      <vt:lpstr>Informational value vs evidential value</vt:lpstr>
      <vt:lpstr>Survey Form used for the appraisal of electronic records</vt:lpstr>
      <vt:lpstr>Schematic overview of general basic data for appraisal of electronic records The Petroleum Registry (http://www.npd.no/en/Regulations/Regulations/Petroleum-register/)</vt:lpstr>
      <vt:lpstr>PowerPoint-presentasjon</vt:lpstr>
      <vt:lpstr>Sources/Literature</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records</dc:title>
  <dc:creator>inefin</dc:creator>
  <cp:lastModifiedBy>Mette Tjørhom Frick</cp:lastModifiedBy>
  <cp:revision>252</cp:revision>
  <dcterms:created xsi:type="dcterms:W3CDTF">2011-04-20T18:22:18Z</dcterms:created>
  <dcterms:modified xsi:type="dcterms:W3CDTF">2017-05-22T08:37:24Z</dcterms:modified>
</cp:coreProperties>
</file>