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4"/>
  </p:notesMasterIdLst>
  <p:handoutMasterIdLst>
    <p:handoutMasterId r:id="rId35"/>
  </p:handoutMasterIdLst>
  <p:sldIdLst>
    <p:sldId id="382" r:id="rId2"/>
    <p:sldId id="380" r:id="rId3"/>
    <p:sldId id="425" r:id="rId4"/>
    <p:sldId id="415" r:id="rId5"/>
    <p:sldId id="385" r:id="rId6"/>
    <p:sldId id="386" r:id="rId7"/>
    <p:sldId id="387" r:id="rId8"/>
    <p:sldId id="388" r:id="rId9"/>
    <p:sldId id="389" r:id="rId10"/>
    <p:sldId id="416" r:id="rId11"/>
    <p:sldId id="392" r:id="rId12"/>
    <p:sldId id="426" r:id="rId13"/>
    <p:sldId id="418" r:id="rId14"/>
    <p:sldId id="417" r:id="rId15"/>
    <p:sldId id="393" r:id="rId16"/>
    <p:sldId id="394" r:id="rId17"/>
    <p:sldId id="423" r:id="rId18"/>
    <p:sldId id="424" r:id="rId19"/>
    <p:sldId id="397" r:id="rId20"/>
    <p:sldId id="398" r:id="rId21"/>
    <p:sldId id="399" r:id="rId22"/>
    <p:sldId id="400" r:id="rId23"/>
    <p:sldId id="401" r:id="rId24"/>
    <p:sldId id="427" r:id="rId25"/>
    <p:sldId id="403" r:id="rId26"/>
    <p:sldId id="404" r:id="rId27"/>
    <p:sldId id="407" r:id="rId28"/>
    <p:sldId id="408" r:id="rId29"/>
    <p:sldId id="405" r:id="rId30"/>
    <p:sldId id="409" r:id="rId31"/>
    <p:sldId id="410" r:id="rId32"/>
    <p:sldId id="411" r:id="rId33"/>
  </p:sldIdLst>
  <p:sldSz cx="9144000" cy="5143500" type="screen16x9"/>
  <p:notesSz cx="6811963" cy="9942513"/>
  <p:defaultTextStyle>
    <a:defPPr>
      <a:defRPr lang="nb-NO"/>
    </a:defPPr>
    <a:lvl1pPr algn="l" rtl="0" fontAlgn="base">
      <a:spcBef>
        <a:spcPct val="0"/>
      </a:spcBef>
      <a:spcAft>
        <a:spcPct val="0"/>
      </a:spcAft>
      <a:defRPr sz="2400" kern="1200">
        <a:solidFill>
          <a:schemeClr val="tx1"/>
        </a:solidFill>
        <a:latin typeface="Times"/>
        <a:ea typeface="+mn-ea"/>
        <a:cs typeface="+mn-cs"/>
      </a:defRPr>
    </a:lvl1pPr>
    <a:lvl2pPr marL="457200" algn="l" rtl="0" fontAlgn="base">
      <a:spcBef>
        <a:spcPct val="0"/>
      </a:spcBef>
      <a:spcAft>
        <a:spcPct val="0"/>
      </a:spcAft>
      <a:defRPr sz="2400" kern="1200">
        <a:solidFill>
          <a:schemeClr val="tx1"/>
        </a:solidFill>
        <a:latin typeface="Times"/>
        <a:ea typeface="+mn-ea"/>
        <a:cs typeface="+mn-cs"/>
      </a:defRPr>
    </a:lvl2pPr>
    <a:lvl3pPr marL="914400" algn="l" rtl="0" fontAlgn="base">
      <a:spcBef>
        <a:spcPct val="0"/>
      </a:spcBef>
      <a:spcAft>
        <a:spcPct val="0"/>
      </a:spcAft>
      <a:defRPr sz="2400" kern="1200">
        <a:solidFill>
          <a:schemeClr val="tx1"/>
        </a:solidFill>
        <a:latin typeface="Times"/>
        <a:ea typeface="+mn-ea"/>
        <a:cs typeface="+mn-cs"/>
      </a:defRPr>
    </a:lvl3pPr>
    <a:lvl4pPr marL="1371600" algn="l" rtl="0" fontAlgn="base">
      <a:spcBef>
        <a:spcPct val="0"/>
      </a:spcBef>
      <a:spcAft>
        <a:spcPct val="0"/>
      </a:spcAft>
      <a:defRPr sz="2400" kern="1200">
        <a:solidFill>
          <a:schemeClr val="tx1"/>
        </a:solidFill>
        <a:latin typeface="Times"/>
        <a:ea typeface="+mn-ea"/>
        <a:cs typeface="+mn-cs"/>
      </a:defRPr>
    </a:lvl4pPr>
    <a:lvl5pPr marL="1828800" algn="l" rtl="0" fontAlgn="base">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extLst>
    <p:ext uri="{521415D9-36F7-43E2-AB2F-B90AF26B5E84}">
      <p14:sectionLst xmlns:p14="http://schemas.microsoft.com/office/powerpoint/2010/main">
        <p14:section name="Default Section" id="{E3058967-6E09-C144-B8F8-3D7939C06B49}">
          <p14:sldIdLst>
            <p14:sldId id="382"/>
            <p14:sldId id="380"/>
            <p14:sldId id="425"/>
            <p14:sldId id="415"/>
            <p14:sldId id="385"/>
            <p14:sldId id="386"/>
            <p14:sldId id="387"/>
            <p14:sldId id="388"/>
            <p14:sldId id="389"/>
            <p14:sldId id="416"/>
            <p14:sldId id="392"/>
            <p14:sldId id="426"/>
            <p14:sldId id="418"/>
            <p14:sldId id="417"/>
            <p14:sldId id="393"/>
            <p14:sldId id="394"/>
            <p14:sldId id="423"/>
            <p14:sldId id="424"/>
            <p14:sldId id="397"/>
            <p14:sldId id="398"/>
            <p14:sldId id="399"/>
            <p14:sldId id="400"/>
            <p14:sldId id="401"/>
            <p14:sldId id="427"/>
            <p14:sldId id="403"/>
            <p14:sldId id="404"/>
            <p14:sldId id="407"/>
            <p14:sldId id="408"/>
            <p14:sldId id="405"/>
            <p14:sldId id="409"/>
            <p14:sldId id="410"/>
            <p14:sldId id="411"/>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00366C"/>
    <a:srgbClr val="E5E7D4"/>
    <a:srgbClr val="C4C5A9"/>
    <a:srgbClr val="BAB187"/>
    <a:srgbClr val="103965"/>
    <a:srgbClr val="E3DF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6538" autoAdjust="0"/>
  </p:normalViewPr>
  <p:slideViewPr>
    <p:cSldViewPr>
      <p:cViewPr varScale="1">
        <p:scale>
          <a:sx n="75" d="100"/>
          <a:sy n="75" d="100"/>
        </p:scale>
        <p:origin x="1056" y="6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0810435\Documents\Skipsfart\Data\Tall\Tonnasje%20verden%20og%20Norge\Tonnasjeutvikling%20for%20de%20st&#248;rste%20maritime%20nasjonene%201850-2008%20-%20revidert.xls"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Documents%20and%20Settings\espenek\My%20Documents\Norsk%20skipsfarts%20histo\Nordic%20shipping%201960-2010,%20Overviews.xls"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file:///\\ose-file02.nbsemp.no\Home$\a0810435\Skipsfart\Data\Tall\Bil\The%20Norwegian%20car%20carrier%20fleet.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Tall!$A$10</c:f>
              <c:strCache>
                <c:ptCount val="1"/>
                <c:pt idx="0">
                  <c:v>Norway</c:v>
                </c:pt>
              </c:strCache>
            </c:strRef>
          </c:tx>
          <c:spPr>
            <a:ln w="41275">
              <a:solidFill>
                <a:srgbClr val="FF0000"/>
              </a:solidFill>
            </a:ln>
          </c:spPr>
          <c:marker>
            <c:symbol val="none"/>
          </c:marker>
          <c:cat>
            <c:numRef>
              <c:f>Tall!$B$6:$K$6</c:f>
              <c:numCache>
                <c:formatCode>General</c:formatCode>
                <c:ptCount val="10"/>
                <c:pt idx="0">
                  <c:v>1850</c:v>
                </c:pt>
                <c:pt idx="1">
                  <c:v>1880</c:v>
                </c:pt>
                <c:pt idx="2">
                  <c:v>1914</c:v>
                </c:pt>
                <c:pt idx="3">
                  <c:v>1939</c:v>
                </c:pt>
                <c:pt idx="4">
                  <c:v>1963</c:v>
                </c:pt>
                <c:pt idx="5">
                  <c:v>1980</c:v>
                </c:pt>
                <c:pt idx="6">
                  <c:v>1985</c:v>
                </c:pt>
                <c:pt idx="7">
                  <c:v>1990</c:v>
                </c:pt>
                <c:pt idx="8">
                  <c:v>2000</c:v>
                </c:pt>
                <c:pt idx="9">
                  <c:v>2013</c:v>
                </c:pt>
              </c:numCache>
            </c:numRef>
          </c:cat>
          <c:val>
            <c:numRef>
              <c:f>Tall!$B$10:$K$10</c:f>
              <c:numCache>
                <c:formatCode>0.0</c:formatCode>
                <c:ptCount val="10"/>
                <c:pt idx="0">
                  <c:v>4</c:v>
                </c:pt>
                <c:pt idx="1">
                  <c:v>9</c:v>
                </c:pt>
                <c:pt idx="2">
                  <c:v>5</c:v>
                </c:pt>
                <c:pt idx="3">
                  <c:v>7</c:v>
                </c:pt>
                <c:pt idx="4">
                  <c:v>9.4</c:v>
                </c:pt>
                <c:pt idx="5">
                  <c:v>5.2</c:v>
                </c:pt>
                <c:pt idx="6">
                  <c:v>3.8</c:v>
                </c:pt>
                <c:pt idx="7">
                  <c:v>5.5</c:v>
                </c:pt>
                <c:pt idx="8">
                  <c:v>7.6</c:v>
                </c:pt>
                <c:pt idx="9">
                  <c:v>2.85</c:v>
                </c:pt>
              </c:numCache>
            </c:numRef>
          </c:val>
          <c:smooth val="0"/>
        </c:ser>
        <c:dLbls>
          <c:showLegendKey val="0"/>
          <c:showVal val="0"/>
          <c:showCatName val="0"/>
          <c:showSerName val="0"/>
          <c:showPercent val="0"/>
          <c:showBubbleSize val="0"/>
        </c:dLbls>
        <c:smooth val="0"/>
        <c:axId val="279193712"/>
        <c:axId val="279190184"/>
      </c:lineChart>
      <c:catAx>
        <c:axId val="279193712"/>
        <c:scaling>
          <c:orientation val="minMax"/>
        </c:scaling>
        <c:delete val="0"/>
        <c:axPos val="b"/>
        <c:numFmt formatCode="General" sourceLinked="1"/>
        <c:majorTickMark val="out"/>
        <c:minorTickMark val="none"/>
        <c:tickLblPos val="nextTo"/>
        <c:txPr>
          <a:bodyPr/>
          <a:lstStyle/>
          <a:p>
            <a:pPr>
              <a:defRPr sz="1200" baseline="0"/>
            </a:pPr>
            <a:endParaRPr lang="nb-NO"/>
          </a:p>
        </c:txPr>
        <c:crossAx val="279190184"/>
        <c:crosses val="autoZero"/>
        <c:auto val="1"/>
        <c:lblAlgn val="ctr"/>
        <c:lblOffset val="100"/>
        <c:noMultiLvlLbl val="0"/>
      </c:catAx>
      <c:valAx>
        <c:axId val="279190184"/>
        <c:scaling>
          <c:orientation val="minMax"/>
        </c:scaling>
        <c:delete val="0"/>
        <c:axPos val="l"/>
        <c:majorGridlines/>
        <c:numFmt formatCode="0" sourceLinked="0"/>
        <c:majorTickMark val="out"/>
        <c:minorTickMark val="none"/>
        <c:tickLblPos val="nextTo"/>
        <c:txPr>
          <a:bodyPr/>
          <a:lstStyle/>
          <a:p>
            <a:pPr>
              <a:defRPr sz="1200" baseline="0"/>
            </a:pPr>
            <a:endParaRPr lang="nb-NO"/>
          </a:p>
        </c:txPr>
        <c:crossAx val="279193712"/>
        <c:crosses val="autoZero"/>
        <c:crossBetween val="between"/>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8653640517157601E-2"/>
          <c:y val="4.2524072505832601E-2"/>
          <c:w val="0.91871261462687603"/>
          <c:h val="0.75135441773608702"/>
        </c:manualLayout>
      </c:layout>
      <c:barChart>
        <c:barDir val="col"/>
        <c:grouping val="clustered"/>
        <c:varyColors val="0"/>
        <c:ser>
          <c:idx val="0"/>
          <c:order val="0"/>
          <c:invertIfNegative val="0"/>
          <c:cat>
            <c:strRef>
              <c:f>'Comp Nordic fleets development'!$CN$8:$CN$19</c:f>
              <c:strCache>
                <c:ptCount val="12"/>
                <c:pt idx="0">
                  <c:v>Liquified gas </c:v>
                </c:pt>
                <c:pt idx="1">
                  <c:v>Crude oil</c:v>
                </c:pt>
                <c:pt idx="2">
                  <c:v>Oil products</c:v>
                </c:pt>
                <c:pt idx="3">
                  <c:v>Chemicals</c:v>
                </c:pt>
                <c:pt idx="4">
                  <c:v>General cargo</c:v>
                </c:pt>
                <c:pt idx="5">
                  <c:v>Bulk dry</c:v>
                </c:pt>
                <c:pt idx="6">
                  <c:v>Container</c:v>
                </c:pt>
                <c:pt idx="7">
                  <c:v>Refrigerated</c:v>
                </c:pt>
                <c:pt idx="8">
                  <c:v>RoRo/Car</c:v>
                </c:pt>
                <c:pt idx="9">
                  <c:v>Passenger/RoRo</c:v>
                </c:pt>
                <c:pt idx="10">
                  <c:v>Cruise</c:v>
                </c:pt>
                <c:pt idx="11">
                  <c:v>Offshore</c:v>
                </c:pt>
              </c:strCache>
            </c:strRef>
          </c:cat>
          <c:val>
            <c:numRef>
              <c:f>'Comp Nordic fleets development'!$CP$8:$CP$19</c:f>
              <c:numCache>
                <c:formatCode>#,##0</c:formatCode>
                <c:ptCount val="12"/>
                <c:pt idx="0">
                  <c:v>5.3424119386716944</c:v>
                </c:pt>
                <c:pt idx="1">
                  <c:v>6.0093528570246733</c:v>
                </c:pt>
                <c:pt idx="2" formatCode="#,##0.0">
                  <c:v>0.41181320873601401</c:v>
                </c:pt>
                <c:pt idx="3">
                  <c:v>8.7533153592697364</c:v>
                </c:pt>
                <c:pt idx="4">
                  <c:v>8.8611814081612756</c:v>
                </c:pt>
                <c:pt idx="5">
                  <c:v>2.2246950660263698</c:v>
                </c:pt>
                <c:pt idx="6">
                  <c:v>0.50710344935015095</c:v>
                </c:pt>
                <c:pt idx="7">
                  <c:v>12.911043287434641</c:v>
                </c:pt>
                <c:pt idx="8">
                  <c:v>7.8108074060205546</c:v>
                </c:pt>
                <c:pt idx="9">
                  <c:v>4.3507191485875207</c:v>
                </c:pt>
                <c:pt idx="10">
                  <c:v>1.0047361940142321</c:v>
                </c:pt>
                <c:pt idx="11">
                  <c:v>14.045556385362231</c:v>
                </c:pt>
              </c:numCache>
            </c:numRef>
          </c:val>
        </c:ser>
        <c:dLbls>
          <c:showLegendKey val="0"/>
          <c:showVal val="0"/>
          <c:showCatName val="0"/>
          <c:showSerName val="0"/>
          <c:showPercent val="0"/>
          <c:showBubbleSize val="0"/>
        </c:dLbls>
        <c:gapWidth val="150"/>
        <c:axId val="279195672"/>
        <c:axId val="279196064"/>
      </c:barChart>
      <c:catAx>
        <c:axId val="279195672"/>
        <c:scaling>
          <c:orientation val="minMax"/>
        </c:scaling>
        <c:delete val="0"/>
        <c:axPos val="b"/>
        <c:numFmt formatCode="General" sourceLinked="0"/>
        <c:majorTickMark val="out"/>
        <c:minorTickMark val="none"/>
        <c:tickLblPos val="nextTo"/>
        <c:crossAx val="279196064"/>
        <c:crosses val="autoZero"/>
        <c:auto val="1"/>
        <c:lblAlgn val="ctr"/>
        <c:lblOffset val="100"/>
        <c:noMultiLvlLbl val="0"/>
      </c:catAx>
      <c:valAx>
        <c:axId val="279196064"/>
        <c:scaling>
          <c:orientation val="minMax"/>
        </c:scaling>
        <c:delete val="0"/>
        <c:axPos val="l"/>
        <c:majorGridlines/>
        <c:numFmt formatCode="#,##0" sourceLinked="1"/>
        <c:majorTickMark val="out"/>
        <c:minorTickMark val="none"/>
        <c:tickLblPos val="nextTo"/>
        <c:crossAx val="279195672"/>
        <c:crosses val="autoZero"/>
        <c:crossBetween val="between"/>
      </c:valAx>
    </c:plotArea>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Sheet1!$A$4</c:f>
              <c:strCache>
                <c:ptCount val="1"/>
                <c:pt idx="0">
                  <c:v>Norge</c:v>
                </c:pt>
              </c:strCache>
            </c:strRef>
          </c:tx>
          <c:spPr>
            <a:solidFill>
              <a:srgbClr val="FF0000"/>
            </a:solidFill>
          </c:spPr>
          <c:invertIfNegative val="0"/>
          <c:cat>
            <c:strRef>
              <c:f>Sheet1!$B$3:$D$3</c:f>
              <c:strCache>
                <c:ptCount val="3"/>
                <c:pt idx="0">
                  <c:v>Ugland</c:v>
                </c:pt>
                <c:pt idx="1">
                  <c:v>Høegh</c:v>
                </c:pt>
                <c:pt idx="2">
                  <c:v>Wilh Wilhelmsen</c:v>
                </c:pt>
              </c:strCache>
            </c:strRef>
          </c:cat>
          <c:val>
            <c:numRef>
              <c:f>Sheet1!$B$4:$D$4</c:f>
              <c:numCache>
                <c:formatCode>General</c:formatCode>
                <c:ptCount val="3"/>
                <c:pt idx="0">
                  <c:v>2</c:v>
                </c:pt>
                <c:pt idx="1">
                  <c:v>3</c:v>
                </c:pt>
                <c:pt idx="2">
                  <c:v>4</c:v>
                </c:pt>
              </c:numCache>
            </c:numRef>
          </c:val>
        </c:ser>
        <c:ser>
          <c:idx val="1"/>
          <c:order val="1"/>
          <c:tx>
            <c:strRef>
              <c:f>Sheet1!$A$5</c:f>
              <c:strCache>
                <c:ptCount val="1"/>
                <c:pt idx="0">
                  <c:v>Europa</c:v>
                </c:pt>
              </c:strCache>
            </c:strRef>
          </c:tx>
          <c:spPr>
            <a:solidFill>
              <a:srgbClr val="00B0F0"/>
            </a:solidFill>
          </c:spPr>
          <c:invertIfNegative val="0"/>
          <c:cat>
            <c:strRef>
              <c:f>Sheet1!$B$3:$D$3</c:f>
              <c:strCache>
                <c:ptCount val="3"/>
                <c:pt idx="0">
                  <c:v>Ugland</c:v>
                </c:pt>
                <c:pt idx="1">
                  <c:v>Høegh</c:v>
                </c:pt>
                <c:pt idx="2">
                  <c:v>Wilh Wilhelmsen</c:v>
                </c:pt>
              </c:strCache>
            </c:strRef>
          </c:cat>
          <c:val>
            <c:numRef>
              <c:f>Sheet1!$B$5:$D$5</c:f>
              <c:numCache>
                <c:formatCode>General</c:formatCode>
                <c:ptCount val="3"/>
                <c:pt idx="0">
                  <c:v>11</c:v>
                </c:pt>
                <c:pt idx="1">
                  <c:v>11</c:v>
                </c:pt>
                <c:pt idx="2">
                  <c:v>8</c:v>
                </c:pt>
              </c:numCache>
            </c:numRef>
          </c:val>
        </c:ser>
        <c:ser>
          <c:idx val="2"/>
          <c:order val="2"/>
          <c:tx>
            <c:strRef>
              <c:f>Sheet1!$A$6</c:f>
              <c:strCache>
                <c:ptCount val="1"/>
                <c:pt idx="0">
                  <c:v>Asia</c:v>
                </c:pt>
              </c:strCache>
            </c:strRef>
          </c:tx>
          <c:spPr>
            <a:solidFill>
              <a:srgbClr val="FFFF00"/>
            </a:solidFill>
          </c:spPr>
          <c:invertIfNegative val="0"/>
          <c:cat>
            <c:strRef>
              <c:f>Sheet1!$B$3:$D$3</c:f>
              <c:strCache>
                <c:ptCount val="3"/>
                <c:pt idx="0">
                  <c:v>Ugland</c:v>
                </c:pt>
                <c:pt idx="1">
                  <c:v>Høegh</c:v>
                </c:pt>
                <c:pt idx="2">
                  <c:v>Wilh Wilhelmsen</c:v>
                </c:pt>
              </c:strCache>
            </c:strRef>
          </c:cat>
          <c:val>
            <c:numRef>
              <c:f>Sheet1!$B$6:$D$6</c:f>
              <c:numCache>
                <c:formatCode>General</c:formatCode>
                <c:ptCount val="3"/>
                <c:pt idx="0">
                  <c:v>8</c:v>
                </c:pt>
                <c:pt idx="1">
                  <c:v>14</c:v>
                </c:pt>
                <c:pt idx="2">
                  <c:v>38</c:v>
                </c:pt>
              </c:numCache>
            </c:numRef>
          </c:val>
        </c:ser>
        <c:dLbls>
          <c:showLegendKey val="0"/>
          <c:showVal val="0"/>
          <c:showCatName val="0"/>
          <c:showSerName val="0"/>
          <c:showPercent val="0"/>
          <c:showBubbleSize val="0"/>
        </c:dLbls>
        <c:gapWidth val="150"/>
        <c:axId val="323240600"/>
        <c:axId val="323240992"/>
      </c:barChart>
      <c:catAx>
        <c:axId val="323240600"/>
        <c:scaling>
          <c:orientation val="minMax"/>
        </c:scaling>
        <c:delete val="0"/>
        <c:axPos val="b"/>
        <c:numFmt formatCode="General" sourceLinked="1"/>
        <c:majorTickMark val="out"/>
        <c:minorTickMark val="none"/>
        <c:tickLblPos val="nextTo"/>
        <c:crossAx val="323240992"/>
        <c:crosses val="autoZero"/>
        <c:auto val="1"/>
        <c:lblAlgn val="ctr"/>
        <c:lblOffset val="100"/>
        <c:noMultiLvlLbl val="0"/>
      </c:catAx>
      <c:valAx>
        <c:axId val="323240992"/>
        <c:scaling>
          <c:orientation val="minMax"/>
        </c:scaling>
        <c:delete val="0"/>
        <c:axPos val="l"/>
        <c:majorGridlines/>
        <c:numFmt formatCode="General" sourceLinked="1"/>
        <c:majorTickMark val="out"/>
        <c:minorTickMark val="none"/>
        <c:tickLblPos val="nextTo"/>
        <c:crossAx val="323240600"/>
        <c:crosses val="autoZero"/>
        <c:crossBetween val="between"/>
      </c:valAx>
    </c:plotArea>
    <c:legend>
      <c:legendPos val="r"/>
      <c:layout/>
      <c:overlay val="0"/>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drawing1.xml><?xml version="1.0" encoding="utf-8"?>
<c:userShapes xmlns:c="http://schemas.openxmlformats.org/drawingml/2006/chart">
  <cdr:relSizeAnchor xmlns:cdr="http://schemas.openxmlformats.org/drawingml/2006/chartDrawing">
    <cdr:from>
      <cdr:x>0.0406</cdr:x>
      <cdr:y>0.31585</cdr:y>
    </cdr:from>
    <cdr:to>
      <cdr:x>0.12181</cdr:x>
      <cdr:y>0.39481</cdr:y>
    </cdr:to>
    <cdr:sp macro="" textlink="">
      <cdr:nvSpPr>
        <cdr:cNvPr id="4" name="TextBox 3"/>
        <cdr:cNvSpPr txBox="1"/>
      </cdr:nvSpPr>
      <cdr:spPr>
        <a:xfrm xmlns:a="http://schemas.openxmlformats.org/drawingml/2006/main">
          <a:off x="360040" y="1440160"/>
          <a:ext cx="720080"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nb-NO"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0.08001</cdr:x>
      <cdr:y>0.57778</cdr:y>
    </cdr:from>
    <cdr:to>
      <cdr:x>0.98124</cdr:x>
      <cdr:y>0.57908</cdr:y>
    </cdr:to>
    <cdr:sp macro="" textlink="">
      <cdr:nvSpPr>
        <cdr:cNvPr id="3" name="Straight Connector 2"/>
        <cdr:cNvSpPr/>
      </cdr:nvSpPr>
      <cdr:spPr>
        <a:xfrm xmlns:a="http://schemas.openxmlformats.org/drawingml/2006/main">
          <a:off x="493812" y="1872207"/>
          <a:ext cx="5562598" cy="4221"/>
        </a:xfrm>
        <a:prstGeom xmlns:a="http://schemas.openxmlformats.org/drawingml/2006/main" prst="line">
          <a:avLst/>
        </a:prstGeom>
        <a:ln xmlns:a="http://schemas.openxmlformats.org/drawingml/2006/main" w="190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nb-NO"/>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52382" cy="497444"/>
          </a:xfrm>
          <a:prstGeom prst="rect">
            <a:avLst/>
          </a:prstGeom>
          <a:noFill/>
          <a:ln w="9525">
            <a:noFill/>
            <a:miter lim="800000"/>
            <a:headEnd/>
            <a:tailEnd/>
          </a:ln>
          <a:effectLst/>
        </p:spPr>
        <p:txBody>
          <a:bodyPr vert="horz" wrap="square" lIns="91595" tIns="45798" rIns="91595" bIns="45798" numCol="1" anchor="t" anchorCtr="0" compatLnSpc="1">
            <a:prstTxWarp prst="textNoShape">
              <a:avLst/>
            </a:prstTxWarp>
          </a:bodyPr>
          <a:lstStyle>
            <a:lvl1pPr eaLnBrk="0" hangingPunct="0">
              <a:defRPr sz="500">
                <a:latin typeface="Verdana" pitchFamily="34" charset="0"/>
              </a:defRPr>
            </a:lvl1pPr>
          </a:lstStyle>
          <a:p>
            <a:pPr>
              <a:defRPr/>
            </a:pPr>
            <a:endParaRPr lang="nb-NO"/>
          </a:p>
        </p:txBody>
      </p:sp>
      <p:sp>
        <p:nvSpPr>
          <p:cNvPr id="23555" name="Rectangle 3"/>
          <p:cNvSpPr>
            <a:spLocks noGrp="1" noChangeArrowheads="1"/>
          </p:cNvSpPr>
          <p:nvPr>
            <p:ph type="dt" sz="quarter" idx="1"/>
          </p:nvPr>
        </p:nvSpPr>
        <p:spPr bwMode="auto">
          <a:xfrm>
            <a:off x="3859582" y="0"/>
            <a:ext cx="2952381" cy="497444"/>
          </a:xfrm>
          <a:prstGeom prst="rect">
            <a:avLst/>
          </a:prstGeom>
          <a:noFill/>
          <a:ln w="9525">
            <a:noFill/>
            <a:miter lim="800000"/>
            <a:headEnd/>
            <a:tailEnd/>
          </a:ln>
          <a:effectLst/>
        </p:spPr>
        <p:txBody>
          <a:bodyPr vert="horz" wrap="square" lIns="91595" tIns="45798" rIns="91595" bIns="45798" numCol="1" anchor="t" anchorCtr="0" compatLnSpc="1">
            <a:prstTxWarp prst="textNoShape">
              <a:avLst/>
            </a:prstTxWarp>
          </a:bodyPr>
          <a:lstStyle>
            <a:lvl1pPr algn="r" eaLnBrk="0" hangingPunct="0">
              <a:defRPr sz="500">
                <a:latin typeface="Verdana" pitchFamily="34" charset="0"/>
              </a:defRPr>
            </a:lvl1pPr>
          </a:lstStyle>
          <a:p>
            <a:pPr>
              <a:defRPr/>
            </a:pPr>
            <a:endParaRPr lang="nb-NO"/>
          </a:p>
        </p:txBody>
      </p:sp>
      <p:sp>
        <p:nvSpPr>
          <p:cNvPr id="23556" name="Rectangle 4"/>
          <p:cNvSpPr>
            <a:spLocks noGrp="1" noChangeArrowheads="1"/>
          </p:cNvSpPr>
          <p:nvPr>
            <p:ph type="ftr" sz="quarter" idx="2"/>
          </p:nvPr>
        </p:nvSpPr>
        <p:spPr bwMode="auto">
          <a:xfrm>
            <a:off x="0" y="9445070"/>
            <a:ext cx="2952382" cy="497443"/>
          </a:xfrm>
          <a:prstGeom prst="rect">
            <a:avLst/>
          </a:prstGeom>
          <a:noFill/>
          <a:ln w="9525">
            <a:noFill/>
            <a:miter lim="800000"/>
            <a:headEnd/>
            <a:tailEnd/>
          </a:ln>
          <a:effectLst/>
        </p:spPr>
        <p:txBody>
          <a:bodyPr vert="horz" wrap="square" lIns="91595" tIns="45798" rIns="91595" bIns="45798" numCol="1" anchor="b" anchorCtr="0" compatLnSpc="1">
            <a:prstTxWarp prst="textNoShape">
              <a:avLst/>
            </a:prstTxWarp>
          </a:bodyPr>
          <a:lstStyle>
            <a:lvl1pPr eaLnBrk="0" hangingPunct="0">
              <a:defRPr sz="500">
                <a:latin typeface="Verdana" pitchFamily="34" charset="0"/>
              </a:defRPr>
            </a:lvl1pPr>
          </a:lstStyle>
          <a:p>
            <a:pPr>
              <a:defRPr/>
            </a:pPr>
            <a:endParaRPr lang="nb-NO"/>
          </a:p>
        </p:txBody>
      </p:sp>
      <p:sp>
        <p:nvSpPr>
          <p:cNvPr id="23557" name="Rectangle 5"/>
          <p:cNvSpPr>
            <a:spLocks noGrp="1" noChangeArrowheads="1"/>
          </p:cNvSpPr>
          <p:nvPr>
            <p:ph type="sldNum" sz="quarter" idx="3"/>
          </p:nvPr>
        </p:nvSpPr>
        <p:spPr bwMode="auto">
          <a:xfrm>
            <a:off x="3859582" y="9445070"/>
            <a:ext cx="2952381" cy="497443"/>
          </a:xfrm>
          <a:prstGeom prst="rect">
            <a:avLst/>
          </a:prstGeom>
          <a:noFill/>
          <a:ln w="9525">
            <a:noFill/>
            <a:miter lim="800000"/>
            <a:headEnd/>
            <a:tailEnd/>
          </a:ln>
          <a:effectLst/>
        </p:spPr>
        <p:txBody>
          <a:bodyPr vert="horz" wrap="square" lIns="91595" tIns="45798" rIns="91595" bIns="45798" numCol="1" anchor="b" anchorCtr="0" compatLnSpc="1">
            <a:prstTxWarp prst="textNoShape">
              <a:avLst/>
            </a:prstTxWarp>
          </a:bodyPr>
          <a:lstStyle>
            <a:lvl1pPr algn="r" eaLnBrk="0" hangingPunct="0">
              <a:defRPr sz="500">
                <a:latin typeface="Verdana" pitchFamily="34" charset="0"/>
              </a:defRPr>
            </a:lvl1pPr>
          </a:lstStyle>
          <a:p>
            <a:pPr>
              <a:defRPr/>
            </a:pPr>
            <a:fld id="{713CB439-8A50-4CE3-B447-7BDB013E7D06}" type="slidenum">
              <a:rPr lang="nb-NO"/>
              <a:pPr>
                <a:defRPr/>
              </a:pPr>
              <a:t>‹#›</a:t>
            </a:fld>
            <a:endParaRPr lang="nb-NO"/>
          </a:p>
        </p:txBody>
      </p:sp>
    </p:spTree>
    <p:extLst>
      <p:ext uri="{BB962C8B-B14F-4D97-AF65-F5344CB8AC3E}">
        <p14:creationId xmlns:p14="http://schemas.microsoft.com/office/powerpoint/2010/main" val="209243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1026"/>
          <p:cNvSpPr>
            <a:spLocks noGrp="1" noChangeArrowheads="1"/>
          </p:cNvSpPr>
          <p:nvPr>
            <p:ph type="hdr" sz="quarter"/>
          </p:nvPr>
        </p:nvSpPr>
        <p:spPr bwMode="auto">
          <a:xfrm>
            <a:off x="0" y="0"/>
            <a:ext cx="2952382" cy="497444"/>
          </a:xfrm>
          <a:prstGeom prst="rect">
            <a:avLst/>
          </a:prstGeom>
          <a:noFill/>
          <a:ln w="9525">
            <a:noFill/>
            <a:miter lim="800000"/>
            <a:headEnd/>
            <a:tailEnd/>
          </a:ln>
          <a:effectLst/>
        </p:spPr>
        <p:txBody>
          <a:bodyPr vert="horz" wrap="square" lIns="91595" tIns="45798" rIns="91595" bIns="45798" numCol="1" anchor="t" anchorCtr="0" compatLnSpc="1">
            <a:prstTxWarp prst="textNoShape">
              <a:avLst/>
            </a:prstTxWarp>
          </a:bodyPr>
          <a:lstStyle>
            <a:lvl1pPr eaLnBrk="0" hangingPunct="0">
              <a:defRPr sz="500">
                <a:latin typeface="Verdana" pitchFamily="34" charset="0"/>
              </a:defRPr>
            </a:lvl1pPr>
          </a:lstStyle>
          <a:p>
            <a:pPr>
              <a:defRPr/>
            </a:pPr>
            <a:endParaRPr lang="nb-NO"/>
          </a:p>
        </p:txBody>
      </p:sp>
      <p:sp>
        <p:nvSpPr>
          <p:cNvPr id="51203" name="Rectangle 1027"/>
          <p:cNvSpPr>
            <a:spLocks noGrp="1" noChangeArrowheads="1"/>
          </p:cNvSpPr>
          <p:nvPr>
            <p:ph type="dt" idx="1"/>
          </p:nvPr>
        </p:nvSpPr>
        <p:spPr bwMode="auto">
          <a:xfrm>
            <a:off x="3859582" y="0"/>
            <a:ext cx="2952381" cy="497444"/>
          </a:xfrm>
          <a:prstGeom prst="rect">
            <a:avLst/>
          </a:prstGeom>
          <a:noFill/>
          <a:ln w="9525">
            <a:noFill/>
            <a:miter lim="800000"/>
            <a:headEnd/>
            <a:tailEnd/>
          </a:ln>
          <a:effectLst/>
        </p:spPr>
        <p:txBody>
          <a:bodyPr vert="horz" wrap="square" lIns="91595" tIns="45798" rIns="91595" bIns="45798" numCol="1" anchor="t" anchorCtr="0" compatLnSpc="1">
            <a:prstTxWarp prst="textNoShape">
              <a:avLst/>
            </a:prstTxWarp>
          </a:bodyPr>
          <a:lstStyle>
            <a:lvl1pPr algn="r" eaLnBrk="0" hangingPunct="0">
              <a:defRPr sz="500">
                <a:latin typeface="Verdana" pitchFamily="34" charset="0"/>
              </a:defRPr>
            </a:lvl1pPr>
          </a:lstStyle>
          <a:p>
            <a:pPr>
              <a:defRPr/>
            </a:pPr>
            <a:endParaRPr lang="nb-NO"/>
          </a:p>
        </p:txBody>
      </p:sp>
      <p:sp>
        <p:nvSpPr>
          <p:cNvPr id="15364" name="Rectangle 1028"/>
          <p:cNvSpPr>
            <a:spLocks noGrp="1" noRot="1" noChangeAspect="1" noChangeArrowheads="1" noTextEdit="1"/>
          </p:cNvSpPr>
          <p:nvPr>
            <p:ph type="sldImg" idx="2"/>
          </p:nvPr>
        </p:nvSpPr>
        <p:spPr bwMode="auto">
          <a:xfrm>
            <a:off x="92075" y="746125"/>
            <a:ext cx="6627813" cy="3727450"/>
          </a:xfrm>
          <a:prstGeom prst="rect">
            <a:avLst/>
          </a:prstGeom>
          <a:noFill/>
          <a:ln w="9525">
            <a:solidFill>
              <a:srgbClr val="000000"/>
            </a:solidFill>
            <a:miter lim="800000"/>
            <a:headEnd/>
            <a:tailEnd/>
          </a:ln>
        </p:spPr>
      </p:sp>
      <p:sp>
        <p:nvSpPr>
          <p:cNvPr id="51205" name="Rectangle 1029"/>
          <p:cNvSpPr>
            <a:spLocks noGrp="1" noChangeArrowheads="1"/>
          </p:cNvSpPr>
          <p:nvPr>
            <p:ph type="body" sz="quarter" idx="3"/>
          </p:nvPr>
        </p:nvSpPr>
        <p:spPr bwMode="auto">
          <a:xfrm>
            <a:off x="908794" y="4723330"/>
            <a:ext cx="4994378" cy="4473813"/>
          </a:xfrm>
          <a:prstGeom prst="rect">
            <a:avLst/>
          </a:prstGeom>
          <a:noFill/>
          <a:ln w="9525">
            <a:noFill/>
            <a:miter lim="800000"/>
            <a:headEnd/>
            <a:tailEnd/>
          </a:ln>
          <a:effectLst/>
        </p:spPr>
        <p:txBody>
          <a:bodyPr vert="horz" wrap="square" lIns="91595" tIns="45798" rIns="91595" bIns="45798" numCol="1" anchor="t" anchorCtr="0" compatLnSpc="1">
            <a:prstTxWarp prst="textNoShape">
              <a:avLst/>
            </a:prstTxWarp>
          </a:bodyPr>
          <a:lstStyle/>
          <a:p>
            <a:pPr lvl="0"/>
            <a:r>
              <a:rPr lang="nb-NO" noProof="0" smtClean="0"/>
              <a:t>Click to edit Master text styles</a:t>
            </a:r>
          </a:p>
          <a:p>
            <a:pPr lvl="1"/>
            <a:r>
              <a:rPr lang="nb-NO" noProof="0" smtClean="0"/>
              <a:t>Second level</a:t>
            </a:r>
          </a:p>
          <a:p>
            <a:pPr lvl="2"/>
            <a:r>
              <a:rPr lang="nb-NO" noProof="0" smtClean="0"/>
              <a:t>Third level</a:t>
            </a:r>
          </a:p>
          <a:p>
            <a:pPr lvl="3"/>
            <a:r>
              <a:rPr lang="nb-NO" noProof="0" smtClean="0"/>
              <a:t>Fourth level</a:t>
            </a:r>
          </a:p>
          <a:p>
            <a:pPr lvl="4"/>
            <a:r>
              <a:rPr lang="nb-NO" noProof="0" smtClean="0"/>
              <a:t>Fifth level</a:t>
            </a:r>
          </a:p>
        </p:txBody>
      </p:sp>
      <p:sp>
        <p:nvSpPr>
          <p:cNvPr id="51206" name="Rectangle 1030"/>
          <p:cNvSpPr>
            <a:spLocks noGrp="1" noChangeArrowheads="1"/>
          </p:cNvSpPr>
          <p:nvPr>
            <p:ph type="ftr" sz="quarter" idx="4"/>
          </p:nvPr>
        </p:nvSpPr>
        <p:spPr bwMode="auto">
          <a:xfrm>
            <a:off x="0" y="9445070"/>
            <a:ext cx="2952382" cy="497443"/>
          </a:xfrm>
          <a:prstGeom prst="rect">
            <a:avLst/>
          </a:prstGeom>
          <a:noFill/>
          <a:ln w="9525">
            <a:noFill/>
            <a:miter lim="800000"/>
            <a:headEnd/>
            <a:tailEnd/>
          </a:ln>
          <a:effectLst/>
        </p:spPr>
        <p:txBody>
          <a:bodyPr vert="horz" wrap="square" lIns="91595" tIns="45798" rIns="91595" bIns="45798" numCol="1" anchor="b" anchorCtr="0" compatLnSpc="1">
            <a:prstTxWarp prst="textNoShape">
              <a:avLst/>
            </a:prstTxWarp>
          </a:bodyPr>
          <a:lstStyle>
            <a:lvl1pPr eaLnBrk="0" hangingPunct="0">
              <a:defRPr sz="500">
                <a:latin typeface="Verdana" pitchFamily="34" charset="0"/>
              </a:defRPr>
            </a:lvl1pPr>
          </a:lstStyle>
          <a:p>
            <a:pPr>
              <a:defRPr/>
            </a:pPr>
            <a:endParaRPr lang="nb-NO"/>
          </a:p>
        </p:txBody>
      </p:sp>
      <p:sp>
        <p:nvSpPr>
          <p:cNvPr id="51207" name="Rectangle 1031"/>
          <p:cNvSpPr>
            <a:spLocks noGrp="1" noChangeArrowheads="1"/>
          </p:cNvSpPr>
          <p:nvPr>
            <p:ph type="sldNum" sz="quarter" idx="5"/>
          </p:nvPr>
        </p:nvSpPr>
        <p:spPr bwMode="auto">
          <a:xfrm>
            <a:off x="3859582" y="9445070"/>
            <a:ext cx="2952381" cy="497443"/>
          </a:xfrm>
          <a:prstGeom prst="rect">
            <a:avLst/>
          </a:prstGeom>
          <a:noFill/>
          <a:ln w="9525">
            <a:noFill/>
            <a:miter lim="800000"/>
            <a:headEnd/>
            <a:tailEnd/>
          </a:ln>
          <a:effectLst/>
        </p:spPr>
        <p:txBody>
          <a:bodyPr vert="horz" wrap="square" lIns="91595" tIns="45798" rIns="91595" bIns="45798" numCol="1" anchor="b" anchorCtr="0" compatLnSpc="1">
            <a:prstTxWarp prst="textNoShape">
              <a:avLst/>
            </a:prstTxWarp>
          </a:bodyPr>
          <a:lstStyle>
            <a:lvl1pPr algn="r" eaLnBrk="0" hangingPunct="0">
              <a:defRPr sz="500">
                <a:latin typeface="Verdana" pitchFamily="34" charset="0"/>
              </a:defRPr>
            </a:lvl1pPr>
          </a:lstStyle>
          <a:p>
            <a:pPr>
              <a:defRPr/>
            </a:pPr>
            <a:fld id="{8A901F31-135C-44A3-9FDC-672D6C6B2281}" type="slidenum">
              <a:rPr lang="nb-NO"/>
              <a:pPr>
                <a:defRPr/>
              </a:pPr>
              <a:t>‹#›</a:t>
            </a:fld>
            <a:endParaRPr lang="nb-NO"/>
          </a:p>
        </p:txBody>
      </p:sp>
    </p:spTree>
    <p:extLst>
      <p:ext uri="{BB962C8B-B14F-4D97-AF65-F5344CB8AC3E}">
        <p14:creationId xmlns:p14="http://schemas.microsoft.com/office/powerpoint/2010/main" val="21960211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0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0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0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0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fld id="{8A901F31-135C-44A3-9FDC-672D6C6B2281}" type="slidenum">
              <a:rPr lang="nb-NO" smtClean="0"/>
              <a:pPr>
                <a:defRPr/>
              </a:pPr>
              <a:t>1</a:t>
            </a:fld>
            <a:endParaRPr lang="nb-NO"/>
          </a:p>
        </p:txBody>
      </p:sp>
    </p:spTree>
    <p:extLst>
      <p:ext uri="{BB962C8B-B14F-4D97-AF65-F5344CB8AC3E}">
        <p14:creationId xmlns:p14="http://schemas.microsoft.com/office/powerpoint/2010/main" val="1979849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fld id="{8A901F31-135C-44A3-9FDC-672D6C6B2281}" type="slidenum">
              <a:rPr lang="nb-NO" smtClean="0"/>
              <a:pPr>
                <a:defRPr/>
              </a:pPr>
              <a:t>10</a:t>
            </a:fld>
            <a:endParaRPr lang="nb-NO"/>
          </a:p>
        </p:txBody>
      </p:sp>
    </p:spTree>
    <p:extLst>
      <p:ext uri="{BB962C8B-B14F-4D97-AF65-F5344CB8AC3E}">
        <p14:creationId xmlns:p14="http://schemas.microsoft.com/office/powerpoint/2010/main" val="1030669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Her noen andre påstander</a:t>
            </a:r>
            <a:r>
              <a:rPr lang="nb-NO" baseline="0" dirty="0" smtClean="0"/>
              <a:t> </a:t>
            </a:r>
          </a:p>
          <a:p>
            <a:pPr defTabSz="915954">
              <a:defRPr/>
            </a:pPr>
            <a:r>
              <a:rPr lang="nb-NO" dirty="0" smtClean="0"/>
              <a:t>Fokus på næringsomgivelsene</a:t>
            </a:r>
            <a:r>
              <a:rPr lang="nb-NO" baseline="0" dirty="0" smtClean="0"/>
              <a:t> </a:t>
            </a:r>
          </a:p>
          <a:p>
            <a:pPr defTabSz="915954">
              <a:defRPr/>
            </a:pPr>
            <a:endParaRPr lang="nb-NO" baseline="0" dirty="0" smtClean="0"/>
          </a:p>
        </p:txBody>
      </p:sp>
      <p:sp>
        <p:nvSpPr>
          <p:cNvPr id="4" name="Slide Number Placeholder 3"/>
          <p:cNvSpPr>
            <a:spLocks noGrp="1"/>
          </p:cNvSpPr>
          <p:nvPr>
            <p:ph type="sldNum" sz="quarter" idx="10"/>
          </p:nvPr>
        </p:nvSpPr>
        <p:spPr/>
        <p:txBody>
          <a:bodyPr/>
          <a:lstStyle/>
          <a:p>
            <a:pPr>
              <a:defRPr/>
            </a:pPr>
            <a:fld id="{8A901F31-135C-44A3-9FDC-672D6C6B2281}" type="slidenum">
              <a:rPr lang="nb-NO" smtClean="0"/>
              <a:pPr>
                <a:defRPr/>
              </a:pPr>
              <a:t>11</a:t>
            </a:fld>
            <a:endParaRPr lang="nb-NO"/>
          </a:p>
        </p:txBody>
      </p:sp>
    </p:spTree>
    <p:extLst>
      <p:ext uri="{BB962C8B-B14F-4D97-AF65-F5344CB8AC3E}">
        <p14:creationId xmlns:p14="http://schemas.microsoft.com/office/powerpoint/2010/main" val="474510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err="1"/>
              <a:t>Factor</a:t>
            </a:r>
            <a:r>
              <a:rPr lang="nb-NO" dirty="0"/>
              <a:t> </a:t>
            </a:r>
            <a:r>
              <a:rPr lang="nb-NO" dirty="0" err="1"/>
              <a:t>conditions</a:t>
            </a:r>
            <a:r>
              <a:rPr lang="nb-NO" dirty="0"/>
              <a:t>: velutviklet infrastruktur, tilgang på kompetent arbeidskraft, kapital og fysiske ressurser.</a:t>
            </a:r>
          </a:p>
          <a:p>
            <a:r>
              <a:rPr lang="nb-NO" dirty="0"/>
              <a:t>Market </a:t>
            </a:r>
            <a:r>
              <a:rPr lang="nb-NO" dirty="0" err="1"/>
              <a:t>conditions</a:t>
            </a:r>
            <a:r>
              <a:rPr lang="nb-NO" dirty="0"/>
              <a:t>: karakteren av etterspørsel i hjemmemarkedet, krevende kunder.</a:t>
            </a:r>
          </a:p>
          <a:p>
            <a:pPr defTabSz="915954">
              <a:defRPr/>
            </a:pPr>
            <a:endParaRPr lang="nb-NO" dirty="0" smtClean="0"/>
          </a:p>
          <a:p>
            <a:pPr defTabSz="915954">
              <a:defRPr/>
            </a:pPr>
            <a:endParaRPr lang="nb-NO" dirty="0" smtClean="0"/>
          </a:p>
          <a:p>
            <a:pPr defTabSz="915954">
              <a:defRPr/>
            </a:pPr>
            <a:r>
              <a:rPr lang="nb-NO" dirty="0" smtClean="0"/>
              <a:t>Stikkordet</a:t>
            </a:r>
            <a:r>
              <a:rPr lang="nb-NO" baseline="0" dirty="0" smtClean="0"/>
              <a:t> er i mine øyne </a:t>
            </a:r>
            <a:r>
              <a:rPr lang="nb-NO" dirty="0" smtClean="0"/>
              <a:t>Fokus på næringsomgivelsene</a:t>
            </a:r>
            <a:r>
              <a:rPr lang="nb-NO" baseline="0" dirty="0" smtClean="0"/>
              <a:t> </a:t>
            </a:r>
          </a:p>
          <a:p>
            <a:endParaRPr lang="nb-NO" dirty="0" smtClean="0"/>
          </a:p>
          <a:p>
            <a:r>
              <a:rPr lang="nb-NO" dirty="0" smtClean="0"/>
              <a:t>En forståelse av at, som Porter skrev i sin opprinnelige bok</a:t>
            </a:r>
          </a:p>
          <a:p>
            <a:endParaRPr lang="nb-NO" dirty="0" smtClean="0"/>
          </a:p>
          <a:p>
            <a:r>
              <a:rPr lang="nb-NO" dirty="0" smtClean="0"/>
              <a:t>Reves innsigelse</a:t>
            </a:r>
          </a:p>
          <a:p>
            <a:endParaRPr lang="nb-NO" dirty="0" smtClean="0"/>
          </a:p>
          <a:p>
            <a:r>
              <a:rPr lang="nb-NO" dirty="0" smtClean="0"/>
              <a:t>Men ikke mange bedrifter </a:t>
            </a:r>
          </a:p>
          <a:p>
            <a:endParaRPr lang="nb-NO" dirty="0" smtClean="0"/>
          </a:p>
          <a:p>
            <a:r>
              <a:rPr lang="nb-NO" baseline="0" dirty="0" smtClean="0"/>
              <a:t>I kortform: Det er de attraktive omgivelsene – den maritime klyngen – som forklarer norsk skipsfarts suksess.</a:t>
            </a:r>
          </a:p>
          <a:p>
            <a:endParaRPr lang="nb-NO" baseline="0" dirty="0" smtClean="0"/>
          </a:p>
          <a:p>
            <a:r>
              <a:rPr lang="nb-NO" baseline="0" dirty="0" smtClean="0"/>
              <a:t>Og hva ved omgivelsene er det vi snakker om da for eksempel.. </a:t>
            </a:r>
          </a:p>
          <a:p>
            <a:endParaRPr lang="nb-NO" baseline="0" dirty="0" smtClean="0"/>
          </a:p>
          <a:p>
            <a:r>
              <a:rPr lang="nb-NO" baseline="0" dirty="0" smtClean="0"/>
              <a:t>Da har jeg holdt meg til den opprinnelige terminologien – og det som stod sentralt her</a:t>
            </a:r>
          </a:p>
          <a:p>
            <a:r>
              <a:rPr lang="nb-NO" baseline="0" dirty="0" smtClean="0"/>
              <a:t>Suksessrike næringsklynger hviler her på flere sentrale faktorer. </a:t>
            </a:r>
          </a:p>
          <a:p>
            <a:r>
              <a:rPr lang="nb-NO" baseline="0" dirty="0" smtClean="0"/>
              <a:t>Les listen</a:t>
            </a:r>
          </a:p>
          <a:p>
            <a:endParaRPr lang="nb-NO" baseline="0" dirty="0" smtClean="0"/>
          </a:p>
          <a:p>
            <a:r>
              <a:rPr lang="nb-NO" baseline="0" dirty="0" smtClean="0"/>
              <a:t>Felles for alle disse er at de dreier seg om forhold utenfor bedriftene.</a:t>
            </a:r>
          </a:p>
          <a:p>
            <a:endParaRPr lang="nb-NO" baseline="0" dirty="0" smtClean="0"/>
          </a:p>
          <a:p>
            <a:r>
              <a:rPr lang="nb-NO" dirty="0" smtClean="0"/>
              <a:t>Med utgangspunkt i denne grunnforståelsen er det utviklet en </a:t>
            </a:r>
            <a:r>
              <a:rPr lang="nb-NO" dirty="0" err="1" smtClean="0"/>
              <a:t>en</a:t>
            </a:r>
            <a:r>
              <a:rPr lang="nb-NO" dirty="0" smtClean="0"/>
              <a:t> teori – en modell – opprinnelig</a:t>
            </a:r>
            <a:r>
              <a:rPr lang="nb-NO" baseline="0" dirty="0" smtClean="0"/>
              <a:t> gikk denne under navnet </a:t>
            </a:r>
            <a:r>
              <a:rPr lang="nb-NO" dirty="0" smtClean="0"/>
              <a:t>Diamantmodellen </a:t>
            </a:r>
            <a:r>
              <a:rPr lang="nb-NO" baseline="0" dirty="0" smtClean="0"/>
              <a:t>– som peker på et sett av ulike forhold  utenfor bedriftene selv – altså i deres omgivelser – og hvordan disse danner basisen for  etablering av en sterk klynge av bedrifter. Denne igjen slik jeg fortolker det forklarer suksessen til enkeltbedrifter. </a:t>
            </a:r>
          </a:p>
          <a:p>
            <a:endParaRPr lang="nb-NO" baseline="0" dirty="0" smtClean="0"/>
          </a:p>
          <a:p>
            <a:r>
              <a:rPr lang="nb-NO" baseline="0" dirty="0" smtClean="0"/>
              <a:t>Denne modellen er blitt videreutviklet mange steder og ikke minst av Torger Reve og hans kolleger - i deres siste bok versjon er modellen blitt mer kompleks og begrepet </a:t>
            </a:r>
          </a:p>
          <a:p>
            <a:r>
              <a:rPr lang="nb-NO" baseline="0" dirty="0" smtClean="0"/>
              <a:t>Diamantmodell er byttet ut med Smaragdmodell. </a:t>
            </a:r>
          </a:p>
          <a:p>
            <a:r>
              <a:rPr lang="nb-NO" baseline="0" dirty="0" smtClean="0"/>
              <a:t>Klynge er byttet ut med globalt </a:t>
            </a:r>
            <a:r>
              <a:rPr lang="nb-NO" baseline="0" dirty="0" err="1" smtClean="0"/>
              <a:t>kunnskapsnav</a:t>
            </a:r>
            <a:r>
              <a:rPr lang="nb-NO" baseline="0" dirty="0" smtClean="0"/>
              <a:t>. </a:t>
            </a:r>
          </a:p>
          <a:p>
            <a:r>
              <a:rPr lang="nb-NO" baseline="0" dirty="0" smtClean="0"/>
              <a:t>I den siste versjonen til Reve og </a:t>
            </a:r>
            <a:r>
              <a:rPr lang="nb-NO" baseline="0" dirty="0" err="1" smtClean="0"/>
              <a:t>Sason</a:t>
            </a:r>
            <a:r>
              <a:rPr lang="nb-NO" baseline="0" dirty="0" smtClean="0"/>
              <a:t> snakkes det også om ulike typer av attraktivitet og hvordan disse definerer globale </a:t>
            </a:r>
            <a:r>
              <a:rPr lang="nb-NO" baseline="0" dirty="0" err="1" smtClean="0"/>
              <a:t>kunnskapsnav</a:t>
            </a:r>
            <a:r>
              <a:rPr lang="nb-NO" baseline="0" dirty="0" smtClean="0"/>
              <a:t> – og man måler dette langs mange nye dimensjoner. </a:t>
            </a:r>
          </a:p>
          <a:p>
            <a:endParaRPr lang="nb-NO" baseline="0" dirty="0" smtClean="0"/>
          </a:p>
          <a:p>
            <a:r>
              <a:rPr lang="nb-NO" baseline="0" dirty="0" smtClean="0"/>
              <a:t>Men selve kjernen i tankerekken er jo bevart – det er omgivelsene som teller. </a:t>
            </a:r>
          </a:p>
          <a:p>
            <a:endParaRPr lang="nb-NO" baseline="0" dirty="0" smtClean="0"/>
          </a:p>
          <a:p>
            <a:r>
              <a:rPr lang="nb-NO" baseline="0" dirty="0" smtClean="0"/>
              <a:t>Konklusjonen i alle studiene som har vært gjennomført – og for alle de ulike skipsfartnisjene – har  vært at disse omgivelsesfaktorene har vært særlig gunstige – og at det derfor er disse som forklarer norsk skipsfarters omstillingsevne og vedvarende suksess. </a:t>
            </a:r>
          </a:p>
          <a:p>
            <a:endParaRPr lang="nb-NO" baseline="0" dirty="0" smtClean="0"/>
          </a:p>
          <a:p>
            <a:r>
              <a:rPr lang="nb-NO" baseline="0" dirty="0" smtClean="0"/>
              <a:t>La meg bare vise noen eksempler. </a:t>
            </a:r>
          </a:p>
          <a:p>
            <a:endParaRPr lang="nb-NO" baseline="0" dirty="0" smtClean="0"/>
          </a:p>
        </p:txBody>
      </p:sp>
      <p:sp>
        <p:nvSpPr>
          <p:cNvPr id="4" name="Slide Number Placeholder 3"/>
          <p:cNvSpPr>
            <a:spLocks noGrp="1"/>
          </p:cNvSpPr>
          <p:nvPr>
            <p:ph type="sldNum" sz="quarter" idx="10"/>
          </p:nvPr>
        </p:nvSpPr>
        <p:spPr/>
        <p:txBody>
          <a:bodyPr/>
          <a:lstStyle/>
          <a:p>
            <a:pPr>
              <a:defRPr/>
            </a:pPr>
            <a:fld id="{8A901F31-135C-44A3-9FDC-672D6C6B2281}" type="slidenum">
              <a:rPr lang="nb-NO" smtClean="0"/>
              <a:pPr>
                <a:defRPr/>
              </a:pPr>
              <a:t>12</a:t>
            </a:fld>
            <a:endParaRPr lang="nb-NO"/>
          </a:p>
        </p:txBody>
      </p:sp>
    </p:spTree>
    <p:extLst>
      <p:ext uri="{BB962C8B-B14F-4D97-AF65-F5344CB8AC3E}">
        <p14:creationId xmlns:p14="http://schemas.microsoft.com/office/powerpoint/2010/main" val="3301110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err="1" smtClean="0"/>
              <a:t>Focus</a:t>
            </a:r>
            <a:r>
              <a:rPr lang="nb-NO" dirty="0" smtClean="0"/>
              <a:t> </a:t>
            </a:r>
            <a:r>
              <a:rPr lang="nb-NO" dirty="0" err="1" smtClean="0"/>
              <a:t>on</a:t>
            </a:r>
            <a:r>
              <a:rPr lang="nb-NO" dirty="0" smtClean="0"/>
              <a:t> </a:t>
            </a:r>
            <a:r>
              <a:rPr lang="nb-NO" dirty="0" err="1" smtClean="0"/>
              <a:t>interplay</a:t>
            </a:r>
            <a:r>
              <a:rPr lang="nb-NO" dirty="0" smtClean="0"/>
              <a:t> </a:t>
            </a:r>
            <a:endParaRPr lang="nb-NO" dirty="0"/>
          </a:p>
        </p:txBody>
      </p:sp>
      <p:sp>
        <p:nvSpPr>
          <p:cNvPr id="4" name="Slide Number Placeholder 3"/>
          <p:cNvSpPr>
            <a:spLocks noGrp="1"/>
          </p:cNvSpPr>
          <p:nvPr>
            <p:ph type="sldNum" sz="quarter" idx="10"/>
          </p:nvPr>
        </p:nvSpPr>
        <p:spPr/>
        <p:txBody>
          <a:bodyPr/>
          <a:lstStyle/>
          <a:p>
            <a:pPr>
              <a:defRPr/>
            </a:pPr>
            <a:fld id="{8A901F31-135C-44A3-9FDC-672D6C6B2281}" type="slidenum">
              <a:rPr lang="nb-NO" smtClean="0"/>
              <a:pPr>
                <a:defRPr/>
              </a:pPr>
              <a:t>13</a:t>
            </a:fld>
            <a:endParaRPr lang="nb-NO"/>
          </a:p>
        </p:txBody>
      </p:sp>
    </p:spTree>
    <p:extLst>
      <p:ext uri="{BB962C8B-B14F-4D97-AF65-F5344CB8AC3E}">
        <p14:creationId xmlns:p14="http://schemas.microsoft.com/office/powerpoint/2010/main" val="3757178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The </a:t>
            </a:r>
            <a:r>
              <a:rPr lang="nb-NO" dirty="0" err="1" smtClean="0"/>
              <a:t>Emeralkd</a:t>
            </a:r>
            <a:endParaRPr lang="nb-NO" dirty="0"/>
          </a:p>
        </p:txBody>
      </p:sp>
      <p:sp>
        <p:nvSpPr>
          <p:cNvPr id="4" name="Slide Number Placeholder 3"/>
          <p:cNvSpPr>
            <a:spLocks noGrp="1"/>
          </p:cNvSpPr>
          <p:nvPr>
            <p:ph type="sldNum" sz="quarter" idx="10"/>
          </p:nvPr>
        </p:nvSpPr>
        <p:spPr/>
        <p:txBody>
          <a:bodyPr/>
          <a:lstStyle/>
          <a:p>
            <a:pPr>
              <a:defRPr/>
            </a:pPr>
            <a:fld id="{8A901F31-135C-44A3-9FDC-672D6C6B2281}" type="slidenum">
              <a:rPr lang="nb-NO" smtClean="0"/>
              <a:pPr>
                <a:defRPr/>
              </a:pPr>
              <a:t>14</a:t>
            </a:fld>
            <a:endParaRPr lang="nb-NO"/>
          </a:p>
        </p:txBody>
      </p:sp>
    </p:spTree>
    <p:extLst>
      <p:ext uri="{BB962C8B-B14F-4D97-AF65-F5344CB8AC3E}">
        <p14:creationId xmlns:p14="http://schemas.microsoft.com/office/powerpoint/2010/main" val="4276500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954">
              <a:defRPr/>
            </a:pPr>
            <a:r>
              <a:rPr lang="nb-NO" baseline="0" noProof="0" dirty="0" smtClean="0"/>
              <a:t>A lot </a:t>
            </a:r>
            <a:r>
              <a:rPr lang="nb-NO" baseline="0" noProof="0" dirty="0" err="1" smtClean="0"/>
              <a:t>of</a:t>
            </a:r>
            <a:r>
              <a:rPr lang="nb-NO" baseline="0" noProof="0" dirty="0" smtClean="0"/>
              <a:t> </a:t>
            </a:r>
            <a:r>
              <a:rPr lang="nb-NO" baseline="0" noProof="0" dirty="0" err="1" smtClean="0"/>
              <a:t>impresive</a:t>
            </a:r>
            <a:r>
              <a:rPr lang="nb-NO" baseline="0" noProof="0" dirty="0" smtClean="0"/>
              <a:t> </a:t>
            </a:r>
            <a:r>
              <a:rPr lang="nb-NO" baseline="0" noProof="0" dirty="0" err="1" smtClean="0"/>
              <a:t>work</a:t>
            </a:r>
            <a:r>
              <a:rPr lang="nb-NO" baseline="0" noProof="0" dirty="0" smtClean="0"/>
              <a:t> – and </a:t>
            </a:r>
            <a:r>
              <a:rPr lang="nb-NO" baseline="0" noProof="0" dirty="0" err="1" smtClean="0"/>
              <a:t>imortant</a:t>
            </a:r>
            <a:r>
              <a:rPr lang="nb-NO" baseline="0" noProof="0" dirty="0" smtClean="0"/>
              <a:t> for </a:t>
            </a:r>
            <a:r>
              <a:rPr lang="nb-NO" baseline="0" noProof="0" dirty="0" err="1" smtClean="0"/>
              <a:t>our</a:t>
            </a:r>
            <a:r>
              <a:rPr lang="nb-NO" baseline="0" noProof="0" dirty="0" smtClean="0"/>
              <a:t> </a:t>
            </a:r>
            <a:r>
              <a:rPr lang="nb-NO" baseline="0" noProof="0" dirty="0" err="1" smtClean="0"/>
              <a:t>understanding</a:t>
            </a:r>
            <a:r>
              <a:rPr lang="nb-NO" baseline="0" noProof="0" dirty="0" smtClean="0"/>
              <a:t> </a:t>
            </a:r>
            <a:r>
              <a:rPr lang="nb-NO" baseline="0" noProof="0" dirty="0" err="1" smtClean="0"/>
              <a:t>of</a:t>
            </a:r>
            <a:r>
              <a:rPr lang="nb-NO" baseline="0" noProof="0" dirty="0" smtClean="0"/>
              <a:t> Norwegian business. </a:t>
            </a:r>
          </a:p>
          <a:p>
            <a:pPr defTabSz="915954">
              <a:defRPr/>
            </a:pPr>
            <a:r>
              <a:rPr lang="nb-NO" baseline="0" noProof="0" dirty="0" err="1" smtClean="0"/>
              <a:t>When</a:t>
            </a:r>
            <a:r>
              <a:rPr lang="nb-NO" baseline="0" noProof="0" dirty="0" smtClean="0"/>
              <a:t> I </a:t>
            </a:r>
            <a:r>
              <a:rPr lang="nb-NO" baseline="0" noProof="0" dirty="0" err="1" smtClean="0"/>
              <a:t>started</a:t>
            </a:r>
            <a:r>
              <a:rPr lang="nb-NO" baseline="0" noProof="0" dirty="0" smtClean="0"/>
              <a:t> to </a:t>
            </a:r>
            <a:r>
              <a:rPr lang="nb-NO" baseline="0" noProof="0" dirty="0" err="1" smtClean="0"/>
              <a:t>look</a:t>
            </a:r>
            <a:r>
              <a:rPr lang="nb-NO" baseline="0" noProof="0" dirty="0" smtClean="0"/>
              <a:t> </a:t>
            </a:r>
            <a:r>
              <a:rPr lang="nb-NO" baseline="0" noProof="0" dirty="0" err="1" smtClean="0"/>
              <a:t>into</a:t>
            </a:r>
            <a:r>
              <a:rPr lang="nb-NO" baseline="0" noProof="0" dirty="0" smtClean="0"/>
              <a:t> </a:t>
            </a:r>
            <a:r>
              <a:rPr lang="nb-NO" baseline="0" noProof="0" dirty="0" err="1" smtClean="0"/>
              <a:t>this</a:t>
            </a:r>
            <a:r>
              <a:rPr lang="nb-NO" baseline="0" noProof="0" dirty="0" smtClean="0"/>
              <a:t> from a </a:t>
            </a:r>
            <a:r>
              <a:rPr lang="nb-NO" baseline="0" noProof="0" dirty="0" err="1" smtClean="0"/>
              <a:t>historical</a:t>
            </a:r>
            <a:r>
              <a:rPr lang="nb-NO" baseline="0" noProof="0" dirty="0" smtClean="0"/>
              <a:t> </a:t>
            </a:r>
            <a:r>
              <a:rPr lang="nb-NO" baseline="0" noProof="0" dirty="0" err="1" smtClean="0"/>
              <a:t>perspective</a:t>
            </a:r>
            <a:r>
              <a:rPr lang="nb-NO" baseline="0" noProof="0" dirty="0" smtClean="0"/>
              <a:t> </a:t>
            </a:r>
          </a:p>
          <a:p>
            <a:pPr defTabSz="915954">
              <a:defRPr/>
            </a:pPr>
            <a:endParaRPr lang="nb-NO" baseline="0" noProof="0" dirty="0" smtClean="0"/>
          </a:p>
          <a:p>
            <a:pPr defTabSz="915954">
              <a:defRPr/>
            </a:pPr>
            <a:r>
              <a:rPr lang="nb-NO" baseline="0" noProof="0" dirty="0" smtClean="0"/>
              <a:t>Still </a:t>
            </a:r>
            <a:r>
              <a:rPr lang="nb-NO" baseline="0" noProof="0" dirty="0" err="1" smtClean="0"/>
              <a:t>unsatisfied</a:t>
            </a:r>
            <a:r>
              <a:rPr lang="nb-NO" baseline="0" noProof="0" dirty="0" smtClean="0"/>
              <a:t> </a:t>
            </a:r>
            <a:r>
              <a:rPr lang="nb-NO" baseline="0" noProof="0" dirty="0" err="1" smtClean="0"/>
              <a:t>with</a:t>
            </a:r>
            <a:r>
              <a:rPr lang="nb-NO" baseline="0" noProof="0" dirty="0" smtClean="0"/>
              <a:t> </a:t>
            </a:r>
            <a:r>
              <a:rPr lang="nb-NO" baseline="0" noProof="0" dirty="0" err="1" smtClean="0"/>
              <a:t>the</a:t>
            </a:r>
            <a:r>
              <a:rPr lang="nb-NO" baseline="0" noProof="0" dirty="0" smtClean="0"/>
              <a:t> </a:t>
            </a:r>
            <a:r>
              <a:rPr lang="nb-NO" baseline="0" noProof="0" dirty="0" err="1" smtClean="0"/>
              <a:t>explanations</a:t>
            </a:r>
            <a:r>
              <a:rPr lang="nb-NO" baseline="0" noProof="0" dirty="0" smtClean="0"/>
              <a:t>. </a:t>
            </a:r>
          </a:p>
          <a:p>
            <a:pPr defTabSz="915954">
              <a:defRPr/>
            </a:pPr>
            <a:endParaRPr lang="nb-NO" baseline="0" noProof="0" dirty="0" smtClean="0"/>
          </a:p>
          <a:p>
            <a:pPr defTabSz="915954">
              <a:defRPr/>
            </a:pPr>
            <a:r>
              <a:rPr lang="nb-NO" baseline="0" noProof="0" dirty="0" err="1" smtClean="0"/>
              <a:t>Why</a:t>
            </a:r>
            <a:endParaRPr lang="nb-NO" baseline="0" noProof="0" dirty="0" smtClean="0"/>
          </a:p>
          <a:p>
            <a:pPr defTabSz="915954">
              <a:defRPr/>
            </a:pPr>
            <a:endParaRPr lang="nb-NO" baseline="0" noProof="0" dirty="0" smtClean="0"/>
          </a:p>
          <a:p>
            <a:pPr defTabSz="915954">
              <a:defRPr/>
            </a:pPr>
            <a:r>
              <a:rPr lang="nb-NO" baseline="0" noProof="0" dirty="0" smtClean="0"/>
              <a:t>It starts </a:t>
            </a:r>
            <a:r>
              <a:rPr lang="nb-NO" baseline="0" noProof="0" dirty="0" err="1" smtClean="0"/>
              <a:t>of</a:t>
            </a:r>
            <a:r>
              <a:rPr lang="nb-NO" baseline="0" noProof="0" dirty="0" smtClean="0"/>
              <a:t> </a:t>
            </a:r>
            <a:r>
              <a:rPr lang="nb-NO" baseline="0" noProof="0" dirty="0" err="1" smtClean="0"/>
              <a:t>with</a:t>
            </a:r>
            <a:r>
              <a:rPr lang="nb-NO" baseline="0" noProof="0" dirty="0" smtClean="0"/>
              <a:t> a </a:t>
            </a:r>
            <a:r>
              <a:rPr lang="nb-NO" baseline="0" noProof="0" dirty="0" err="1" smtClean="0"/>
              <a:t>model</a:t>
            </a:r>
            <a:r>
              <a:rPr lang="nb-NO" baseline="0" noProof="0" dirty="0" smtClean="0"/>
              <a:t> not </a:t>
            </a:r>
            <a:r>
              <a:rPr lang="nb-NO" baseline="0" noProof="0" dirty="0" err="1" smtClean="0"/>
              <a:t>reality</a:t>
            </a:r>
            <a:r>
              <a:rPr lang="nb-NO" baseline="0" noProof="0" dirty="0" smtClean="0"/>
              <a:t> – </a:t>
            </a:r>
            <a:r>
              <a:rPr lang="nb-NO" baseline="0" noProof="0" dirty="0" err="1" smtClean="0"/>
              <a:t>the</a:t>
            </a:r>
            <a:r>
              <a:rPr lang="nb-NO" baseline="0" noProof="0" dirty="0" smtClean="0"/>
              <a:t> </a:t>
            </a:r>
            <a:r>
              <a:rPr lang="nb-NO" baseline="0" noProof="0" dirty="0" err="1" smtClean="0"/>
              <a:t>explanation</a:t>
            </a:r>
            <a:r>
              <a:rPr lang="nb-NO" baseline="0" noProof="0" dirty="0" smtClean="0"/>
              <a:t> </a:t>
            </a:r>
            <a:r>
              <a:rPr lang="nb-NO" baseline="0" noProof="0" dirty="0" err="1" smtClean="0"/>
              <a:t>comes</a:t>
            </a:r>
            <a:r>
              <a:rPr lang="nb-NO" baseline="0" noProof="0" dirty="0" smtClean="0"/>
              <a:t> first</a:t>
            </a:r>
          </a:p>
          <a:p>
            <a:pPr defTabSz="915954">
              <a:defRPr/>
            </a:pPr>
            <a:r>
              <a:rPr lang="nb-NO" baseline="0" noProof="0" dirty="0" err="1" smtClean="0"/>
              <a:t>What</a:t>
            </a:r>
            <a:r>
              <a:rPr lang="nb-NO" baseline="0" noProof="0" dirty="0" smtClean="0"/>
              <a:t> </a:t>
            </a:r>
            <a:r>
              <a:rPr lang="nb-NO" baseline="0" noProof="0" dirty="0" err="1" smtClean="0"/>
              <a:t>we</a:t>
            </a:r>
            <a:r>
              <a:rPr lang="nb-NO" baseline="0" noProof="0" dirty="0" smtClean="0"/>
              <a:t> </a:t>
            </a:r>
            <a:r>
              <a:rPr lang="nb-NO" baseline="0" noProof="0" dirty="0" err="1" smtClean="0"/>
              <a:t>call</a:t>
            </a:r>
            <a:r>
              <a:rPr lang="nb-NO" baseline="0" noProof="0" dirty="0" smtClean="0"/>
              <a:t> </a:t>
            </a:r>
            <a:r>
              <a:rPr lang="nb-NO" baseline="0" noProof="0" dirty="0" err="1" smtClean="0"/>
              <a:t>deductive</a:t>
            </a:r>
            <a:r>
              <a:rPr lang="nb-NO" baseline="0" noProof="0" dirty="0" smtClean="0"/>
              <a:t> </a:t>
            </a:r>
            <a:r>
              <a:rPr lang="nb-NO" baseline="0" noProof="0" dirty="0" err="1" smtClean="0"/>
              <a:t>reasoning</a:t>
            </a:r>
            <a:r>
              <a:rPr lang="nb-NO" baseline="0" noProof="0" dirty="0" smtClean="0"/>
              <a:t>  - </a:t>
            </a:r>
          </a:p>
          <a:p>
            <a:pPr defTabSz="915954">
              <a:defRPr/>
            </a:pPr>
            <a:endParaRPr lang="nb-NO" baseline="0" noProof="0" dirty="0" smtClean="0"/>
          </a:p>
          <a:p>
            <a:pPr defTabSz="915954">
              <a:defRPr/>
            </a:pPr>
            <a:r>
              <a:rPr lang="nb-NO" baseline="0" noProof="0" dirty="0" smtClean="0"/>
              <a:t>As an </a:t>
            </a:r>
            <a:r>
              <a:rPr lang="nb-NO" baseline="0" noProof="0" dirty="0" err="1" smtClean="0"/>
              <a:t>historian</a:t>
            </a:r>
            <a:r>
              <a:rPr lang="nb-NO" baseline="0" noProof="0" dirty="0" smtClean="0"/>
              <a:t> </a:t>
            </a:r>
            <a:r>
              <a:rPr lang="nb-NO" baseline="0" noProof="0" dirty="0" err="1" smtClean="0"/>
              <a:t>we</a:t>
            </a:r>
            <a:r>
              <a:rPr lang="nb-NO" baseline="0" noProof="0" dirty="0" smtClean="0"/>
              <a:t> start </a:t>
            </a:r>
            <a:r>
              <a:rPr lang="nb-NO" baseline="0" noProof="0" dirty="0" err="1" smtClean="0"/>
              <a:t>of</a:t>
            </a:r>
            <a:r>
              <a:rPr lang="nb-NO" baseline="0" noProof="0" dirty="0" smtClean="0"/>
              <a:t> </a:t>
            </a:r>
            <a:r>
              <a:rPr lang="nb-NO" baseline="0" noProof="0" dirty="0" err="1" smtClean="0"/>
              <a:t>witt</a:t>
            </a:r>
            <a:r>
              <a:rPr lang="nb-NO" baseline="0" noProof="0" dirty="0" smtClean="0"/>
              <a:t> </a:t>
            </a:r>
            <a:r>
              <a:rPr lang="nb-NO" baseline="0" noProof="0" dirty="0" err="1" smtClean="0"/>
              <a:t>reality</a:t>
            </a:r>
            <a:r>
              <a:rPr lang="nb-NO" baseline="0" noProof="0" dirty="0" smtClean="0"/>
              <a:t> –and </a:t>
            </a:r>
            <a:r>
              <a:rPr lang="nb-NO" baseline="0" noProof="0" dirty="0" err="1" smtClean="0"/>
              <a:t>creates</a:t>
            </a:r>
            <a:r>
              <a:rPr lang="nb-NO" baseline="0" noProof="0" dirty="0" smtClean="0"/>
              <a:t> </a:t>
            </a:r>
            <a:r>
              <a:rPr lang="nb-NO" baseline="0" noProof="0" dirty="0" err="1" smtClean="0"/>
              <a:t>the</a:t>
            </a:r>
            <a:r>
              <a:rPr lang="nb-NO" baseline="0" noProof="0" dirty="0" smtClean="0"/>
              <a:t> </a:t>
            </a:r>
            <a:r>
              <a:rPr lang="nb-NO" baseline="0" noProof="0" dirty="0" err="1" smtClean="0"/>
              <a:t>explanation</a:t>
            </a:r>
            <a:endParaRPr lang="nb-NO" baseline="0" noProof="0" dirty="0" smtClean="0"/>
          </a:p>
          <a:p>
            <a:pPr defTabSz="915954">
              <a:defRPr/>
            </a:pPr>
            <a:endParaRPr lang="nb-NO" baseline="0" noProof="0" dirty="0" smtClean="0"/>
          </a:p>
          <a:p>
            <a:pPr defTabSz="915954">
              <a:defRPr/>
            </a:pPr>
            <a:r>
              <a:rPr lang="nb-NO" baseline="0" noProof="0" dirty="0" err="1" smtClean="0"/>
              <a:t>Moreover</a:t>
            </a:r>
            <a:r>
              <a:rPr lang="nb-NO" baseline="0" noProof="0" dirty="0" smtClean="0"/>
              <a:t> – </a:t>
            </a:r>
            <a:r>
              <a:rPr lang="nb-NO" baseline="0" noProof="0" dirty="0" err="1" smtClean="0"/>
              <a:t>you</a:t>
            </a:r>
            <a:r>
              <a:rPr lang="nb-NO" baseline="0" noProof="0" dirty="0" smtClean="0"/>
              <a:t> </a:t>
            </a:r>
            <a:r>
              <a:rPr lang="nb-NO" baseline="0" noProof="0" dirty="0" err="1" smtClean="0"/>
              <a:t>get</a:t>
            </a:r>
            <a:r>
              <a:rPr lang="nb-NO" baseline="0" noProof="0" dirty="0" smtClean="0"/>
              <a:t> </a:t>
            </a:r>
            <a:r>
              <a:rPr lang="nb-NO" baseline="0" noProof="0" dirty="0" err="1" smtClean="0"/>
              <a:t>the</a:t>
            </a:r>
            <a:r>
              <a:rPr lang="nb-NO" baseline="0" noProof="0" dirty="0" smtClean="0"/>
              <a:t> </a:t>
            </a:r>
            <a:r>
              <a:rPr lang="nb-NO" baseline="0" noProof="0" dirty="0" err="1" smtClean="0"/>
              <a:t>impression</a:t>
            </a:r>
            <a:r>
              <a:rPr lang="nb-NO" baseline="0" noProof="0" dirty="0" smtClean="0"/>
              <a:t> </a:t>
            </a:r>
            <a:r>
              <a:rPr lang="nb-NO" baseline="0" noProof="0" dirty="0" err="1" smtClean="0"/>
              <a:t>that</a:t>
            </a:r>
            <a:r>
              <a:rPr lang="nb-NO" baseline="0" noProof="0" dirty="0" smtClean="0"/>
              <a:t> </a:t>
            </a:r>
            <a:r>
              <a:rPr lang="nb-NO" baseline="0" noProof="0" dirty="0" err="1" smtClean="0"/>
              <a:t>the</a:t>
            </a:r>
            <a:r>
              <a:rPr lang="nb-NO" baseline="0" noProof="0" dirty="0" smtClean="0"/>
              <a:t> </a:t>
            </a:r>
            <a:r>
              <a:rPr lang="nb-NO" baseline="0" noProof="0" dirty="0" err="1" smtClean="0"/>
              <a:t>reaility</a:t>
            </a:r>
            <a:r>
              <a:rPr lang="nb-NO" baseline="0" noProof="0" dirty="0" smtClean="0"/>
              <a:t> is </a:t>
            </a:r>
            <a:r>
              <a:rPr lang="nb-NO" baseline="0" noProof="0" dirty="0" err="1" smtClean="0"/>
              <a:t>squeezed</a:t>
            </a:r>
            <a:r>
              <a:rPr lang="nb-NO" baseline="0" noProof="0" dirty="0" smtClean="0"/>
              <a:t> </a:t>
            </a:r>
            <a:r>
              <a:rPr lang="nb-NO" baseline="0" noProof="0" dirty="0" err="1" smtClean="0"/>
              <a:t>into</a:t>
            </a:r>
            <a:r>
              <a:rPr lang="nb-NO" baseline="0" noProof="0" dirty="0" smtClean="0"/>
              <a:t> </a:t>
            </a:r>
            <a:r>
              <a:rPr lang="nb-NO" baseline="0" noProof="0" dirty="0" err="1" smtClean="0"/>
              <a:t>the</a:t>
            </a:r>
            <a:r>
              <a:rPr lang="nb-NO" baseline="0" noProof="0" dirty="0" smtClean="0"/>
              <a:t> </a:t>
            </a:r>
            <a:r>
              <a:rPr lang="nb-NO" baseline="0" noProof="0" dirty="0" err="1" smtClean="0"/>
              <a:t>model</a:t>
            </a:r>
            <a:endParaRPr lang="nb-NO" baseline="0" noProof="0" dirty="0" smtClean="0"/>
          </a:p>
          <a:p>
            <a:pPr defTabSz="915954">
              <a:defRPr/>
            </a:pPr>
            <a:endParaRPr lang="nb-NO" baseline="0" noProof="0" dirty="0" smtClean="0"/>
          </a:p>
          <a:p>
            <a:pPr defTabSz="915954">
              <a:defRPr/>
            </a:pPr>
            <a:r>
              <a:rPr lang="nb-NO" baseline="0" noProof="0" dirty="0" smtClean="0"/>
              <a:t>The studies </a:t>
            </a:r>
            <a:r>
              <a:rPr lang="nb-NO" baseline="0" noProof="0" dirty="0" err="1" smtClean="0"/>
              <a:t>are</a:t>
            </a:r>
            <a:r>
              <a:rPr lang="nb-NO" baseline="0" noProof="0" dirty="0" smtClean="0"/>
              <a:t> </a:t>
            </a:r>
            <a:r>
              <a:rPr lang="nb-NO" baseline="0" noProof="0" dirty="0" err="1" smtClean="0"/>
              <a:t>mostly</a:t>
            </a:r>
            <a:r>
              <a:rPr lang="nb-NO" baseline="0" noProof="0" dirty="0" smtClean="0"/>
              <a:t> </a:t>
            </a:r>
            <a:r>
              <a:rPr lang="nb-NO" baseline="0" noProof="0" dirty="0" err="1" smtClean="0"/>
              <a:t>dexcriptions</a:t>
            </a:r>
            <a:r>
              <a:rPr lang="nb-NO" baseline="0" noProof="0" dirty="0" smtClean="0"/>
              <a:t> </a:t>
            </a:r>
            <a:r>
              <a:rPr lang="nb-NO" baseline="0" noProof="0" dirty="0" err="1" smtClean="0"/>
              <a:t>of</a:t>
            </a:r>
            <a:r>
              <a:rPr lang="nb-NO" baseline="0" noProof="0" dirty="0" smtClean="0"/>
              <a:t> </a:t>
            </a:r>
            <a:r>
              <a:rPr lang="nb-NO" baseline="0" noProof="0" dirty="0" err="1" smtClean="0"/>
              <a:t>the</a:t>
            </a:r>
            <a:r>
              <a:rPr lang="nb-NO" baseline="0" noProof="0" dirty="0" smtClean="0"/>
              <a:t> </a:t>
            </a:r>
            <a:r>
              <a:rPr lang="nb-NO" baseline="0" noProof="0" dirty="0" err="1" smtClean="0"/>
              <a:t>world</a:t>
            </a:r>
            <a:r>
              <a:rPr lang="nb-NO" baseline="0" noProof="0" dirty="0" smtClean="0"/>
              <a:t> </a:t>
            </a:r>
            <a:r>
              <a:rPr lang="nb-NO" baseline="0" noProof="0" dirty="0" err="1" smtClean="0"/>
              <a:t>along</a:t>
            </a:r>
            <a:r>
              <a:rPr lang="nb-NO" baseline="0" noProof="0" dirty="0" smtClean="0"/>
              <a:t> </a:t>
            </a:r>
            <a:r>
              <a:rPr lang="nb-NO" baseline="0" noProof="0" dirty="0" err="1" smtClean="0"/>
              <a:t>the</a:t>
            </a:r>
            <a:r>
              <a:rPr lang="nb-NO" baseline="0" noProof="0" dirty="0" smtClean="0"/>
              <a:t> </a:t>
            </a:r>
            <a:r>
              <a:rPr lang="nb-NO" baseline="0" noProof="0" dirty="0" err="1" smtClean="0"/>
              <a:t>dimensions</a:t>
            </a:r>
            <a:r>
              <a:rPr lang="nb-NO" baseline="0" noProof="0" dirty="0" smtClean="0"/>
              <a:t> </a:t>
            </a:r>
            <a:r>
              <a:rPr lang="nb-NO" baseline="0" noProof="0" dirty="0" err="1" smtClean="0"/>
              <a:t>the</a:t>
            </a:r>
            <a:r>
              <a:rPr lang="nb-NO" baseline="0" noProof="0" dirty="0" smtClean="0"/>
              <a:t> </a:t>
            </a:r>
            <a:r>
              <a:rPr lang="nb-NO" baseline="0" noProof="0" dirty="0" err="1" smtClean="0"/>
              <a:t>models</a:t>
            </a:r>
            <a:r>
              <a:rPr lang="nb-NO" baseline="0" noProof="0" dirty="0" smtClean="0"/>
              <a:t> </a:t>
            </a:r>
            <a:r>
              <a:rPr lang="nb-NO" baseline="0" noProof="0" dirty="0" err="1" smtClean="0"/>
              <a:t>specify</a:t>
            </a:r>
            <a:r>
              <a:rPr lang="nb-NO" baseline="0" noProof="0" dirty="0" smtClean="0"/>
              <a:t> – </a:t>
            </a:r>
          </a:p>
          <a:p>
            <a:pPr defTabSz="915954">
              <a:defRPr/>
            </a:pPr>
            <a:endParaRPr lang="nb-NO" baseline="0" noProof="0" dirty="0" smtClean="0"/>
          </a:p>
          <a:p>
            <a:pPr defTabSz="915954">
              <a:defRPr/>
            </a:pPr>
            <a:r>
              <a:rPr lang="nb-NO" baseline="0" noProof="0" dirty="0" smtClean="0"/>
              <a:t>And </a:t>
            </a:r>
            <a:r>
              <a:rPr lang="nb-NO" baseline="0" noProof="0" dirty="0" err="1" smtClean="0"/>
              <a:t>then</a:t>
            </a:r>
            <a:r>
              <a:rPr lang="nb-NO" baseline="0" noProof="0" dirty="0" smtClean="0"/>
              <a:t> </a:t>
            </a:r>
            <a:r>
              <a:rPr lang="nb-NO" baseline="0" noProof="0" dirty="0" err="1" smtClean="0"/>
              <a:t>you</a:t>
            </a:r>
            <a:r>
              <a:rPr lang="nb-NO" baseline="0" noProof="0" dirty="0" smtClean="0"/>
              <a:t> </a:t>
            </a:r>
            <a:r>
              <a:rPr lang="nb-NO" baseline="0" noProof="0" dirty="0" err="1" smtClean="0"/>
              <a:t>presume</a:t>
            </a:r>
            <a:r>
              <a:rPr lang="nb-NO" baseline="0" noProof="0" dirty="0" smtClean="0"/>
              <a:t> </a:t>
            </a:r>
            <a:r>
              <a:rPr lang="nb-NO" baseline="0" noProof="0" dirty="0" err="1" smtClean="0"/>
              <a:t>that</a:t>
            </a:r>
            <a:r>
              <a:rPr lang="nb-NO" baseline="0" noProof="0" dirty="0" smtClean="0"/>
              <a:t> it </a:t>
            </a:r>
            <a:r>
              <a:rPr lang="nb-NO" baseline="0" noProof="0" dirty="0" err="1" smtClean="0"/>
              <a:t>the</a:t>
            </a:r>
            <a:r>
              <a:rPr lang="nb-NO" baseline="0" noProof="0" dirty="0" smtClean="0"/>
              <a:t> </a:t>
            </a:r>
            <a:r>
              <a:rPr lang="nb-NO" baseline="0" noProof="0" dirty="0" err="1" smtClean="0"/>
              <a:t>world</a:t>
            </a:r>
            <a:r>
              <a:rPr lang="nb-NO" baseline="0" noProof="0" dirty="0" smtClean="0"/>
              <a:t> </a:t>
            </a:r>
            <a:r>
              <a:rPr lang="nb-NO" baseline="0" noProof="0" dirty="0" err="1" smtClean="0"/>
              <a:t>can</a:t>
            </a:r>
            <a:r>
              <a:rPr lang="nb-NO" baseline="0" noProof="0" dirty="0" smtClean="0"/>
              <a:t> </a:t>
            </a:r>
            <a:r>
              <a:rPr lang="nb-NO" baseline="0" noProof="0" dirty="0" err="1" smtClean="0"/>
              <a:t>fits</a:t>
            </a:r>
            <a:r>
              <a:rPr lang="nb-NO" baseline="0" noProof="0" dirty="0" smtClean="0"/>
              <a:t> </a:t>
            </a:r>
            <a:r>
              <a:rPr lang="nb-NO" baseline="0" noProof="0" dirty="0" err="1" smtClean="0"/>
              <a:t>into</a:t>
            </a:r>
            <a:r>
              <a:rPr lang="nb-NO" baseline="0" noProof="0" dirty="0" smtClean="0"/>
              <a:t> </a:t>
            </a:r>
            <a:r>
              <a:rPr lang="nb-NO" baseline="0" noProof="0" dirty="0" err="1" smtClean="0"/>
              <a:t>the</a:t>
            </a:r>
            <a:r>
              <a:rPr lang="nb-NO" baseline="0" noProof="0" dirty="0" smtClean="0"/>
              <a:t> </a:t>
            </a:r>
            <a:r>
              <a:rPr lang="nb-NO" baseline="0" noProof="0" dirty="0" err="1" smtClean="0"/>
              <a:t>moddel</a:t>
            </a:r>
            <a:r>
              <a:rPr lang="nb-NO" baseline="0" noProof="0" dirty="0" smtClean="0"/>
              <a:t> – </a:t>
            </a:r>
            <a:r>
              <a:rPr lang="nb-NO" baseline="0" noProof="0" dirty="0" err="1" smtClean="0"/>
              <a:t>then</a:t>
            </a:r>
            <a:r>
              <a:rPr lang="nb-NO" baseline="0" noProof="0" dirty="0" smtClean="0"/>
              <a:t> </a:t>
            </a:r>
            <a:r>
              <a:rPr lang="nb-NO" baseline="0" noProof="0" dirty="0" err="1" smtClean="0"/>
              <a:t>the</a:t>
            </a:r>
            <a:r>
              <a:rPr lang="nb-NO" baseline="0" noProof="0" dirty="0" smtClean="0"/>
              <a:t> </a:t>
            </a:r>
            <a:r>
              <a:rPr lang="nb-NO" baseline="0" noProof="0" dirty="0" err="1" smtClean="0"/>
              <a:t>model</a:t>
            </a:r>
            <a:r>
              <a:rPr lang="nb-NO" baseline="0" noProof="0" dirty="0" smtClean="0"/>
              <a:t> </a:t>
            </a:r>
            <a:r>
              <a:rPr lang="nb-NO" baseline="0" noProof="0" dirty="0" err="1" smtClean="0"/>
              <a:t>explains</a:t>
            </a:r>
            <a:r>
              <a:rPr lang="nb-NO" baseline="0" noProof="0" dirty="0" smtClean="0"/>
              <a:t> </a:t>
            </a:r>
            <a:r>
              <a:rPr lang="nb-NO" baseline="0" noProof="0" dirty="0" err="1" smtClean="0"/>
              <a:t>how</a:t>
            </a:r>
            <a:r>
              <a:rPr lang="nb-NO" baseline="0" noProof="0" dirty="0" smtClean="0"/>
              <a:t> </a:t>
            </a:r>
            <a:r>
              <a:rPr lang="nb-NO" baseline="0" noProof="0" dirty="0" err="1" smtClean="0"/>
              <a:t>the</a:t>
            </a:r>
            <a:r>
              <a:rPr lang="nb-NO" baseline="0" noProof="0" dirty="0" smtClean="0"/>
              <a:t> </a:t>
            </a:r>
            <a:r>
              <a:rPr lang="nb-NO" baseline="0" noProof="0" dirty="0" err="1" smtClean="0"/>
              <a:t>world</a:t>
            </a:r>
            <a:r>
              <a:rPr lang="nb-NO" baseline="0" noProof="0" dirty="0" smtClean="0"/>
              <a:t> </a:t>
            </a:r>
            <a:r>
              <a:rPr lang="nb-NO" baseline="0" noProof="0" dirty="0" err="1" smtClean="0"/>
              <a:t>develops</a:t>
            </a:r>
            <a:r>
              <a:rPr lang="nb-NO" baseline="0" noProof="0" dirty="0" smtClean="0"/>
              <a:t>. </a:t>
            </a:r>
          </a:p>
          <a:p>
            <a:pPr defTabSz="915954">
              <a:defRPr/>
            </a:pPr>
            <a:endParaRPr lang="nb-NO" baseline="0" noProof="0" dirty="0" smtClean="0"/>
          </a:p>
          <a:p>
            <a:pPr defTabSz="915954">
              <a:defRPr/>
            </a:pPr>
            <a:r>
              <a:rPr lang="nb-NO" baseline="0" noProof="0" dirty="0" smtClean="0"/>
              <a:t>If </a:t>
            </a:r>
            <a:r>
              <a:rPr lang="nb-NO" baseline="0" noProof="0" dirty="0" err="1" smtClean="0"/>
              <a:t>you</a:t>
            </a:r>
            <a:r>
              <a:rPr lang="nb-NO" baseline="0" noProof="0" dirty="0" smtClean="0"/>
              <a:t> have </a:t>
            </a:r>
            <a:r>
              <a:rPr lang="nb-NO" baseline="0" noProof="0" dirty="0" err="1" smtClean="0"/>
              <a:t>cluster</a:t>
            </a:r>
            <a:r>
              <a:rPr lang="nb-NO" baseline="0" noProof="0" dirty="0" smtClean="0"/>
              <a:t> </a:t>
            </a:r>
            <a:r>
              <a:rPr lang="nb-NO" baseline="0" noProof="0" dirty="0" err="1" smtClean="0"/>
              <a:t>that</a:t>
            </a:r>
            <a:r>
              <a:rPr lang="nb-NO" baseline="0" noProof="0" dirty="0" smtClean="0"/>
              <a:t> </a:t>
            </a:r>
            <a:r>
              <a:rPr lang="nb-NO" baseline="0" noProof="0" dirty="0" err="1" smtClean="0"/>
              <a:t>fits</a:t>
            </a:r>
            <a:r>
              <a:rPr lang="nb-NO" baseline="0" noProof="0" dirty="0" smtClean="0"/>
              <a:t> </a:t>
            </a:r>
            <a:r>
              <a:rPr lang="nb-NO" baseline="0" noProof="0" dirty="0" err="1" smtClean="0"/>
              <a:t>with</a:t>
            </a:r>
            <a:r>
              <a:rPr lang="nb-NO" baseline="0" noProof="0" dirty="0" smtClean="0"/>
              <a:t> </a:t>
            </a:r>
            <a:r>
              <a:rPr lang="nb-NO" baseline="0" noProof="0" dirty="0" err="1" smtClean="0"/>
              <a:t>the</a:t>
            </a:r>
            <a:r>
              <a:rPr lang="nb-NO" baseline="0" noProof="0" dirty="0" smtClean="0"/>
              <a:t> </a:t>
            </a:r>
            <a:r>
              <a:rPr lang="nb-NO" baseline="0" noProof="0" dirty="0" err="1" smtClean="0"/>
              <a:t>model</a:t>
            </a:r>
            <a:r>
              <a:rPr lang="nb-NO" baseline="0" noProof="0" dirty="0" smtClean="0"/>
              <a:t> </a:t>
            </a:r>
            <a:r>
              <a:rPr lang="nb-NO" baseline="0" noProof="0" dirty="0" err="1" smtClean="0"/>
              <a:t>then</a:t>
            </a:r>
            <a:r>
              <a:rPr lang="nb-NO" baseline="0" noProof="0" dirty="0" smtClean="0"/>
              <a:t> </a:t>
            </a:r>
            <a:r>
              <a:rPr lang="nb-NO" baseline="0" noProof="0" dirty="0" err="1" smtClean="0"/>
              <a:t>the</a:t>
            </a:r>
            <a:r>
              <a:rPr lang="nb-NO" baseline="0" noProof="0" dirty="0" smtClean="0"/>
              <a:t> </a:t>
            </a:r>
            <a:r>
              <a:rPr lang="nb-NO" baseline="0" noProof="0" dirty="0" err="1" smtClean="0"/>
              <a:t>cluster</a:t>
            </a:r>
            <a:r>
              <a:rPr lang="nb-NO" baseline="0" noProof="0" dirty="0" smtClean="0"/>
              <a:t> </a:t>
            </a:r>
            <a:r>
              <a:rPr lang="nb-NO" baseline="0" noProof="0" dirty="0" err="1" smtClean="0"/>
              <a:t>explains</a:t>
            </a:r>
            <a:r>
              <a:rPr lang="nb-NO" baseline="0" noProof="0" dirty="0" smtClean="0"/>
              <a:t> </a:t>
            </a:r>
            <a:r>
              <a:rPr lang="nb-NO" baseline="0" noProof="0" dirty="0" err="1" smtClean="0"/>
              <a:t>why</a:t>
            </a:r>
            <a:r>
              <a:rPr lang="nb-NO" baseline="0" noProof="0" dirty="0" smtClean="0"/>
              <a:t> </a:t>
            </a:r>
            <a:r>
              <a:rPr lang="nb-NO" baseline="0" noProof="0" dirty="0" err="1" smtClean="0"/>
              <a:t>the</a:t>
            </a:r>
            <a:r>
              <a:rPr lang="nb-NO" baseline="0" noProof="0" dirty="0" smtClean="0"/>
              <a:t> </a:t>
            </a:r>
            <a:r>
              <a:rPr lang="nb-NO" baseline="0" noProof="0" dirty="0" err="1" smtClean="0"/>
              <a:t>busineses</a:t>
            </a:r>
            <a:r>
              <a:rPr lang="nb-NO" baseline="0" noProof="0" dirty="0" smtClean="0"/>
              <a:t> </a:t>
            </a:r>
            <a:r>
              <a:rPr lang="nb-NO" baseline="0" noProof="0" dirty="0" err="1" smtClean="0"/>
              <a:t>inside</a:t>
            </a:r>
            <a:r>
              <a:rPr lang="nb-NO" baseline="0" noProof="0" dirty="0" smtClean="0"/>
              <a:t> </a:t>
            </a:r>
            <a:r>
              <a:rPr lang="nb-NO" baseline="0" noProof="0" dirty="0" err="1" smtClean="0"/>
              <a:t>the</a:t>
            </a:r>
            <a:r>
              <a:rPr lang="nb-NO" baseline="0" noProof="0" dirty="0" smtClean="0"/>
              <a:t> </a:t>
            </a:r>
            <a:r>
              <a:rPr lang="nb-NO" baseline="0" noProof="0" dirty="0" err="1" smtClean="0"/>
              <a:t>cluster</a:t>
            </a:r>
            <a:r>
              <a:rPr lang="nb-NO" baseline="0" noProof="0" dirty="0" smtClean="0"/>
              <a:t> </a:t>
            </a:r>
            <a:r>
              <a:rPr lang="nb-NO" baseline="0" noProof="0" dirty="0" err="1" smtClean="0"/>
              <a:t>succeed</a:t>
            </a:r>
            <a:r>
              <a:rPr lang="nb-NO" baseline="0" noProof="0" dirty="0" smtClean="0"/>
              <a:t>. </a:t>
            </a:r>
          </a:p>
          <a:p>
            <a:pPr defTabSz="915954">
              <a:defRPr/>
            </a:pPr>
            <a:endParaRPr lang="nb-NO" baseline="0" noProof="0" dirty="0" smtClean="0"/>
          </a:p>
          <a:p>
            <a:pPr defTabSz="915954">
              <a:defRPr/>
            </a:pPr>
            <a:r>
              <a:rPr lang="nb-NO" baseline="0" noProof="0" dirty="0" smtClean="0"/>
              <a:t>This is </a:t>
            </a:r>
            <a:r>
              <a:rPr lang="nb-NO" baseline="0" noProof="0" dirty="0" err="1" smtClean="0"/>
              <a:t>very</a:t>
            </a:r>
            <a:r>
              <a:rPr lang="nb-NO" baseline="0" noProof="0" dirty="0" smtClean="0"/>
              <a:t> </a:t>
            </a:r>
            <a:r>
              <a:rPr lang="nb-NO" baseline="0" noProof="0" dirty="0" err="1" smtClean="0"/>
              <a:t>close</a:t>
            </a:r>
            <a:r>
              <a:rPr lang="nb-NO" baseline="0" noProof="0" dirty="0" smtClean="0"/>
              <a:t> to </a:t>
            </a:r>
            <a:r>
              <a:rPr lang="nb-NO" baseline="0" noProof="0" dirty="0" err="1" smtClean="0"/>
              <a:t>what</a:t>
            </a:r>
            <a:r>
              <a:rPr lang="nb-NO" baseline="0" noProof="0" dirty="0" smtClean="0"/>
              <a:t> </a:t>
            </a:r>
            <a:r>
              <a:rPr lang="nb-NO" baseline="0" noProof="0" dirty="0" err="1" smtClean="0"/>
              <a:t>we</a:t>
            </a:r>
            <a:r>
              <a:rPr lang="nb-NO" baseline="0" noProof="0" dirty="0" smtClean="0"/>
              <a:t> </a:t>
            </a:r>
            <a:r>
              <a:rPr lang="nb-NO" baseline="0" noProof="0" dirty="0" err="1" smtClean="0"/>
              <a:t>call</a:t>
            </a:r>
            <a:r>
              <a:rPr lang="nb-NO" baseline="0" noProof="0" dirty="0" smtClean="0"/>
              <a:t> </a:t>
            </a:r>
            <a:r>
              <a:rPr lang="nb-NO" baseline="0" noProof="0" dirty="0" err="1" smtClean="0"/>
              <a:t>tautological</a:t>
            </a:r>
            <a:r>
              <a:rPr lang="nb-NO" baseline="0" noProof="0" dirty="0" smtClean="0"/>
              <a:t> </a:t>
            </a:r>
            <a:r>
              <a:rPr lang="nb-NO" baseline="0" noProof="0" dirty="0" err="1" smtClean="0"/>
              <a:t>reasoning</a:t>
            </a:r>
            <a:endParaRPr lang="nb-NO" baseline="0" noProof="0" dirty="0" smtClean="0"/>
          </a:p>
          <a:p>
            <a:pPr marL="228989" indent="-228989" defTabSz="915954">
              <a:buFontTx/>
              <a:buAutoNum type="arabicParenR"/>
              <a:defRPr/>
            </a:pPr>
            <a:r>
              <a:rPr lang="nb-NO" baseline="0" noProof="0" dirty="0" smtClean="0"/>
              <a:t>Clusters </a:t>
            </a:r>
            <a:r>
              <a:rPr lang="nb-NO" baseline="0" noProof="0" dirty="0" err="1" smtClean="0"/>
              <a:t>are</a:t>
            </a:r>
            <a:r>
              <a:rPr lang="nb-NO" baseline="0" noProof="0" dirty="0" smtClean="0"/>
              <a:t> </a:t>
            </a:r>
            <a:r>
              <a:rPr lang="nb-NO" baseline="0" noProof="0" dirty="0" err="1" smtClean="0"/>
              <a:t>important</a:t>
            </a:r>
            <a:r>
              <a:rPr lang="nb-NO" baseline="0" noProof="0" dirty="0" smtClean="0"/>
              <a:t> for </a:t>
            </a:r>
            <a:r>
              <a:rPr lang="nb-NO" baseline="0" noProof="0" dirty="0" err="1" smtClean="0"/>
              <a:t>success</a:t>
            </a:r>
            <a:r>
              <a:rPr lang="nb-NO" baseline="0" noProof="0" dirty="0" smtClean="0"/>
              <a:t> </a:t>
            </a:r>
            <a:r>
              <a:rPr lang="nb-NO" baseline="0" noProof="0" dirty="0" err="1" smtClean="0"/>
              <a:t>of</a:t>
            </a:r>
            <a:r>
              <a:rPr lang="nb-NO" baseline="0" noProof="0" dirty="0" smtClean="0"/>
              <a:t> </a:t>
            </a:r>
            <a:r>
              <a:rPr lang="nb-NO" baseline="0" noProof="0" dirty="0" err="1" smtClean="0"/>
              <a:t>firms</a:t>
            </a:r>
            <a:r>
              <a:rPr lang="nb-NO" baseline="0" noProof="0" dirty="0" smtClean="0"/>
              <a:t> 2)do </a:t>
            </a:r>
            <a:r>
              <a:rPr lang="nb-NO" baseline="0" noProof="0" dirty="0" err="1" smtClean="0"/>
              <a:t>we</a:t>
            </a:r>
            <a:r>
              <a:rPr lang="nb-NO" baseline="0" noProof="0" dirty="0" smtClean="0"/>
              <a:t> have </a:t>
            </a:r>
            <a:r>
              <a:rPr lang="nb-NO" baseline="0" noProof="0" dirty="0" err="1" smtClean="0"/>
              <a:t>any</a:t>
            </a:r>
            <a:r>
              <a:rPr lang="nb-NO" baseline="0" noProof="0" dirty="0" smtClean="0"/>
              <a:t> </a:t>
            </a:r>
            <a:r>
              <a:rPr lang="nb-NO" baseline="0" noProof="0" dirty="0" err="1" smtClean="0"/>
              <a:t>succesfull</a:t>
            </a:r>
            <a:r>
              <a:rPr lang="nb-NO" baseline="0" noProof="0" dirty="0" smtClean="0"/>
              <a:t> </a:t>
            </a:r>
            <a:r>
              <a:rPr lang="nb-NO" baseline="0" noProof="0" dirty="0" err="1" smtClean="0"/>
              <a:t>firms</a:t>
            </a:r>
            <a:r>
              <a:rPr lang="nb-NO" baseline="0" noProof="0" dirty="0" smtClean="0"/>
              <a:t>/</a:t>
            </a:r>
            <a:r>
              <a:rPr lang="nb-NO" baseline="0" noProof="0" dirty="0" err="1" smtClean="0"/>
              <a:t>businesses</a:t>
            </a:r>
            <a:r>
              <a:rPr lang="nb-NO" baseline="0" noProof="0" dirty="0" smtClean="0"/>
              <a:t>? 3) do </a:t>
            </a:r>
            <a:r>
              <a:rPr lang="nb-NO" baseline="0" noProof="0" dirty="0" err="1" smtClean="0"/>
              <a:t>they</a:t>
            </a:r>
            <a:r>
              <a:rPr lang="nb-NO" baseline="0" noProof="0" dirty="0" smtClean="0"/>
              <a:t> </a:t>
            </a:r>
            <a:r>
              <a:rPr lang="nb-NO" baseline="0" noProof="0" dirty="0" err="1" smtClean="0"/>
              <a:t>operate</a:t>
            </a:r>
            <a:r>
              <a:rPr lang="nb-NO" baseline="0" noProof="0" dirty="0" smtClean="0"/>
              <a:t> </a:t>
            </a:r>
            <a:r>
              <a:rPr lang="nb-NO" baseline="0" noProof="0" dirty="0" err="1" smtClean="0"/>
              <a:t>within</a:t>
            </a:r>
            <a:r>
              <a:rPr lang="nb-NO" baseline="0" noProof="0" dirty="0" smtClean="0"/>
              <a:t> </a:t>
            </a:r>
            <a:r>
              <a:rPr lang="nb-NO" baseline="0" noProof="0" dirty="0" err="1" smtClean="0"/>
              <a:t>clusters</a:t>
            </a:r>
            <a:r>
              <a:rPr lang="nb-NO" baseline="0" noProof="0" dirty="0" smtClean="0"/>
              <a:t>? 4) </a:t>
            </a:r>
            <a:r>
              <a:rPr lang="nb-NO" baseline="0" noProof="0" dirty="0" err="1" smtClean="0"/>
              <a:t>yes</a:t>
            </a:r>
            <a:r>
              <a:rPr lang="nb-NO" baseline="0" noProof="0" dirty="0" smtClean="0"/>
              <a:t>, </a:t>
            </a:r>
            <a:r>
              <a:rPr lang="nb-NO" baseline="0" noProof="0" dirty="0" err="1" smtClean="0"/>
              <a:t>indeed</a:t>
            </a:r>
            <a:r>
              <a:rPr lang="nb-NO" baseline="0" noProof="0" dirty="0" smtClean="0"/>
              <a:t> 5) So </a:t>
            </a:r>
            <a:r>
              <a:rPr lang="nb-NO" baseline="0" noProof="0" dirty="0" err="1" smtClean="0"/>
              <a:t>what</a:t>
            </a:r>
            <a:r>
              <a:rPr lang="nb-NO" baseline="0" noProof="0" dirty="0" smtClean="0"/>
              <a:t> </a:t>
            </a:r>
            <a:r>
              <a:rPr lang="nb-NO" baseline="0" noProof="0" dirty="0" err="1" smtClean="0"/>
              <a:t>did</a:t>
            </a:r>
            <a:r>
              <a:rPr lang="nb-NO" baseline="0" noProof="0" dirty="0" smtClean="0"/>
              <a:t> I tell </a:t>
            </a:r>
            <a:r>
              <a:rPr lang="nb-NO" baseline="0" noProof="0" dirty="0" err="1" smtClean="0"/>
              <a:t>you</a:t>
            </a:r>
            <a:r>
              <a:rPr lang="nb-NO" baseline="0" noProof="0" dirty="0" smtClean="0"/>
              <a:t> –</a:t>
            </a:r>
            <a:r>
              <a:rPr lang="nb-NO" baseline="0" noProof="0" dirty="0" err="1" smtClean="0"/>
              <a:t>clusters</a:t>
            </a:r>
            <a:r>
              <a:rPr lang="nb-NO" baseline="0" noProof="0" dirty="0" smtClean="0"/>
              <a:t> </a:t>
            </a:r>
            <a:r>
              <a:rPr lang="nb-NO" baseline="0" noProof="0" dirty="0" err="1" smtClean="0"/>
              <a:t>explain</a:t>
            </a:r>
            <a:r>
              <a:rPr lang="nb-NO" baseline="0" noProof="0" dirty="0" smtClean="0"/>
              <a:t>. </a:t>
            </a:r>
          </a:p>
          <a:p>
            <a:pPr marL="228989" indent="-228989" defTabSz="915954">
              <a:buFontTx/>
              <a:buAutoNum type="arabicParenR"/>
              <a:defRPr/>
            </a:pPr>
            <a:endParaRPr lang="nb-NO" noProof="0" dirty="0" smtClean="0"/>
          </a:p>
          <a:p>
            <a:r>
              <a:rPr lang="nb-NO" noProof="0" dirty="0" smtClean="0"/>
              <a:t>Som historiker</a:t>
            </a:r>
            <a:r>
              <a:rPr lang="nb-NO" baseline="0" noProof="0" dirty="0" smtClean="0"/>
              <a:t> har jeg alltid vært drevet av det blant annet den norske sosiologen Wilhelm Aubert har kalt ”problemorientert empirisme”</a:t>
            </a:r>
            <a:endParaRPr lang="nb-NO" noProof="0" dirty="0" smtClean="0"/>
          </a:p>
          <a:p>
            <a:r>
              <a:rPr lang="nb-NO" noProof="0" dirty="0" smtClean="0"/>
              <a:t>Problemet i</a:t>
            </a:r>
            <a:r>
              <a:rPr lang="nb-NO" baseline="0" noProof="0" dirty="0" smtClean="0"/>
              <a:t> </a:t>
            </a:r>
            <a:r>
              <a:rPr lang="nb-NO" noProof="0" dirty="0" smtClean="0"/>
              <a:t>denne sammenheng var altså norsk skipsfarts</a:t>
            </a:r>
            <a:r>
              <a:rPr lang="nb-NO" baseline="0" noProof="0" dirty="0" smtClean="0"/>
              <a:t> omstilling og vekst i nye nisjer. Og for å studere dette mente jeg at jeg måtte ut i virkeligheten  - ut i empirien å sjekke hva den hadde å fortelle om denne utviklingen. Ofte som historiker er man jo begrenset til dokumenter og annet ikke-levende materiale når man skal finne svaret på ting. Men siden det her var snakk om en ny utvikling var det mulig også å dra ut og prate med folk som hadde vært med på denne utviklingen.</a:t>
            </a:r>
          </a:p>
          <a:p>
            <a:r>
              <a:rPr lang="nb-NO" baseline="0" noProof="0" dirty="0" smtClean="0"/>
              <a:t>Planen min var å ta for meg de ulike nisjene der norske redere hadde lyktes og jeg startet da med </a:t>
            </a:r>
            <a:r>
              <a:rPr lang="nb-NO" b="1" baseline="0" noProof="0" dirty="0" smtClean="0"/>
              <a:t>oversjøisk bilskipsfart. </a:t>
            </a:r>
          </a:p>
          <a:p>
            <a:endParaRPr lang="nb-NO" baseline="0" noProof="0" dirty="0" smtClean="0"/>
          </a:p>
          <a:p>
            <a:r>
              <a:rPr lang="nb-NO" baseline="0" noProof="0" dirty="0" smtClean="0"/>
              <a:t>Det første stedet jeg dro var til Grimstad der jeg snakket med Andreas Ugland – som hadde eid og ledet familierederiet Ugland sammen med sin bror og litt på siden av dette rederiet bygget opp en av verdens ledende bilskipsflåter. </a:t>
            </a:r>
          </a:p>
          <a:p>
            <a:r>
              <a:rPr lang="nb-NO" baseline="0" noProof="0" dirty="0" smtClean="0"/>
              <a:t>Senere dro jeg ut på Lysaker og Wilhelmsens hovedkontor og snakket med folk som hadde jobbet med bilskipsutviklingen i dette rederiet – på mellomnivået, og jeg snakket med Leif Terje Løddesøl som ledet Wilhelmsen i det rederiet første gang gikk inn i bilskipsfart.  </a:t>
            </a:r>
          </a:p>
          <a:p>
            <a:r>
              <a:rPr lang="nb-NO" baseline="0" noProof="0" dirty="0" smtClean="0"/>
              <a:t>Jeg leste jo også masse studier og markedsrapporter om bilskipsfartens utvikling internasjonal, snakket med skipsmeglere og andre, leste rederihistorier osv. Alt dette for å skaffe meg et bilde av hvordan denne utviklingen rent faktisk hadde funnet sted.</a:t>
            </a:r>
          </a:p>
          <a:p>
            <a:endParaRPr lang="nb-NO" baseline="0" noProof="0" dirty="0" smtClean="0"/>
          </a:p>
          <a:p>
            <a:r>
              <a:rPr lang="nb-NO" baseline="0" noProof="0" dirty="0" smtClean="0"/>
              <a:t>Poenget i denne sammenheng er: det svaret som vokste ut av disse studiene var ganske annerledes en det teorien om den maritime klyngen tilsa.</a:t>
            </a:r>
          </a:p>
          <a:p>
            <a:endParaRPr lang="nb-NO" baseline="0" noProof="0" dirty="0" smtClean="0"/>
          </a:p>
          <a:p>
            <a:r>
              <a:rPr lang="nb-NO" baseline="0" noProof="0" dirty="0" smtClean="0"/>
              <a:t>La oss se litt nærmere på dette</a:t>
            </a:r>
          </a:p>
          <a:p>
            <a:r>
              <a:rPr lang="nb-NO" baseline="0" noProof="0" dirty="0" smtClean="0"/>
              <a:t>Det første jeg gjorde var altså å dra til Grimstad. Og jeg dro dit da blant annet for å spørre Andreas Ugland hvor viktig den norske maritime klyngen hadde vært for den suksessen hans bilskipsrederi hadde opplevd. Før jeg skal komme innpå hva han mente om det så la meg bare kort sette dere litt inn i denne nisjen bilskipsfart</a:t>
            </a:r>
            <a:endParaRPr lang="nb-NO" noProof="0" dirty="0" smtClean="0"/>
          </a:p>
        </p:txBody>
      </p:sp>
      <p:sp>
        <p:nvSpPr>
          <p:cNvPr id="4" name="Slide Number Placeholder 3"/>
          <p:cNvSpPr>
            <a:spLocks noGrp="1"/>
          </p:cNvSpPr>
          <p:nvPr>
            <p:ph type="sldNum" sz="quarter" idx="10"/>
          </p:nvPr>
        </p:nvSpPr>
        <p:spPr/>
        <p:txBody>
          <a:bodyPr/>
          <a:lstStyle/>
          <a:p>
            <a:pPr>
              <a:defRPr/>
            </a:pPr>
            <a:fld id="{8A901F31-135C-44A3-9FDC-672D6C6B2281}" type="slidenum">
              <a:rPr lang="nb-NO" smtClean="0"/>
              <a:pPr>
                <a:defRPr/>
              </a:pPr>
              <a:t>15</a:t>
            </a:fld>
            <a:endParaRPr lang="nb-NO"/>
          </a:p>
        </p:txBody>
      </p:sp>
    </p:spTree>
    <p:extLst>
      <p:ext uri="{BB962C8B-B14F-4D97-AF65-F5344CB8AC3E}">
        <p14:creationId xmlns:p14="http://schemas.microsoft.com/office/powerpoint/2010/main" val="2637201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Bilskipsfarten ble etablert som en spesialisert næring på 1960 og 1970 tallet.</a:t>
            </a:r>
          </a:p>
          <a:p>
            <a:r>
              <a:rPr lang="nb-NO" dirty="0" smtClean="0"/>
              <a:t>Først gjennom</a:t>
            </a:r>
            <a:r>
              <a:rPr lang="nb-NO" baseline="0" dirty="0" smtClean="0"/>
              <a:t> såkalte bil/bulk skip  - som var en virkelig stor norsk spesialitet</a:t>
            </a:r>
          </a:p>
          <a:p>
            <a:r>
              <a:rPr lang="nb-NO" baseline="0" dirty="0" smtClean="0"/>
              <a:t>Så spesialiserte </a:t>
            </a:r>
            <a:r>
              <a:rPr lang="nb-NO" baseline="0" dirty="0" err="1" smtClean="0"/>
              <a:t>bilskip</a:t>
            </a:r>
            <a:r>
              <a:rPr lang="nb-NO" baseline="0" dirty="0" smtClean="0"/>
              <a:t> PCC Pure </a:t>
            </a:r>
            <a:r>
              <a:rPr lang="nb-NO" baseline="0" dirty="0" err="1" smtClean="0"/>
              <a:t>Car</a:t>
            </a:r>
            <a:r>
              <a:rPr lang="nb-NO" baseline="0" dirty="0" smtClean="0"/>
              <a:t> Carriers/PCTC Pure </a:t>
            </a:r>
            <a:r>
              <a:rPr lang="nb-NO" baseline="0" dirty="0" err="1" smtClean="0"/>
              <a:t>car</a:t>
            </a:r>
            <a:r>
              <a:rPr lang="nb-NO" baseline="0" dirty="0" smtClean="0"/>
              <a:t> and Truck carriers1981 – de skipene vi har i dag. </a:t>
            </a:r>
          </a:p>
          <a:p>
            <a:endParaRPr lang="nb-NO" dirty="0"/>
          </a:p>
        </p:txBody>
      </p:sp>
      <p:sp>
        <p:nvSpPr>
          <p:cNvPr id="4" name="Slide Number Placeholder 3"/>
          <p:cNvSpPr>
            <a:spLocks noGrp="1"/>
          </p:cNvSpPr>
          <p:nvPr>
            <p:ph type="sldNum" sz="quarter" idx="10"/>
          </p:nvPr>
        </p:nvSpPr>
        <p:spPr/>
        <p:txBody>
          <a:bodyPr/>
          <a:lstStyle/>
          <a:p>
            <a:pPr>
              <a:defRPr/>
            </a:pPr>
            <a:fld id="{8A901F31-135C-44A3-9FDC-672D6C6B2281}" type="slidenum">
              <a:rPr lang="nb-NO" smtClean="0"/>
              <a:pPr>
                <a:defRPr/>
              </a:pPr>
              <a:t>16</a:t>
            </a:fld>
            <a:endParaRPr lang="nb-NO"/>
          </a:p>
        </p:txBody>
      </p:sp>
    </p:spTree>
    <p:extLst>
      <p:ext uri="{BB962C8B-B14F-4D97-AF65-F5344CB8AC3E}">
        <p14:creationId xmlns:p14="http://schemas.microsoft.com/office/powerpoint/2010/main" val="4036995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atin typeface="Calibri" charset="0"/>
            </a:endParaRPr>
          </a:p>
        </p:txBody>
      </p:sp>
      <p:sp>
        <p:nvSpPr>
          <p:cNvPr id="102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4213" indent="-286236" eaLnBrk="0" hangingPunct="0">
              <a:defRPr>
                <a:solidFill>
                  <a:schemeClr val="tx1"/>
                </a:solidFill>
                <a:latin typeface="Arial" charset="0"/>
                <a:ea typeface="Arial" charset="0"/>
                <a:cs typeface="Arial" charset="0"/>
              </a:defRPr>
            </a:lvl2pPr>
            <a:lvl3pPr marL="1144943" indent="-228989" eaLnBrk="0" hangingPunct="0">
              <a:defRPr>
                <a:solidFill>
                  <a:schemeClr val="tx1"/>
                </a:solidFill>
                <a:latin typeface="Arial" charset="0"/>
                <a:ea typeface="Arial" charset="0"/>
                <a:cs typeface="Arial" charset="0"/>
              </a:defRPr>
            </a:lvl3pPr>
            <a:lvl4pPr marL="1602920" indent="-228989" eaLnBrk="0" hangingPunct="0">
              <a:defRPr>
                <a:solidFill>
                  <a:schemeClr val="tx1"/>
                </a:solidFill>
                <a:latin typeface="Arial" charset="0"/>
                <a:ea typeface="Arial" charset="0"/>
                <a:cs typeface="Arial" charset="0"/>
              </a:defRPr>
            </a:lvl4pPr>
            <a:lvl5pPr marL="2060898" indent="-228989" eaLnBrk="0" hangingPunct="0">
              <a:defRPr>
                <a:solidFill>
                  <a:schemeClr val="tx1"/>
                </a:solidFill>
                <a:latin typeface="Arial" charset="0"/>
                <a:ea typeface="Arial" charset="0"/>
                <a:cs typeface="Arial" charset="0"/>
              </a:defRPr>
            </a:lvl5pPr>
            <a:lvl6pPr marL="2518875" indent="-228989" eaLnBrk="0" fontAlgn="base" hangingPunct="0">
              <a:spcBef>
                <a:spcPct val="0"/>
              </a:spcBef>
              <a:spcAft>
                <a:spcPct val="0"/>
              </a:spcAft>
              <a:defRPr>
                <a:solidFill>
                  <a:schemeClr val="tx1"/>
                </a:solidFill>
                <a:latin typeface="Arial" charset="0"/>
                <a:ea typeface="Arial" charset="0"/>
                <a:cs typeface="Arial" charset="0"/>
              </a:defRPr>
            </a:lvl6pPr>
            <a:lvl7pPr marL="2976852" indent="-228989" eaLnBrk="0" fontAlgn="base" hangingPunct="0">
              <a:spcBef>
                <a:spcPct val="0"/>
              </a:spcBef>
              <a:spcAft>
                <a:spcPct val="0"/>
              </a:spcAft>
              <a:defRPr>
                <a:solidFill>
                  <a:schemeClr val="tx1"/>
                </a:solidFill>
                <a:latin typeface="Arial" charset="0"/>
                <a:ea typeface="Arial" charset="0"/>
                <a:cs typeface="Arial" charset="0"/>
              </a:defRPr>
            </a:lvl7pPr>
            <a:lvl8pPr marL="3434829" indent="-228989" eaLnBrk="0" fontAlgn="base" hangingPunct="0">
              <a:spcBef>
                <a:spcPct val="0"/>
              </a:spcBef>
              <a:spcAft>
                <a:spcPct val="0"/>
              </a:spcAft>
              <a:defRPr>
                <a:solidFill>
                  <a:schemeClr val="tx1"/>
                </a:solidFill>
                <a:latin typeface="Arial" charset="0"/>
                <a:ea typeface="Arial" charset="0"/>
                <a:cs typeface="Arial" charset="0"/>
              </a:defRPr>
            </a:lvl8pPr>
            <a:lvl9pPr marL="3892807" indent="-228989"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2BFAEAF-6D32-DC48-8760-35DD1CA2E7DE}" type="slidenum">
              <a:rPr lang="en-GB"/>
              <a:pPr eaLnBrk="1" hangingPunct="1"/>
              <a:t>17</a:t>
            </a:fld>
            <a:endParaRPr lang="en-GB"/>
          </a:p>
        </p:txBody>
      </p:sp>
    </p:spTree>
    <p:extLst>
      <p:ext uri="{BB962C8B-B14F-4D97-AF65-F5344CB8AC3E}">
        <p14:creationId xmlns:p14="http://schemas.microsoft.com/office/powerpoint/2010/main" val="3406748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2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atin typeface="Calibri" charset="0"/>
            </a:endParaRPr>
          </a:p>
        </p:txBody>
      </p:sp>
      <p:sp>
        <p:nvSpPr>
          <p:cNvPr id="1229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4213" indent="-286236" eaLnBrk="0" hangingPunct="0">
              <a:defRPr>
                <a:solidFill>
                  <a:schemeClr val="tx1"/>
                </a:solidFill>
                <a:latin typeface="Arial" charset="0"/>
                <a:ea typeface="Arial" charset="0"/>
                <a:cs typeface="Arial" charset="0"/>
              </a:defRPr>
            </a:lvl2pPr>
            <a:lvl3pPr marL="1144943" indent="-228989" eaLnBrk="0" hangingPunct="0">
              <a:defRPr>
                <a:solidFill>
                  <a:schemeClr val="tx1"/>
                </a:solidFill>
                <a:latin typeface="Arial" charset="0"/>
                <a:ea typeface="Arial" charset="0"/>
                <a:cs typeface="Arial" charset="0"/>
              </a:defRPr>
            </a:lvl3pPr>
            <a:lvl4pPr marL="1602920" indent="-228989" eaLnBrk="0" hangingPunct="0">
              <a:defRPr>
                <a:solidFill>
                  <a:schemeClr val="tx1"/>
                </a:solidFill>
                <a:latin typeface="Arial" charset="0"/>
                <a:ea typeface="Arial" charset="0"/>
                <a:cs typeface="Arial" charset="0"/>
              </a:defRPr>
            </a:lvl4pPr>
            <a:lvl5pPr marL="2060898" indent="-228989" eaLnBrk="0" hangingPunct="0">
              <a:defRPr>
                <a:solidFill>
                  <a:schemeClr val="tx1"/>
                </a:solidFill>
                <a:latin typeface="Arial" charset="0"/>
                <a:ea typeface="Arial" charset="0"/>
                <a:cs typeface="Arial" charset="0"/>
              </a:defRPr>
            </a:lvl5pPr>
            <a:lvl6pPr marL="2518875" indent="-228989" eaLnBrk="0" fontAlgn="base" hangingPunct="0">
              <a:spcBef>
                <a:spcPct val="0"/>
              </a:spcBef>
              <a:spcAft>
                <a:spcPct val="0"/>
              </a:spcAft>
              <a:defRPr>
                <a:solidFill>
                  <a:schemeClr val="tx1"/>
                </a:solidFill>
                <a:latin typeface="Arial" charset="0"/>
                <a:ea typeface="Arial" charset="0"/>
                <a:cs typeface="Arial" charset="0"/>
              </a:defRPr>
            </a:lvl6pPr>
            <a:lvl7pPr marL="2976852" indent="-228989" eaLnBrk="0" fontAlgn="base" hangingPunct="0">
              <a:spcBef>
                <a:spcPct val="0"/>
              </a:spcBef>
              <a:spcAft>
                <a:spcPct val="0"/>
              </a:spcAft>
              <a:defRPr>
                <a:solidFill>
                  <a:schemeClr val="tx1"/>
                </a:solidFill>
                <a:latin typeface="Arial" charset="0"/>
                <a:ea typeface="Arial" charset="0"/>
                <a:cs typeface="Arial" charset="0"/>
              </a:defRPr>
            </a:lvl7pPr>
            <a:lvl8pPr marL="3434829" indent="-228989" eaLnBrk="0" fontAlgn="base" hangingPunct="0">
              <a:spcBef>
                <a:spcPct val="0"/>
              </a:spcBef>
              <a:spcAft>
                <a:spcPct val="0"/>
              </a:spcAft>
              <a:defRPr>
                <a:solidFill>
                  <a:schemeClr val="tx1"/>
                </a:solidFill>
                <a:latin typeface="Arial" charset="0"/>
                <a:ea typeface="Arial" charset="0"/>
                <a:cs typeface="Arial" charset="0"/>
              </a:defRPr>
            </a:lvl8pPr>
            <a:lvl9pPr marL="3892807" indent="-228989"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603A83E-4988-714F-AF15-DFCFEBA4A570}" type="slidenum">
              <a:rPr lang="en-GB"/>
              <a:pPr eaLnBrk="1" hangingPunct="1"/>
              <a:t>18</a:t>
            </a:fld>
            <a:endParaRPr lang="en-GB"/>
          </a:p>
        </p:txBody>
      </p:sp>
    </p:spTree>
    <p:extLst>
      <p:ext uri="{BB962C8B-B14F-4D97-AF65-F5344CB8AC3E}">
        <p14:creationId xmlns:p14="http://schemas.microsoft.com/office/powerpoint/2010/main" val="1251017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33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GB" dirty="0">
              <a:latin typeface="Calibri" charset="0"/>
            </a:endParaRPr>
          </a:p>
        </p:txBody>
      </p:sp>
      <p:sp>
        <p:nvSpPr>
          <p:cNvPr id="1331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4213" indent="-286236" eaLnBrk="0" hangingPunct="0">
              <a:defRPr>
                <a:solidFill>
                  <a:schemeClr val="tx1"/>
                </a:solidFill>
                <a:latin typeface="Arial" charset="0"/>
                <a:ea typeface="Arial" charset="0"/>
                <a:cs typeface="Arial" charset="0"/>
              </a:defRPr>
            </a:lvl2pPr>
            <a:lvl3pPr marL="1144943" indent="-228989" eaLnBrk="0" hangingPunct="0">
              <a:defRPr>
                <a:solidFill>
                  <a:schemeClr val="tx1"/>
                </a:solidFill>
                <a:latin typeface="Arial" charset="0"/>
                <a:ea typeface="Arial" charset="0"/>
                <a:cs typeface="Arial" charset="0"/>
              </a:defRPr>
            </a:lvl3pPr>
            <a:lvl4pPr marL="1602920" indent="-228989" eaLnBrk="0" hangingPunct="0">
              <a:defRPr>
                <a:solidFill>
                  <a:schemeClr val="tx1"/>
                </a:solidFill>
                <a:latin typeface="Arial" charset="0"/>
                <a:ea typeface="Arial" charset="0"/>
                <a:cs typeface="Arial" charset="0"/>
              </a:defRPr>
            </a:lvl4pPr>
            <a:lvl5pPr marL="2060898" indent="-228989" eaLnBrk="0" hangingPunct="0">
              <a:defRPr>
                <a:solidFill>
                  <a:schemeClr val="tx1"/>
                </a:solidFill>
                <a:latin typeface="Arial" charset="0"/>
                <a:ea typeface="Arial" charset="0"/>
                <a:cs typeface="Arial" charset="0"/>
              </a:defRPr>
            </a:lvl5pPr>
            <a:lvl6pPr marL="2518875" indent="-228989" eaLnBrk="0" fontAlgn="base" hangingPunct="0">
              <a:spcBef>
                <a:spcPct val="0"/>
              </a:spcBef>
              <a:spcAft>
                <a:spcPct val="0"/>
              </a:spcAft>
              <a:defRPr>
                <a:solidFill>
                  <a:schemeClr val="tx1"/>
                </a:solidFill>
                <a:latin typeface="Arial" charset="0"/>
                <a:ea typeface="Arial" charset="0"/>
                <a:cs typeface="Arial" charset="0"/>
              </a:defRPr>
            </a:lvl6pPr>
            <a:lvl7pPr marL="2976852" indent="-228989" eaLnBrk="0" fontAlgn="base" hangingPunct="0">
              <a:spcBef>
                <a:spcPct val="0"/>
              </a:spcBef>
              <a:spcAft>
                <a:spcPct val="0"/>
              </a:spcAft>
              <a:defRPr>
                <a:solidFill>
                  <a:schemeClr val="tx1"/>
                </a:solidFill>
                <a:latin typeface="Arial" charset="0"/>
                <a:ea typeface="Arial" charset="0"/>
                <a:cs typeface="Arial" charset="0"/>
              </a:defRPr>
            </a:lvl7pPr>
            <a:lvl8pPr marL="3434829" indent="-228989" eaLnBrk="0" fontAlgn="base" hangingPunct="0">
              <a:spcBef>
                <a:spcPct val="0"/>
              </a:spcBef>
              <a:spcAft>
                <a:spcPct val="0"/>
              </a:spcAft>
              <a:defRPr>
                <a:solidFill>
                  <a:schemeClr val="tx1"/>
                </a:solidFill>
                <a:latin typeface="Arial" charset="0"/>
                <a:ea typeface="Arial" charset="0"/>
                <a:cs typeface="Arial" charset="0"/>
              </a:defRPr>
            </a:lvl8pPr>
            <a:lvl9pPr marL="3892807" indent="-228989"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B495DD0-297E-414D-BF0B-B74465A1E367}" type="slidenum">
              <a:rPr lang="en-GB"/>
              <a:pPr eaLnBrk="1" hangingPunct="1"/>
              <a:t>19</a:t>
            </a:fld>
            <a:endParaRPr lang="en-GB"/>
          </a:p>
        </p:txBody>
      </p:sp>
    </p:spTree>
    <p:extLst>
      <p:ext uri="{BB962C8B-B14F-4D97-AF65-F5344CB8AC3E}">
        <p14:creationId xmlns:p14="http://schemas.microsoft.com/office/powerpoint/2010/main" val="971843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Thank you for having me here</a:t>
            </a:r>
          </a:p>
          <a:p>
            <a:r>
              <a:rPr lang="en-GB" dirty="0" smtClean="0"/>
              <a:t>Name is Espen Ekberg – economic historian</a:t>
            </a:r>
          </a:p>
          <a:p>
            <a:r>
              <a:rPr lang="en-GB" dirty="0" smtClean="0"/>
              <a:t>Centre for business  at the Norwegian Business school BI, </a:t>
            </a:r>
          </a:p>
          <a:p>
            <a:r>
              <a:rPr lang="en-GB" dirty="0" smtClean="0"/>
              <a:t>A small enclave of historians  - 8 in all</a:t>
            </a:r>
            <a:r>
              <a:rPr lang="en-GB" baseline="0" dirty="0" smtClean="0"/>
              <a:t> – general research, </a:t>
            </a:r>
            <a:r>
              <a:rPr lang="en-GB" baseline="0" dirty="0" err="1" smtClean="0"/>
              <a:t>comissionoed</a:t>
            </a:r>
            <a:r>
              <a:rPr lang="en-GB" baseline="0" dirty="0" smtClean="0"/>
              <a:t> history and teaching</a:t>
            </a:r>
          </a:p>
          <a:p>
            <a:endParaRPr lang="en-GB" baseline="0" dirty="0" smtClean="0"/>
          </a:p>
          <a:p>
            <a:r>
              <a:rPr lang="en-GB" baseline="0" dirty="0" smtClean="0"/>
              <a:t>The reason for me </a:t>
            </a:r>
            <a:r>
              <a:rPr lang="en-GB" baseline="0" dirty="0" err="1" smtClean="0"/>
              <a:t>beeing</a:t>
            </a:r>
            <a:r>
              <a:rPr lang="en-GB" baseline="0" dirty="0" smtClean="0"/>
              <a:t> here – book </a:t>
            </a:r>
          </a:p>
          <a:p>
            <a:r>
              <a:rPr lang="en-GB" baseline="0" dirty="0" smtClean="0"/>
              <a:t>Shipping history</a:t>
            </a:r>
          </a:p>
          <a:p>
            <a:pPr defTabSz="915954">
              <a:defRPr/>
            </a:pPr>
            <a:r>
              <a:rPr lang="en-GB" dirty="0" smtClean="0"/>
              <a:t>Since only twenty minutes – I </a:t>
            </a:r>
            <a:r>
              <a:rPr lang="en-GB" dirty="0" err="1" smtClean="0"/>
              <a:t>wil</a:t>
            </a:r>
            <a:r>
              <a:rPr lang="en-GB" dirty="0" smtClean="0"/>
              <a:t> do no small talk and go straight </a:t>
            </a:r>
            <a:r>
              <a:rPr lang="en-GB" dirty="0" err="1" smtClean="0"/>
              <a:t>toi</a:t>
            </a:r>
            <a:r>
              <a:rPr lang="en-GB" dirty="0" smtClean="0"/>
              <a:t> the title</a:t>
            </a:r>
            <a:r>
              <a:rPr lang="en-GB" baseline="0" dirty="0" smtClean="0"/>
              <a:t> </a:t>
            </a:r>
          </a:p>
          <a:p>
            <a:pPr defTabSz="915954">
              <a:defRPr/>
            </a:pPr>
            <a:r>
              <a:rPr lang="en-GB" baseline="0" dirty="0" smtClean="0"/>
              <a:t>Not talk about oil – but shipping</a:t>
            </a:r>
          </a:p>
          <a:p>
            <a:endParaRPr lang="en-GB" baseline="0" dirty="0" smtClean="0"/>
          </a:p>
          <a:p>
            <a:r>
              <a:rPr lang="en-US" dirty="0"/>
              <a:t>Try to show that </a:t>
            </a:r>
            <a:r>
              <a:rPr lang="en-US" dirty="0" err="1"/>
              <a:t>Torkel</a:t>
            </a:r>
            <a:r>
              <a:rPr lang="en-US" dirty="0"/>
              <a:t> is right when he focus on the importance of history</a:t>
            </a:r>
          </a:p>
          <a:p>
            <a:endParaRPr lang="en-US" dirty="0"/>
          </a:p>
          <a:p>
            <a:r>
              <a:rPr lang="en-US" dirty="0"/>
              <a:t>By studying the development in a historical perspective and using the historian's methodological tools, business history can contribute to problematize, complement and adjust the theoretical models and overall categorizations that dominate in other disciplines. </a:t>
            </a:r>
            <a:endParaRPr lang="en-GB" baseline="0" dirty="0" smtClean="0"/>
          </a:p>
          <a:p>
            <a:endParaRPr lang="en-GB" baseline="0" dirty="0" smtClean="0"/>
          </a:p>
          <a:p>
            <a:pPr defTabSz="915954">
              <a:defRPr/>
            </a:pPr>
            <a:r>
              <a:rPr lang="en-GB" baseline="0" dirty="0" smtClean="0"/>
              <a:t>I will talk about transition. From a historical perspective</a:t>
            </a:r>
          </a:p>
          <a:p>
            <a:endParaRPr lang="en-GB" baseline="0" dirty="0" smtClean="0"/>
          </a:p>
          <a:p>
            <a:r>
              <a:rPr lang="en-GB" baseline="0" dirty="0" smtClean="0"/>
              <a:t>A specific transition. </a:t>
            </a:r>
          </a:p>
          <a:p>
            <a:endParaRPr lang="en-GB" baseline="0" dirty="0" smtClean="0"/>
          </a:p>
          <a:p>
            <a:r>
              <a:rPr lang="en-GB" baseline="0" dirty="0" smtClean="0"/>
              <a:t>And actually even more specific  - growth in one particular segment in Norwegian shipping – car carriers. </a:t>
            </a:r>
          </a:p>
          <a:p>
            <a:endParaRPr lang="en-GB" baseline="0" dirty="0" smtClean="0"/>
          </a:p>
        </p:txBody>
      </p:sp>
      <p:sp>
        <p:nvSpPr>
          <p:cNvPr id="4" name="Slide Number Placeholder 3"/>
          <p:cNvSpPr>
            <a:spLocks noGrp="1"/>
          </p:cNvSpPr>
          <p:nvPr>
            <p:ph type="sldNum" sz="quarter" idx="10"/>
          </p:nvPr>
        </p:nvSpPr>
        <p:spPr/>
        <p:txBody>
          <a:bodyPr/>
          <a:lstStyle/>
          <a:p>
            <a:pPr>
              <a:defRPr/>
            </a:pPr>
            <a:fld id="{8A901F31-135C-44A3-9FDC-672D6C6B2281}" type="slidenum">
              <a:rPr lang="nb-NO" smtClean="0"/>
              <a:pPr>
                <a:defRPr/>
              </a:pPr>
              <a:t>2</a:t>
            </a:fld>
            <a:endParaRPr lang="nb-NO"/>
          </a:p>
        </p:txBody>
      </p:sp>
    </p:spTree>
    <p:extLst>
      <p:ext uri="{BB962C8B-B14F-4D97-AF65-F5344CB8AC3E}">
        <p14:creationId xmlns:p14="http://schemas.microsoft.com/office/powerpoint/2010/main" val="601289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3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atin typeface="Calibri" charset="0"/>
            </a:endParaRPr>
          </a:p>
        </p:txBody>
      </p:sp>
      <p:sp>
        <p:nvSpPr>
          <p:cNvPr id="1434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4213" indent="-286236" eaLnBrk="0" hangingPunct="0">
              <a:defRPr>
                <a:solidFill>
                  <a:schemeClr val="tx1"/>
                </a:solidFill>
                <a:latin typeface="Arial" charset="0"/>
                <a:ea typeface="Arial" charset="0"/>
                <a:cs typeface="Arial" charset="0"/>
              </a:defRPr>
            </a:lvl2pPr>
            <a:lvl3pPr marL="1144943" indent="-228989" eaLnBrk="0" hangingPunct="0">
              <a:defRPr>
                <a:solidFill>
                  <a:schemeClr val="tx1"/>
                </a:solidFill>
                <a:latin typeface="Arial" charset="0"/>
                <a:ea typeface="Arial" charset="0"/>
                <a:cs typeface="Arial" charset="0"/>
              </a:defRPr>
            </a:lvl3pPr>
            <a:lvl4pPr marL="1602920" indent="-228989" eaLnBrk="0" hangingPunct="0">
              <a:defRPr>
                <a:solidFill>
                  <a:schemeClr val="tx1"/>
                </a:solidFill>
                <a:latin typeface="Arial" charset="0"/>
                <a:ea typeface="Arial" charset="0"/>
                <a:cs typeface="Arial" charset="0"/>
              </a:defRPr>
            </a:lvl4pPr>
            <a:lvl5pPr marL="2060898" indent="-228989" eaLnBrk="0" hangingPunct="0">
              <a:defRPr>
                <a:solidFill>
                  <a:schemeClr val="tx1"/>
                </a:solidFill>
                <a:latin typeface="Arial" charset="0"/>
                <a:ea typeface="Arial" charset="0"/>
                <a:cs typeface="Arial" charset="0"/>
              </a:defRPr>
            </a:lvl5pPr>
            <a:lvl6pPr marL="2518875" indent="-228989" eaLnBrk="0" fontAlgn="base" hangingPunct="0">
              <a:spcBef>
                <a:spcPct val="0"/>
              </a:spcBef>
              <a:spcAft>
                <a:spcPct val="0"/>
              </a:spcAft>
              <a:defRPr>
                <a:solidFill>
                  <a:schemeClr val="tx1"/>
                </a:solidFill>
                <a:latin typeface="Arial" charset="0"/>
                <a:ea typeface="Arial" charset="0"/>
                <a:cs typeface="Arial" charset="0"/>
              </a:defRPr>
            </a:lvl6pPr>
            <a:lvl7pPr marL="2976852" indent="-228989" eaLnBrk="0" fontAlgn="base" hangingPunct="0">
              <a:spcBef>
                <a:spcPct val="0"/>
              </a:spcBef>
              <a:spcAft>
                <a:spcPct val="0"/>
              </a:spcAft>
              <a:defRPr>
                <a:solidFill>
                  <a:schemeClr val="tx1"/>
                </a:solidFill>
                <a:latin typeface="Arial" charset="0"/>
                <a:ea typeface="Arial" charset="0"/>
                <a:cs typeface="Arial" charset="0"/>
              </a:defRPr>
            </a:lvl7pPr>
            <a:lvl8pPr marL="3434829" indent="-228989" eaLnBrk="0" fontAlgn="base" hangingPunct="0">
              <a:spcBef>
                <a:spcPct val="0"/>
              </a:spcBef>
              <a:spcAft>
                <a:spcPct val="0"/>
              </a:spcAft>
              <a:defRPr>
                <a:solidFill>
                  <a:schemeClr val="tx1"/>
                </a:solidFill>
                <a:latin typeface="Arial" charset="0"/>
                <a:ea typeface="Arial" charset="0"/>
                <a:cs typeface="Arial" charset="0"/>
              </a:defRPr>
            </a:lvl8pPr>
            <a:lvl9pPr marL="3892807" indent="-228989"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B47AD3D-F79C-2D4C-A711-C0DAED7FEBBF}" type="slidenum">
              <a:rPr lang="en-GB"/>
              <a:pPr eaLnBrk="1" hangingPunct="1"/>
              <a:t>20</a:t>
            </a:fld>
            <a:endParaRPr lang="en-GB"/>
          </a:p>
        </p:txBody>
      </p:sp>
    </p:spTree>
    <p:extLst>
      <p:ext uri="{BB962C8B-B14F-4D97-AF65-F5344CB8AC3E}">
        <p14:creationId xmlns:p14="http://schemas.microsoft.com/office/powerpoint/2010/main" val="3779926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29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GB">
              <a:latin typeface="Calibri" charset="0"/>
            </a:endParaRPr>
          </a:p>
        </p:txBody>
      </p:sp>
      <p:sp>
        <p:nvSpPr>
          <p:cNvPr id="829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4213" indent="-286236" eaLnBrk="0" hangingPunct="0">
              <a:defRPr>
                <a:solidFill>
                  <a:schemeClr val="tx1"/>
                </a:solidFill>
                <a:latin typeface="Arial" charset="0"/>
                <a:ea typeface="Arial" charset="0"/>
                <a:cs typeface="Arial" charset="0"/>
              </a:defRPr>
            </a:lvl2pPr>
            <a:lvl3pPr marL="1144943" indent="-228989" eaLnBrk="0" hangingPunct="0">
              <a:defRPr>
                <a:solidFill>
                  <a:schemeClr val="tx1"/>
                </a:solidFill>
                <a:latin typeface="Arial" charset="0"/>
                <a:ea typeface="Arial" charset="0"/>
                <a:cs typeface="Arial" charset="0"/>
              </a:defRPr>
            </a:lvl3pPr>
            <a:lvl4pPr marL="1602920" indent="-228989" eaLnBrk="0" hangingPunct="0">
              <a:defRPr>
                <a:solidFill>
                  <a:schemeClr val="tx1"/>
                </a:solidFill>
                <a:latin typeface="Arial" charset="0"/>
                <a:ea typeface="Arial" charset="0"/>
                <a:cs typeface="Arial" charset="0"/>
              </a:defRPr>
            </a:lvl4pPr>
            <a:lvl5pPr marL="2060898" indent="-228989" eaLnBrk="0" hangingPunct="0">
              <a:defRPr>
                <a:solidFill>
                  <a:schemeClr val="tx1"/>
                </a:solidFill>
                <a:latin typeface="Arial" charset="0"/>
                <a:ea typeface="Arial" charset="0"/>
                <a:cs typeface="Arial" charset="0"/>
              </a:defRPr>
            </a:lvl5pPr>
            <a:lvl6pPr marL="2518875" indent="-228989" eaLnBrk="0" fontAlgn="base" hangingPunct="0">
              <a:spcBef>
                <a:spcPct val="0"/>
              </a:spcBef>
              <a:spcAft>
                <a:spcPct val="0"/>
              </a:spcAft>
              <a:defRPr>
                <a:solidFill>
                  <a:schemeClr val="tx1"/>
                </a:solidFill>
                <a:latin typeface="Arial" charset="0"/>
                <a:ea typeface="Arial" charset="0"/>
                <a:cs typeface="Arial" charset="0"/>
              </a:defRPr>
            </a:lvl6pPr>
            <a:lvl7pPr marL="2976852" indent="-228989" eaLnBrk="0" fontAlgn="base" hangingPunct="0">
              <a:spcBef>
                <a:spcPct val="0"/>
              </a:spcBef>
              <a:spcAft>
                <a:spcPct val="0"/>
              </a:spcAft>
              <a:defRPr>
                <a:solidFill>
                  <a:schemeClr val="tx1"/>
                </a:solidFill>
                <a:latin typeface="Arial" charset="0"/>
                <a:ea typeface="Arial" charset="0"/>
                <a:cs typeface="Arial" charset="0"/>
              </a:defRPr>
            </a:lvl7pPr>
            <a:lvl8pPr marL="3434829" indent="-228989" eaLnBrk="0" fontAlgn="base" hangingPunct="0">
              <a:spcBef>
                <a:spcPct val="0"/>
              </a:spcBef>
              <a:spcAft>
                <a:spcPct val="0"/>
              </a:spcAft>
              <a:defRPr>
                <a:solidFill>
                  <a:schemeClr val="tx1"/>
                </a:solidFill>
                <a:latin typeface="Arial" charset="0"/>
                <a:ea typeface="Arial" charset="0"/>
                <a:cs typeface="Arial" charset="0"/>
              </a:defRPr>
            </a:lvl8pPr>
            <a:lvl9pPr marL="3892807" indent="-228989"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FDD33BF-02F7-3545-A429-58E3D6064BB9}" type="slidenum">
              <a:rPr lang="en-GB"/>
              <a:pPr eaLnBrk="1" hangingPunct="1"/>
              <a:t>21</a:t>
            </a:fld>
            <a:endParaRPr lang="en-GB"/>
          </a:p>
        </p:txBody>
      </p:sp>
    </p:spTree>
    <p:extLst>
      <p:ext uri="{BB962C8B-B14F-4D97-AF65-F5344CB8AC3E}">
        <p14:creationId xmlns:p14="http://schemas.microsoft.com/office/powerpoint/2010/main" val="2591988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39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GB">
              <a:latin typeface="Calibri" charset="0"/>
            </a:endParaRPr>
          </a:p>
        </p:txBody>
      </p:sp>
      <p:sp>
        <p:nvSpPr>
          <p:cNvPr id="839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4213" indent="-286236" eaLnBrk="0" hangingPunct="0">
              <a:defRPr>
                <a:solidFill>
                  <a:schemeClr val="tx1"/>
                </a:solidFill>
                <a:latin typeface="Arial" charset="0"/>
                <a:ea typeface="Arial" charset="0"/>
                <a:cs typeface="Arial" charset="0"/>
              </a:defRPr>
            </a:lvl2pPr>
            <a:lvl3pPr marL="1144943" indent="-228989" eaLnBrk="0" hangingPunct="0">
              <a:defRPr>
                <a:solidFill>
                  <a:schemeClr val="tx1"/>
                </a:solidFill>
                <a:latin typeface="Arial" charset="0"/>
                <a:ea typeface="Arial" charset="0"/>
                <a:cs typeface="Arial" charset="0"/>
              </a:defRPr>
            </a:lvl3pPr>
            <a:lvl4pPr marL="1602920" indent="-228989" eaLnBrk="0" hangingPunct="0">
              <a:defRPr>
                <a:solidFill>
                  <a:schemeClr val="tx1"/>
                </a:solidFill>
                <a:latin typeface="Arial" charset="0"/>
                <a:ea typeface="Arial" charset="0"/>
                <a:cs typeface="Arial" charset="0"/>
              </a:defRPr>
            </a:lvl4pPr>
            <a:lvl5pPr marL="2060898" indent="-228989" eaLnBrk="0" hangingPunct="0">
              <a:defRPr>
                <a:solidFill>
                  <a:schemeClr val="tx1"/>
                </a:solidFill>
                <a:latin typeface="Arial" charset="0"/>
                <a:ea typeface="Arial" charset="0"/>
                <a:cs typeface="Arial" charset="0"/>
              </a:defRPr>
            </a:lvl5pPr>
            <a:lvl6pPr marL="2518875" indent="-228989" eaLnBrk="0" fontAlgn="base" hangingPunct="0">
              <a:spcBef>
                <a:spcPct val="0"/>
              </a:spcBef>
              <a:spcAft>
                <a:spcPct val="0"/>
              </a:spcAft>
              <a:defRPr>
                <a:solidFill>
                  <a:schemeClr val="tx1"/>
                </a:solidFill>
                <a:latin typeface="Arial" charset="0"/>
                <a:ea typeface="Arial" charset="0"/>
                <a:cs typeface="Arial" charset="0"/>
              </a:defRPr>
            </a:lvl6pPr>
            <a:lvl7pPr marL="2976852" indent="-228989" eaLnBrk="0" fontAlgn="base" hangingPunct="0">
              <a:spcBef>
                <a:spcPct val="0"/>
              </a:spcBef>
              <a:spcAft>
                <a:spcPct val="0"/>
              </a:spcAft>
              <a:defRPr>
                <a:solidFill>
                  <a:schemeClr val="tx1"/>
                </a:solidFill>
                <a:latin typeface="Arial" charset="0"/>
                <a:ea typeface="Arial" charset="0"/>
                <a:cs typeface="Arial" charset="0"/>
              </a:defRPr>
            </a:lvl7pPr>
            <a:lvl8pPr marL="3434829" indent="-228989" eaLnBrk="0" fontAlgn="base" hangingPunct="0">
              <a:spcBef>
                <a:spcPct val="0"/>
              </a:spcBef>
              <a:spcAft>
                <a:spcPct val="0"/>
              </a:spcAft>
              <a:defRPr>
                <a:solidFill>
                  <a:schemeClr val="tx1"/>
                </a:solidFill>
                <a:latin typeface="Arial" charset="0"/>
                <a:ea typeface="Arial" charset="0"/>
                <a:cs typeface="Arial" charset="0"/>
              </a:defRPr>
            </a:lvl8pPr>
            <a:lvl9pPr marL="3892807" indent="-228989"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00998FD-8987-9D47-8E12-03B926969CE0}" type="slidenum">
              <a:rPr lang="en-GB"/>
              <a:pPr eaLnBrk="1" hangingPunct="1"/>
              <a:t>22</a:t>
            </a:fld>
            <a:endParaRPr lang="en-GB"/>
          </a:p>
        </p:txBody>
      </p:sp>
    </p:spTree>
    <p:extLst>
      <p:ext uri="{BB962C8B-B14F-4D97-AF65-F5344CB8AC3E}">
        <p14:creationId xmlns:p14="http://schemas.microsoft.com/office/powerpoint/2010/main" val="40649168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57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GB">
              <a:latin typeface="Calibri" charset="0"/>
            </a:endParaRPr>
          </a:p>
        </p:txBody>
      </p:sp>
      <p:sp>
        <p:nvSpPr>
          <p:cNvPr id="757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4213" indent="-286236" eaLnBrk="0" hangingPunct="0">
              <a:defRPr>
                <a:solidFill>
                  <a:schemeClr val="tx1"/>
                </a:solidFill>
                <a:latin typeface="Arial" charset="0"/>
                <a:ea typeface="Arial" charset="0"/>
                <a:cs typeface="Arial" charset="0"/>
              </a:defRPr>
            </a:lvl2pPr>
            <a:lvl3pPr marL="1144943" indent="-228989" eaLnBrk="0" hangingPunct="0">
              <a:defRPr>
                <a:solidFill>
                  <a:schemeClr val="tx1"/>
                </a:solidFill>
                <a:latin typeface="Arial" charset="0"/>
                <a:ea typeface="Arial" charset="0"/>
                <a:cs typeface="Arial" charset="0"/>
              </a:defRPr>
            </a:lvl3pPr>
            <a:lvl4pPr marL="1602920" indent="-228989" eaLnBrk="0" hangingPunct="0">
              <a:defRPr>
                <a:solidFill>
                  <a:schemeClr val="tx1"/>
                </a:solidFill>
                <a:latin typeface="Arial" charset="0"/>
                <a:ea typeface="Arial" charset="0"/>
                <a:cs typeface="Arial" charset="0"/>
              </a:defRPr>
            </a:lvl4pPr>
            <a:lvl5pPr marL="2060898" indent="-228989" eaLnBrk="0" hangingPunct="0">
              <a:defRPr>
                <a:solidFill>
                  <a:schemeClr val="tx1"/>
                </a:solidFill>
                <a:latin typeface="Arial" charset="0"/>
                <a:ea typeface="Arial" charset="0"/>
                <a:cs typeface="Arial" charset="0"/>
              </a:defRPr>
            </a:lvl5pPr>
            <a:lvl6pPr marL="2518875" indent="-228989" eaLnBrk="0" fontAlgn="base" hangingPunct="0">
              <a:spcBef>
                <a:spcPct val="0"/>
              </a:spcBef>
              <a:spcAft>
                <a:spcPct val="0"/>
              </a:spcAft>
              <a:defRPr>
                <a:solidFill>
                  <a:schemeClr val="tx1"/>
                </a:solidFill>
                <a:latin typeface="Arial" charset="0"/>
                <a:ea typeface="Arial" charset="0"/>
                <a:cs typeface="Arial" charset="0"/>
              </a:defRPr>
            </a:lvl6pPr>
            <a:lvl7pPr marL="2976852" indent="-228989" eaLnBrk="0" fontAlgn="base" hangingPunct="0">
              <a:spcBef>
                <a:spcPct val="0"/>
              </a:spcBef>
              <a:spcAft>
                <a:spcPct val="0"/>
              </a:spcAft>
              <a:defRPr>
                <a:solidFill>
                  <a:schemeClr val="tx1"/>
                </a:solidFill>
                <a:latin typeface="Arial" charset="0"/>
                <a:ea typeface="Arial" charset="0"/>
                <a:cs typeface="Arial" charset="0"/>
              </a:defRPr>
            </a:lvl7pPr>
            <a:lvl8pPr marL="3434829" indent="-228989" eaLnBrk="0" fontAlgn="base" hangingPunct="0">
              <a:spcBef>
                <a:spcPct val="0"/>
              </a:spcBef>
              <a:spcAft>
                <a:spcPct val="0"/>
              </a:spcAft>
              <a:defRPr>
                <a:solidFill>
                  <a:schemeClr val="tx1"/>
                </a:solidFill>
                <a:latin typeface="Arial" charset="0"/>
                <a:ea typeface="Arial" charset="0"/>
                <a:cs typeface="Arial" charset="0"/>
              </a:defRPr>
            </a:lvl8pPr>
            <a:lvl9pPr marL="3892807" indent="-228989"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316CE08-E4A7-854E-AE3F-6BEC856163C7}" type="slidenum">
              <a:rPr lang="en-GB"/>
              <a:pPr eaLnBrk="1" hangingPunct="1"/>
              <a:t>23</a:t>
            </a:fld>
            <a:endParaRPr lang="en-GB"/>
          </a:p>
        </p:txBody>
      </p:sp>
    </p:spTree>
    <p:extLst>
      <p:ext uri="{BB962C8B-B14F-4D97-AF65-F5344CB8AC3E}">
        <p14:creationId xmlns:p14="http://schemas.microsoft.com/office/powerpoint/2010/main" val="4093208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Kan ikke gå inn i detaljene her – må lese artikkelen. </a:t>
            </a:r>
          </a:p>
          <a:p>
            <a:endParaRPr lang="nb-NO" dirty="0" smtClean="0"/>
          </a:p>
          <a:p>
            <a:r>
              <a:rPr lang="nb-NO" dirty="0" smtClean="0"/>
              <a:t>Men bare</a:t>
            </a:r>
            <a:r>
              <a:rPr lang="nb-NO" baseline="0" dirty="0" smtClean="0"/>
              <a:t> la meg peke på noen veldig opplagte forhold</a:t>
            </a:r>
            <a:endParaRPr lang="nb-NO" dirty="0"/>
          </a:p>
        </p:txBody>
      </p:sp>
      <p:sp>
        <p:nvSpPr>
          <p:cNvPr id="4" name="Slide Number Placeholder 3"/>
          <p:cNvSpPr>
            <a:spLocks noGrp="1"/>
          </p:cNvSpPr>
          <p:nvPr>
            <p:ph type="sldNum" sz="quarter" idx="10"/>
          </p:nvPr>
        </p:nvSpPr>
        <p:spPr/>
        <p:txBody>
          <a:bodyPr/>
          <a:lstStyle/>
          <a:p>
            <a:pPr>
              <a:defRPr/>
            </a:pPr>
            <a:fld id="{8A901F31-135C-44A3-9FDC-672D6C6B2281}" type="slidenum">
              <a:rPr lang="nb-NO" smtClean="0"/>
              <a:pPr>
                <a:defRPr/>
              </a:pPr>
              <a:t>24</a:t>
            </a:fld>
            <a:endParaRPr lang="nb-NO"/>
          </a:p>
        </p:txBody>
      </p:sp>
    </p:spTree>
    <p:extLst>
      <p:ext uri="{BB962C8B-B14F-4D97-AF65-F5344CB8AC3E}">
        <p14:creationId xmlns:p14="http://schemas.microsoft.com/office/powerpoint/2010/main" val="2464138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Var</a:t>
            </a:r>
            <a:r>
              <a:rPr lang="en-GB" dirty="0" smtClean="0"/>
              <a:t>  </a:t>
            </a:r>
            <a:r>
              <a:rPr lang="en-GB" dirty="0" err="1" smtClean="0"/>
              <a:t>faktorforhold</a:t>
            </a:r>
            <a:r>
              <a:rPr lang="en-GB" dirty="0" smtClean="0"/>
              <a:t>, </a:t>
            </a:r>
            <a:r>
              <a:rPr lang="en-GB" dirty="0" err="1" smtClean="0"/>
              <a:t>dvs</a:t>
            </a:r>
            <a:r>
              <a:rPr lang="en-GB" dirty="0" smtClean="0"/>
              <a:t> </a:t>
            </a:r>
            <a:r>
              <a:rPr lang="nb-NO" dirty="0"/>
              <a:t>velutviklet infrastruktur, tilgang på kompetent arbeidskraft, kapital og fysiske ressurser viktig?</a:t>
            </a:r>
          </a:p>
          <a:p>
            <a:endParaRPr lang="nb-NO" dirty="0"/>
          </a:p>
          <a:p>
            <a:r>
              <a:rPr lang="nb-NO" dirty="0"/>
              <a:t>La meg strekke meg til å si </a:t>
            </a:r>
            <a:endParaRPr lang="en-GB" dirty="0"/>
          </a:p>
        </p:txBody>
      </p:sp>
      <p:sp>
        <p:nvSpPr>
          <p:cNvPr id="4" name="Slide Number Placeholder 3"/>
          <p:cNvSpPr>
            <a:spLocks noGrp="1"/>
          </p:cNvSpPr>
          <p:nvPr>
            <p:ph type="sldNum" sz="quarter" idx="10"/>
          </p:nvPr>
        </p:nvSpPr>
        <p:spPr/>
        <p:txBody>
          <a:bodyPr/>
          <a:lstStyle/>
          <a:p>
            <a:pPr>
              <a:defRPr/>
            </a:pPr>
            <a:fld id="{8A901F31-135C-44A3-9FDC-672D6C6B2281}" type="slidenum">
              <a:rPr lang="nb-NO" smtClean="0"/>
              <a:pPr>
                <a:defRPr/>
              </a:pPr>
              <a:t>25</a:t>
            </a:fld>
            <a:endParaRPr lang="nb-NO"/>
          </a:p>
        </p:txBody>
      </p:sp>
    </p:spTree>
    <p:extLst>
      <p:ext uri="{BB962C8B-B14F-4D97-AF65-F5344CB8AC3E}">
        <p14:creationId xmlns:p14="http://schemas.microsoft.com/office/powerpoint/2010/main" val="2715857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954">
              <a:defRPr/>
            </a:pPr>
            <a:r>
              <a:rPr lang="en-GB" dirty="0" err="1" smtClean="0"/>
              <a:t>Var</a:t>
            </a:r>
            <a:r>
              <a:rPr lang="en-GB" dirty="0" smtClean="0"/>
              <a:t>  </a:t>
            </a:r>
            <a:r>
              <a:rPr lang="nb-NO" dirty="0"/>
              <a:t>markedsforhold, </a:t>
            </a:r>
            <a:r>
              <a:rPr lang="nb-NO" dirty="0" err="1"/>
              <a:t>dvs</a:t>
            </a:r>
            <a:r>
              <a:rPr lang="nb-NO" dirty="0"/>
              <a:t> karakteren av etterspørsel i hjemmemarkedet, krevende kunder </a:t>
            </a:r>
            <a:r>
              <a:rPr lang="nb-NO" dirty="0" err="1"/>
              <a:t>etc</a:t>
            </a:r>
            <a:r>
              <a:rPr lang="nb-NO" dirty="0"/>
              <a:t> viktig?</a:t>
            </a:r>
          </a:p>
          <a:p>
            <a:endParaRPr lang="nb-NO" dirty="0"/>
          </a:p>
          <a:p>
            <a:r>
              <a:rPr lang="nb-NO" dirty="0"/>
              <a:t>La meg strekke meg til å si</a:t>
            </a:r>
          </a:p>
          <a:p>
            <a:endParaRPr lang="en-GB" dirty="0"/>
          </a:p>
        </p:txBody>
      </p:sp>
      <p:sp>
        <p:nvSpPr>
          <p:cNvPr id="4" name="Slide Number Placeholder 3"/>
          <p:cNvSpPr>
            <a:spLocks noGrp="1"/>
          </p:cNvSpPr>
          <p:nvPr>
            <p:ph type="sldNum" sz="quarter" idx="10"/>
          </p:nvPr>
        </p:nvSpPr>
        <p:spPr/>
        <p:txBody>
          <a:bodyPr/>
          <a:lstStyle/>
          <a:p>
            <a:pPr>
              <a:defRPr/>
            </a:pPr>
            <a:fld id="{8A901F31-135C-44A3-9FDC-672D6C6B2281}" type="slidenum">
              <a:rPr lang="nb-NO" smtClean="0"/>
              <a:pPr>
                <a:defRPr/>
              </a:pPr>
              <a:t>26</a:t>
            </a:fld>
            <a:endParaRPr lang="nb-NO"/>
          </a:p>
        </p:txBody>
      </p:sp>
    </p:spTree>
    <p:extLst>
      <p:ext uri="{BB962C8B-B14F-4D97-AF65-F5344CB8AC3E}">
        <p14:creationId xmlns:p14="http://schemas.microsoft.com/office/powerpoint/2010/main" val="925749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Hva da med </a:t>
            </a:r>
            <a:r>
              <a:rPr lang="nb-NO" dirty="0"/>
              <a:t>Koblinger/Relaterte næringer: var det at det eksisterte konkurransedyktige bedrifter i relaterte industrier og koplingene mellom disse viktig?</a:t>
            </a:r>
          </a:p>
          <a:p>
            <a:endParaRPr lang="nb-NO" dirty="0"/>
          </a:p>
          <a:p>
            <a:r>
              <a:rPr lang="nb-NO" dirty="0"/>
              <a:t>Her har vi et eksempel</a:t>
            </a:r>
          </a:p>
          <a:p>
            <a:endParaRPr lang="nb-NO" dirty="0"/>
          </a:p>
          <a:p>
            <a:r>
              <a:rPr lang="nb-NO" dirty="0"/>
              <a:t>La meg da bare vise til denne</a:t>
            </a:r>
            <a:endParaRPr lang="en-GB" dirty="0" smtClean="0"/>
          </a:p>
          <a:p>
            <a:endParaRPr lang="nb-NO" dirty="0"/>
          </a:p>
        </p:txBody>
      </p:sp>
      <p:sp>
        <p:nvSpPr>
          <p:cNvPr id="4" name="Slide Number Placeholder 3"/>
          <p:cNvSpPr>
            <a:spLocks noGrp="1"/>
          </p:cNvSpPr>
          <p:nvPr>
            <p:ph type="sldNum" sz="quarter" idx="10"/>
          </p:nvPr>
        </p:nvSpPr>
        <p:spPr/>
        <p:txBody>
          <a:bodyPr/>
          <a:lstStyle/>
          <a:p>
            <a:pPr>
              <a:defRPr/>
            </a:pPr>
            <a:fld id="{8A901F31-135C-44A3-9FDC-672D6C6B2281}" type="slidenum">
              <a:rPr lang="nb-NO" smtClean="0"/>
              <a:pPr>
                <a:defRPr/>
              </a:pPr>
              <a:t>27</a:t>
            </a:fld>
            <a:endParaRPr lang="nb-NO"/>
          </a:p>
        </p:txBody>
      </p:sp>
    </p:spTree>
    <p:extLst>
      <p:ext uri="{BB962C8B-B14F-4D97-AF65-F5344CB8AC3E}">
        <p14:creationId xmlns:p14="http://schemas.microsoft.com/office/powerpoint/2010/main" val="2071034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Riktig for noen av de første skipene, men ikke viktig for de rederiene som var suksessfulle.</a:t>
            </a:r>
            <a:r>
              <a:rPr lang="nb-NO" baseline="0" dirty="0" smtClean="0"/>
              <a:t> </a:t>
            </a:r>
            <a:endParaRPr lang="nb-NO" dirty="0"/>
          </a:p>
        </p:txBody>
      </p:sp>
      <p:sp>
        <p:nvSpPr>
          <p:cNvPr id="4" name="Slide Number Placeholder 3"/>
          <p:cNvSpPr>
            <a:spLocks noGrp="1"/>
          </p:cNvSpPr>
          <p:nvPr>
            <p:ph type="sldNum" sz="quarter" idx="10"/>
          </p:nvPr>
        </p:nvSpPr>
        <p:spPr/>
        <p:txBody>
          <a:bodyPr/>
          <a:lstStyle/>
          <a:p>
            <a:pPr>
              <a:defRPr/>
            </a:pPr>
            <a:fld id="{8A901F31-135C-44A3-9FDC-672D6C6B2281}" type="slidenum">
              <a:rPr lang="nb-NO" smtClean="0"/>
              <a:pPr>
                <a:defRPr/>
              </a:pPr>
              <a:t>28</a:t>
            </a:fld>
            <a:endParaRPr lang="nb-NO"/>
          </a:p>
        </p:txBody>
      </p:sp>
    </p:spTree>
    <p:extLst>
      <p:ext uri="{BB962C8B-B14F-4D97-AF65-F5344CB8AC3E}">
        <p14:creationId xmlns:p14="http://schemas.microsoft.com/office/powerpoint/2010/main" val="27907134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Hva</a:t>
            </a:r>
            <a:r>
              <a:rPr lang="en-GB" baseline="0" dirty="0" smtClean="0"/>
              <a:t> </a:t>
            </a:r>
            <a:r>
              <a:rPr lang="en-GB" baseline="0" dirty="0" err="1" smtClean="0"/>
              <a:t>så</a:t>
            </a:r>
            <a:r>
              <a:rPr lang="en-GB" baseline="0" dirty="0" smtClean="0"/>
              <a:t> med </a:t>
            </a:r>
            <a:r>
              <a:rPr lang="nb-NO" dirty="0"/>
              <a:t>Konkurranseforholdene, altså graden av konkurranse, rivalisering og samarbeid mellom bedrifter i hjemmemarkedet. </a:t>
            </a:r>
          </a:p>
          <a:p>
            <a:r>
              <a:rPr lang="nb-NO" dirty="0"/>
              <a:t>La meg bare slå fast at</a:t>
            </a:r>
            <a:endParaRPr lang="en-GB" dirty="0"/>
          </a:p>
        </p:txBody>
      </p:sp>
      <p:sp>
        <p:nvSpPr>
          <p:cNvPr id="4" name="Slide Number Placeholder 3"/>
          <p:cNvSpPr>
            <a:spLocks noGrp="1"/>
          </p:cNvSpPr>
          <p:nvPr>
            <p:ph type="sldNum" sz="quarter" idx="10"/>
          </p:nvPr>
        </p:nvSpPr>
        <p:spPr/>
        <p:txBody>
          <a:bodyPr/>
          <a:lstStyle/>
          <a:p>
            <a:pPr>
              <a:defRPr/>
            </a:pPr>
            <a:fld id="{8A901F31-135C-44A3-9FDC-672D6C6B2281}" type="slidenum">
              <a:rPr lang="nb-NO" smtClean="0"/>
              <a:pPr>
                <a:defRPr/>
              </a:pPr>
              <a:t>29</a:t>
            </a:fld>
            <a:endParaRPr lang="nb-NO"/>
          </a:p>
        </p:txBody>
      </p:sp>
    </p:spTree>
    <p:extLst>
      <p:ext uri="{BB962C8B-B14F-4D97-AF65-F5344CB8AC3E}">
        <p14:creationId xmlns:p14="http://schemas.microsoft.com/office/powerpoint/2010/main" val="3887078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A901F31-135C-44A3-9FDC-672D6C6B2281}" type="slidenum">
              <a:rPr lang="nb-NO" smtClean="0"/>
              <a:pPr>
                <a:defRPr/>
              </a:pPr>
              <a:t>3</a:t>
            </a:fld>
            <a:endParaRPr lang="nb-NO"/>
          </a:p>
        </p:txBody>
      </p:sp>
    </p:spTree>
    <p:extLst>
      <p:ext uri="{BB962C8B-B14F-4D97-AF65-F5344CB8AC3E}">
        <p14:creationId xmlns:p14="http://schemas.microsoft.com/office/powerpoint/2010/main" val="7214877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Et siste poeng jeg vil peke på knytter seg til hvordan Porter legger vekt på at bedrifter som </a:t>
            </a:r>
            <a:r>
              <a:rPr lang="nb-NO" dirty="0" err="1" smtClean="0"/>
              <a:t>opererr</a:t>
            </a:r>
            <a:r>
              <a:rPr lang="nb-NO" dirty="0" smtClean="0"/>
              <a:t> i en klynge ofte vil tendere mot en form for felles strategi. </a:t>
            </a:r>
          </a:p>
          <a:p>
            <a:endParaRPr lang="nb-NO" dirty="0" smtClean="0"/>
          </a:p>
          <a:p>
            <a:r>
              <a:rPr lang="nb-NO" dirty="0" smtClean="0"/>
              <a:t>Dette må jeg få lov til å strekke meg til å si er veldig lite dekkende for hvordan de tre store norske bilskipsrederien</a:t>
            </a:r>
            <a:r>
              <a:rPr lang="nb-NO" baseline="0" dirty="0" smtClean="0"/>
              <a:t>e opererte. </a:t>
            </a:r>
            <a:endParaRPr lang="nb-NO" dirty="0"/>
          </a:p>
        </p:txBody>
      </p:sp>
      <p:sp>
        <p:nvSpPr>
          <p:cNvPr id="4" name="Slide Number Placeholder 3"/>
          <p:cNvSpPr>
            <a:spLocks noGrp="1"/>
          </p:cNvSpPr>
          <p:nvPr>
            <p:ph type="sldNum" sz="quarter" idx="10"/>
          </p:nvPr>
        </p:nvSpPr>
        <p:spPr/>
        <p:txBody>
          <a:bodyPr/>
          <a:lstStyle/>
          <a:p>
            <a:pPr>
              <a:defRPr/>
            </a:pPr>
            <a:fld id="{8A901F31-135C-44A3-9FDC-672D6C6B2281}" type="slidenum">
              <a:rPr lang="nb-NO" smtClean="0"/>
              <a:pPr>
                <a:defRPr/>
              </a:pPr>
              <a:t>30</a:t>
            </a:fld>
            <a:endParaRPr lang="nb-NO"/>
          </a:p>
        </p:txBody>
      </p:sp>
    </p:spTree>
    <p:extLst>
      <p:ext uri="{BB962C8B-B14F-4D97-AF65-F5344CB8AC3E}">
        <p14:creationId xmlns:p14="http://schemas.microsoft.com/office/powerpoint/2010/main" val="29048389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fld id="{8A901F31-135C-44A3-9FDC-672D6C6B2281}" type="slidenum">
              <a:rPr lang="nb-NO" smtClean="0"/>
              <a:pPr>
                <a:defRPr/>
              </a:pPr>
              <a:t>31</a:t>
            </a:fld>
            <a:endParaRPr lang="nb-NO"/>
          </a:p>
        </p:txBody>
      </p:sp>
    </p:spTree>
    <p:extLst>
      <p:ext uri="{BB962C8B-B14F-4D97-AF65-F5344CB8AC3E}">
        <p14:creationId xmlns:p14="http://schemas.microsoft.com/office/powerpoint/2010/main" val="9329015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Hva forklarer</a:t>
            </a:r>
            <a:r>
              <a:rPr lang="nb-NO" baseline="0" dirty="0" smtClean="0"/>
              <a:t> denne overgangen til spesialisert skipsfart. </a:t>
            </a:r>
          </a:p>
          <a:p>
            <a:r>
              <a:rPr lang="nb-NO" baseline="0" dirty="0" smtClean="0"/>
              <a:t>Jeg tenker fortsatt en del på dette spørsmålet </a:t>
            </a:r>
          </a:p>
          <a:p>
            <a:pPr defTabSz="915954">
              <a:defRPr/>
            </a:pPr>
            <a:r>
              <a:rPr lang="nb-NO" dirty="0" smtClean="0"/>
              <a:t>Svært tankeøkonomiske modeller strekker veldig sjelden til når man skal forklare komplekse historiske fenomener</a:t>
            </a:r>
          </a:p>
          <a:p>
            <a:r>
              <a:rPr lang="nb-NO" baseline="0" dirty="0" smtClean="0"/>
              <a:t>Det er jo samtidig naturlig å tenke seg at det må være </a:t>
            </a:r>
            <a:r>
              <a:rPr lang="nb-NO" b="1" baseline="0" dirty="0" smtClean="0"/>
              <a:t>noen nasjonale fellestrekk </a:t>
            </a:r>
            <a:r>
              <a:rPr lang="nb-NO" baseline="0" dirty="0" smtClean="0"/>
              <a:t>som forklarer når eiere fra ett land gjennom så mange år evner å hevde seg i en </a:t>
            </a:r>
            <a:r>
              <a:rPr lang="nb-NO" baseline="0" dirty="0" err="1" smtClean="0"/>
              <a:t>bestmet</a:t>
            </a:r>
            <a:r>
              <a:rPr lang="nb-NO" baseline="0" dirty="0" smtClean="0"/>
              <a:t> næring </a:t>
            </a:r>
          </a:p>
          <a:p>
            <a:pPr defTabSz="915954">
              <a:defRPr/>
            </a:pPr>
            <a:r>
              <a:rPr lang="nb-NO" baseline="0" dirty="0" smtClean="0"/>
              <a:t>Samtidig:  </a:t>
            </a:r>
            <a:r>
              <a:rPr lang="nb-NO" dirty="0" smtClean="0"/>
              <a:t>Svært ulike typer bedriftsstrategier ga samme grad av suksess i bilskipsfart, og også i andre nisjer</a:t>
            </a:r>
          </a:p>
          <a:p>
            <a:endParaRPr lang="nb-NO" dirty="0" smtClean="0"/>
          </a:p>
          <a:p>
            <a:pPr lvl="1"/>
            <a:r>
              <a:rPr lang="nb-NO" dirty="0" smtClean="0"/>
              <a:t>Har nordmenn en spesiell vilje til investeringer i skipsfart?</a:t>
            </a:r>
          </a:p>
          <a:p>
            <a:pPr lvl="1"/>
            <a:r>
              <a:rPr lang="nb-NO" dirty="0" smtClean="0"/>
              <a:t>Stiavhengige mønstre </a:t>
            </a:r>
            <a:r>
              <a:rPr lang="nb-NO" dirty="0" err="1" smtClean="0"/>
              <a:t>ift</a:t>
            </a:r>
            <a:r>
              <a:rPr lang="nb-NO" dirty="0" smtClean="0"/>
              <a:t> kunnskap, hva man orienterer seg mot? </a:t>
            </a:r>
          </a:p>
          <a:p>
            <a:pPr lvl="1"/>
            <a:r>
              <a:rPr lang="nb-NO" dirty="0" smtClean="0"/>
              <a:t>Etablerte internasjonale nettverk? </a:t>
            </a:r>
          </a:p>
          <a:p>
            <a:pPr lvl="1"/>
            <a:r>
              <a:rPr lang="nb-NO" dirty="0" smtClean="0"/>
              <a:t>Andre kandidater? </a:t>
            </a:r>
          </a:p>
          <a:p>
            <a:endParaRPr lang="nb-NO" dirty="0"/>
          </a:p>
        </p:txBody>
      </p:sp>
      <p:sp>
        <p:nvSpPr>
          <p:cNvPr id="4" name="Slide Number Placeholder 3"/>
          <p:cNvSpPr>
            <a:spLocks noGrp="1"/>
          </p:cNvSpPr>
          <p:nvPr>
            <p:ph type="sldNum" sz="quarter" idx="10"/>
          </p:nvPr>
        </p:nvSpPr>
        <p:spPr/>
        <p:txBody>
          <a:bodyPr/>
          <a:lstStyle/>
          <a:p>
            <a:pPr>
              <a:defRPr/>
            </a:pPr>
            <a:fld id="{8A901F31-135C-44A3-9FDC-672D6C6B2281}" type="slidenum">
              <a:rPr lang="nb-NO" smtClean="0"/>
              <a:pPr>
                <a:defRPr/>
              </a:pPr>
              <a:t>32</a:t>
            </a:fld>
            <a:endParaRPr lang="nb-NO"/>
          </a:p>
        </p:txBody>
      </p:sp>
    </p:spTree>
    <p:extLst>
      <p:ext uri="{BB962C8B-B14F-4D97-AF65-F5344CB8AC3E}">
        <p14:creationId xmlns:p14="http://schemas.microsoft.com/office/powerpoint/2010/main" val="4100936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smtClean="0"/>
          </a:p>
          <a:p>
            <a:r>
              <a:rPr lang="nb-NO" dirty="0" smtClean="0"/>
              <a:t>Shipping not </a:t>
            </a:r>
            <a:r>
              <a:rPr lang="nb-NO" dirty="0" err="1" smtClean="0"/>
              <a:t>only</a:t>
            </a:r>
            <a:r>
              <a:rPr lang="nb-NO" dirty="0" smtClean="0"/>
              <a:t> </a:t>
            </a:r>
            <a:r>
              <a:rPr lang="nb-NO" dirty="0" err="1" smtClean="0"/>
              <a:t>important</a:t>
            </a:r>
            <a:r>
              <a:rPr lang="nb-NO" dirty="0" smtClean="0"/>
              <a:t> for </a:t>
            </a:r>
            <a:r>
              <a:rPr lang="nb-NO" dirty="0" err="1" smtClean="0"/>
              <a:t>the</a:t>
            </a:r>
            <a:r>
              <a:rPr lang="nb-NO" dirty="0" smtClean="0"/>
              <a:t> Norwegian </a:t>
            </a:r>
            <a:r>
              <a:rPr lang="nb-NO" dirty="0" err="1" smtClean="0"/>
              <a:t>economy</a:t>
            </a:r>
            <a:endParaRPr lang="nb-NO" dirty="0" smtClean="0"/>
          </a:p>
          <a:p>
            <a:endParaRPr lang="nb-NO" dirty="0" smtClean="0"/>
          </a:p>
          <a:p>
            <a:r>
              <a:rPr lang="nb-NO" dirty="0" smtClean="0"/>
              <a:t>Norwegian shipping has </a:t>
            </a:r>
            <a:r>
              <a:rPr lang="nb-NO" dirty="0" err="1" smtClean="0"/>
              <a:t>played</a:t>
            </a:r>
            <a:r>
              <a:rPr lang="nb-NO" dirty="0" smtClean="0"/>
              <a:t> an </a:t>
            </a:r>
            <a:r>
              <a:rPr lang="nb-NO" dirty="0" err="1" smtClean="0"/>
              <a:t>important</a:t>
            </a:r>
            <a:r>
              <a:rPr lang="nb-NO" dirty="0" smtClean="0"/>
              <a:t> </a:t>
            </a:r>
            <a:r>
              <a:rPr lang="nb-NO" dirty="0" err="1" smtClean="0"/>
              <a:t>role</a:t>
            </a:r>
            <a:r>
              <a:rPr lang="nb-NO" dirty="0" smtClean="0"/>
              <a:t> in </a:t>
            </a:r>
            <a:r>
              <a:rPr lang="nb-NO" dirty="0" err="1" smtClean="0"/>
              <a:t>international</a:t>
            </a:r>
            <a:r>
              <a:rPr lang="nb-NO" dirty="0" smtClean="0"/>
              <a:t> shipping </a:t>
            </a:r>
            <a:endParaRPr lang="nb-NO" dirty="0"/>
          </a:p>
        </p:txBody>
      </p:sp>
      <p:sp>
        <p:nvSpPr>
          <p:cNvPr id="4" name="Slide Number Placeholder 3"/>
          <p:cNvSpPr>
            <a:spLocks noGrp="1"/>
          </p:cNvSpPr>
          <p:nvPr>
            <p:ph type="sldNum" sz="quarter" idx="10"/>
          </p:nvPr>
        </p:nvSpPr>
        <p:spPr/>
        <p:txBody>
          <a:bodyPr/>
          <a:lstStyle/>
          <a:p>
            <a:pPr>
              <a:defRPr/>
            </a:pPr>
            <a:fld id="{8A901F31-135C-44A3-9FDC-672D6C6B2281}" type="slidenum">
              <a:rPr lang="nb-NO" smtClean="0"/>
              <a:pPr>
                <a:defRPr/>
              </a:pPr>
              <a:t>4</a:t>
            </a:fld>
            <a:endParaRPr lang="nb-NO"/>
          </a:p>
        </p:txBody>
      </p:sp>
    </p:spTree>
    <p:extLst>
      <p:ext uri="{BB962C8B-B14F-4D97-AF65-F5344CB8AC3E}">
        <p14:creationId xmlns:p14="http://schemas.microsoft.com/office/powerpoint/2010/main" val="2263466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Norway has </a:t>
            </a:r>
            <a:r>
              <a:rPr lang="nb-NO" dirty="0" err="1" smtClean="0"/>
              <a:t>been</a:t>
            </a:r>
            <a:r>
              <a:rPr lang="nb-NO" dirty="0" smtClean="0"/>
              <a:t> a major </a:t>
            </a:r>
            <a:r>
              <a:rPr lang="nb-NO" dirty="0" err="1" smtClean="0"/>
              <a:t>sefaring</a:t>
            </a:r>
            <a:r>
              <a:rPr lang="nb-NO" dirty="0" smtClean="0"/>
              <a:t> </a:t>
            </a:r>
            <a:r>
              <a:rPr lang="nb-NO" dirty="0" err="1" smtClean="0"/>
              <a:t>nation</a:t>
            </a:r>
            <a:r>
              <a:rPr lang="nb-NO" dirty="0" smtClean="0"/>
              <a:t> for more </a:t>
            </a:r>
            <a:r>
              <a:rPr lang="nb-NO" dirty="0" err="1" smtClean="0"/>
              <a:t>than</a:t>
            </a:r>
            <a:r>
              <a:rPr lang="nb-NO" dirty="0" smtClean="0"/>
              <a:t> 150 </a:t>
            </a:r>
            <a:r>
              <a:rPr lang="nb-NO" dirty="0" err="1" smtClean="0"/>
              <a:t>years</a:t>
            </a:r>
            <a:r>
              <a:rPr lang="nb-NO" dirty="0" smtClean="0"/>
              <a:t> – </a:t>
            </a:r>
          </a:p>
          <a:p>
            <a:endParaRPr lang="nb-NO" dirty="0" smtClean="0"/>
          </a:p>
          <a:p>
            <a:r>
              <a:rPr lang="nb-NO" dirty="0" smtClean="0"/>
              <a:t>This </a:t>
            </a:r>
            <a:r>
              <a:rPr lang="nb-NO" dirty="0" err="1" smtClean="0"/>
              <a:t>figure</a:t>
            </a:r>
            <a:r>
              <a:rPr lang="nb-NO" dirty="0" smtClean="0"/>
              <a:t> shows </a:t>
            </a:r>
            <a:r>
              <a:rPr lang="nb-NO" dirty="0" err="1" smtClean="0"/>
              <a:t>the</a:t>
            </a:r>
            <a:r>
              <a:rPr lang="nb-NO" dirty="0" smtClean="0"/>
              <a:t> </a:t>
            </a:r>
            <a:r>
              <a:rPr lang="nb-NO" dirty="0" err="1" smtClean="0"/>
              <a:t>development</a:t>
            </a:r>
            <a:r>
              <a:rPr lang="nb-NO" dirty="0" smtClean="0"/>
              <a:t> in Norwegian </a:t>
            </a:r>
            <a:r>
              <a:rPr lang="nb-NO" dirty="0" err="1" smtClean="0"/>
              <a:t>shipowners</a:t>
            </a:r>
            <a:r>
              <a:rPr lang="nb-NO" dirty="0" smtClean="0"/>
              <a:t> </a:t>
            </a:r>
            <a:r>
              <a:rPr lang="nb-NO" dirty="0" err="1" smtClean="0"/>
              <a:t>share</a:t>
            </a:r>
            <a:r>
              <a:rPr lang="nb-NO" dirty="0" smtClean="0"/>
              <a:t> </a:t>
            </a:r>
            <a:r>
              <a:rPr lang="nb-NO" dirty="0" err="1" smtClean="0"/>
              <a:t>of</a:t>
            </a:r>
            <a:r>
              <a:rPr lang="nb-NO" dirty="0" smtClean="0"/>
              <a:t> </a:t>
            </a:r>
            <a:r>
              <a:rPr lang="nb-NO" dirty="0" err="1" smtClean="0"/>
              <a:t>the</a:t>
            </a:r>
            <a:r>
              <a:rPr lang="nb-NO" dirty="0" smtClean="0"/>
              <a:t> </a:t>
            </a:r>
            <a:r>
              <a:rPr lang="nb-NO" dirty="0" err="1" smtClean="0"/>
              <a:t>world</a:t>
            </a:r>
            <a:r>
              <a:rPr lang="nb-NO" dirty="0" smtClean="0"/>
              <a:t> </a:t>
            </a:r>
            <a:r>
              <a:rPr lang="nb-NO" dirty="0" err="1" smtClean="0"/>
              <a:t>fleet</a:t>
            </a:r>
            <a:r>
              <a:rPr lang="nb-NO" dirty="0" smtClean="0"/>
              <a:t> in </a:t>
            </a:r>
            <a:r>
              <a:rPr lang="nb-NO" dirty="0" err="1" smtClean="0"/>
              <a:t>the</a:t>
            </a:r>
            <a:r>
              <a:rPr lang="nb-NO" dirty="0" smtClean="0"/>
              <a:t> </a:t>
            </a:r>
            <a:r>
              <a:rPr lang="nb-NO" dirty="0" err="1" smtClean="0"/>
              <a:t>period</a:t>
            </a:r>
            <a:r>
              <a:rPr lang="nb-NO" dirty="0" smtClean="0"/>
              <a:t> from </a:t>
            </a:r>
            <a:r>
              <a:rPr lang="nb-NO" dirty="0"/>
              <a:t>1850-2013 (</a:t>
            </a:r>
            <a:r>
              <a:rPr lang="nb-NO" dirty="0" err="1"/>
              <a:t>brt</a:t>
            </a:r>
            <a:r>
              <a:rPr lang="nb-NO" dirty="0"/>
              <a:t>)</a:t>
            </a:r>
            <a:endParaRPr lang="nb-NO" dirty="0" smtClean="0"/>
          </a:p>
          <a:p>
            <a:endParaRPr lang="nb-NO" dirty="0" smtClean="0"/>
          </a:p>
          <a:p>
            <a:r>
              <a:rPr lang="nb-NO" dirty="0" err="1" smtClean="0"/>
              <a:t>Also</a:t>
            </a:r>
            <a:r>
              <a:rPr lang="nb-NO" dirty="0" smtClean="0"/>
              <a:t> </a:t>
            </a:r>
            <a:r>
              <a:rPr lang="nb-NO" dirty="0" err="1" smtClean="0"/>
              <a:t>experience</a:t>
            </a:r>
            <a:r>
              <a:rPr lang="nb-NO" baseline="0" dirty="0" smtClean="0"/>
              <a:t> </a:t>
            </a:r>
            <a:r>
              <a:rPr lang="nb-NO" baseline="0" dirty="0" err="1" smtClean="0"/>
              <a:t>crisis</a:t>
            </a:r>
            <a:r>
              <a:rPr lang="nb-NO" baseline="0" dirty="0" smtClean="0"/>
              <a:t> and </a:t>
            </a:r>
            <a:r>
              <a:rPr lang="nb-NO" baseline="0" dirty="0" err="1" smtClean="0"/>
              <a:t>transition</a:t>
            </a:r>
            <a:r>
              <a:rPr lang="nb-NO" baseline="0" dirty="0" smtClean="0"/>
              <a:t>- </a:t>
            </a:r>
          </a:p>
          <a:p>
            <a:pPr marL="171741" indent="-171741">
              <a:buFontTx/>
              <a:buChar char="-"/>
            </a:pPr>
            <a:r>
              <a:rPr lang="nb-NO" baseline="0" dirty="0" smtClean="0"/>
              <a:t>Form </a:t>
            </a:r>
            <a:r>
              <a:rPr lang="nb-NO" baseline="0" dirty="0" err="1" smtClean="0"/>
              <a:t>sail</a:t>
            </a:r>
            <a:r>
              <a:rPr lang="nb-NO" baseline="0" dirty="0" smtClean="0"/>
              <a:t> to steam – </a:t>
            </a:r>
            <a:r>
              <a:rPr lang="nb-NO" baseline="0" dirty="0" err="1" smtClean="0"/>
              <a:t>the</a:t>
            </a:r>
            <a:r>
              <a:rPr lang="nb-NO" baseline="0" dirty="0" smtClean="0"/>
              <a:t> </a:t>
            </a:r>
            <a:r>
              <a:rPr lang="nb-NO" baseline="0" dirty="0" err="1" smtClean="0"/>
              <a:t>growth</a:t>
            </a:r>
            <a:r>
              <a:rPr lang="nb-NO" baseline="0" dirty="0" smtClean="0"/>
              <a:t> </a:t>
            </a:r>
            <a:r>
              <a:rPr lang="nb-NO" baseline="0" dirty="0" err="1" smtClean="0"/>
              <a:t>of</a:t>
            </a:r>
            <a:r>
              <a:rPr lang="nb-NO" baseline="0" dirty="0" smtClean="0"/>
              <a:t> </a:t>
            </a:r>
            <a:r>
              <a:rPr lang="nb-NO" baseline="0" dirty="0" err="1" smtClean="0"/>
              <a:t>motorships</a:t>
            </a:r>
            <a:r>
              <a:rPr lang="nb-NO" baseline="0" dirty="0" smtClean="0"/>
              <a:t> – </a:t>
            </a:r>
            <a:r>
              <a:rPr lang="nb-NO" baseline="0" dirty="0" err="1" smtClean="0"/>
              <a:t>carrying</a:t>
            </a:r>
            <a:r>
              <a:rPr lang="nb-NO" baseline="0" dirty="0" smtClean="0"/>
              <a:t> </a:t>
            </a:r>
            <a:r>
              <a:rPr lang="nb-NO" baseline="0" dirty="0" err="1" smtClean="0"/>
              <a:t>oil</a:t>
            </a:r>
            <a:r>
              <a:rPr lang="nb-NO" baseline="0" dirty="0" smtClean="0"/>
              <a:t>. </a:t>
            </a:r>
          </a:p>
          <a:p>
            <a:pPr marL="171741" indent="-171741">
              <a:buFontTx/>
              <a:buChar char="-"/>
            </a:pPr>
            <a:r>
              <a:rPr lang="nb-NO" baseline="0" dirty="0" smtClean="0"/>
              <a:t>The </a:t>
            </a:r>
            <a:r>
              <a:rPr lang="nb-NO" baseline="0" dirty="0" err="1" smtClean="0"/>
              <a:t>oil</a:t>
            </a:r>
            <a:r>
              <a:rPr lang="nb-NO" baseline="0" dirty="0" smtClean="0"/>
              <a:t> </a:t>
            </a:r>
            <a:r>
              <a:rPr lang="nb-NO" baseline="0" dirty="0" err="1" smtClean="0"/>
              <a:t>crisis</a:t>
            </a:r>
            <a:r>
              <a:rPr lang="nb-NO" baseline="0" dirty="0" smtClean="0"/>
              <a:t> in </a:t>
            </a:r>
            <a:r>
              <a:rPr lang="nb-NO" baseline="0" dirty="0" err="1" smtClean="0"/>
              <a:t>the</a:t>
            </a:r>
            <a:r>
              <a:rPr lang="nb-NO" baseline="0" dirty="0" smtClean="0"/>
              <a:t> </a:t>
            </a:r>
            <a:r>
              <a:rPr lang="nb-NO" dirty="0" smtClean="0"/>
              <a:t>1970s</a:t>
            </a:r>
            <a:r>
              <a:rPr lang="nb-NO" baseline="0" dirty="0" smtClean="0"/>
              <a:t> </a:t>
            </a:r>
          </a:p>
          <a:p>
            <a:endParaRPr lang="nb-NO" baseline="0" dirty="0" smtClean="0"/>
          </a:p>
          <a:p>
            <a:r>
              <a:rPr lang="nb-NO" baseline="0" dirty="0" err="1" smtClean="0"/>
              <a:t>Size</a:t>
            </a:r>
            <a:r>
              <a:rPr lang="nb-NO" baseline="0" dirty="0" smtClean="0"/>
              <a:t> </a:t>
            </a:r>
            <a:r>
              <a:rPr lang="nb-NO" baseline="0" dirty="0" err="1" smtClean="0"/>
              <a:t>of</a:t>
            </a:r>
            <a:r>
              <a:rPr lang="nb-NO" baseline="0" dirty="0" smtClean="0"/>
              <a:t> Norwegian </a:t>
            </a:r>
            <a:r>
              <a:rPr lang="nb-NO" baseline="0" dirty="0" err="1" smtClean="0"/>
              <a:t>fleet</a:t>
            </a:r>
            <a:r>
              <a:rPr lang="nb-NO" baseline="0" dirty="0" smtClean="0"/>
              <a:t> more </a:t>
            </a:r>
            <a:r>
              <a:rPr lang="nb-NO" baseline="0" dirty="0" err="1" smtClean="0"/>
              <a:t>than</a:t>
            </a:r>
            <a:r>
              <a:rPr lang="nb-NO" baseline="0" dirty="0" smtClean="0"/>
              <a:t> </a:t>
            </a:r>
            <a:r>
              <a:rPr lang="nb-NO" baseline="0" dirty="0" err="1" smtClean="0"/>
              <a:t>halved</a:t>
            </a:r>
            <a:r>
              <a:rPr lang="nb-NO" baseline="0" dirty="0" smtClean="0"/>
              <a:t> – from </a:t>
            </a:r>
            <a:r>
              <a:rPr lang="nb-NO" baseline="0" dirty="0" err="1" smtClean="0"/>
              <a:t>beeing</a:t>
            </a:r>
            <a:r>
              <a:rPr lang="nb-NO" baseline="0" dirty="0" smtClean="0"/>
              <a:t> </a:t>
            </a:r>
            <a:r>
              <a:rPr lang="nb-NO" baseline="0" dirty="0" err="1" smtClean="0"/>
              <a:t>the</a:t>
            </a:r>
            <a:r>
              <a:rPr lang="nb-NO" baseline="0" dirty="0" smtClean="0"/>
              <a:t> </a:t>
            </a:r>
            <a:r>
              <a:rPr lang="nb-NO" baseline="0" dirty="0" err="1" smtClean="0"/>
              <a:t>third</a:t>
            </a:r>
            <a:r>
              <a:rPr lang="nb-NO" baseline="0" dirty="0" smtClean="0"/>
              <a:t> </a:t>
            </a:r>
            <a:r>
              <a:rPr lang="nb-NO" baseline="0" dirty="0" err="1" smtClean="0"/>
              <a:t>largest</a:t>
            </a:r>
            <a:r>
              <a:rPr lang="nb-NO" baseline="0" dirty="0" smtClean="0"/>
              <a:t> to </a:t>
            </a:r>
            <a:r>
              <a:rPr lang="nb-NO" baseline="0" dirty="0" err="1" smtClean="0"/>
              <a:t>beeing</a:t>
            </a:r>
            <a:r>
              <a:rPr lang="nb-NO" baseline="0" dirty="0" smtClean="0"/>
              <a:t> </a:t>
            </a:r>
            <a:r>
              <a:rPr lang="nb-NO" baseline="0" dirty="0" err="1" smtClean="0"/>
              <a:t>the</a:t>
            </a:r>
            <a:r>
              <a:rPr lang="nb-NO" baseline="0" dirty="0" smtClean="0"/>
              <a:t> 10-12 </a:t>
            </a:r>
            <a:r>
              <a:rPr lang="nb-NO" baseline="0" dirty="0" err="1" smtClean="0"/>
              <a:t>largest</a:t>
            </a:r>
            <a:r>
              <a:rPr lang="nb-NO" baseline="0" dirty="0" smtClean="0"/>
              <a:t>. </a:t>
            </a:r>
          </a:p>
          <a:p>
            <a:endParaRPr lang="nb-NO" baseline="0" dirty="0" smtClean="0"/>
          </a:p>
          <a:p>
            <a:r>
              <a:rPr lang="nb-NO" baseline="0" dirty="0" smtClean="0"/>
              <a:t>During and </a:t>
            </a:r>
            <a:r>
              <a:rPr lang="nb-NO" baseline="0" dirty="0" err="1" smtClean="0"/>
              <a:t>after</a:t>
            </a:r>
            <a:r>
              <a:rPr lang="nb-NO" baseline="0" dirty="0" smtClean="0"/>
              <a:t> </a:t>
            </a:r>
            <a:r>
              <a:rPr lang="nb-NO" baseline="0" dirty="0" err="1" smtClean="0"/>
              <a:t>the</a:t>
            </a:r>
            <a:r>
              <a:rPr lang="nb-NO" baseline="0" dirty="0" smtClean="0"/>
              <a:t> </a:t>
            </a:r>
            <a:r>
              <a:rPr lang="nb-NO" baseline="0" dirty="0" err="1" smtClean="0"/>
              <a:t>crisis</a:t>
            </a:r>
            <a:r>
              <a:rPr lang="nb-NO" baseline="0" dirty="0" smtClean="0"/>
              <a:t> </a:t>
            </a:r>
            <a:r>
              <a:rPr lang="nb-NO" baseline="0" dirty="0" err="1" smtClean="0"/>
              <a:t>the</a:t>
            </a:r>
            <a:r>
              <a:rPr lang="nb-NO" baseline="0" dirty="0" smtClean="0"/>
              <a:t> </a:t>
            </a:r>
            <a:r>
              <a:rPr lang="nb-NO" baseline="0" dirty="0" err="1" smtClean="0"/>
              <a:t>foundations</a:t>
            </a:r>
            <a:r>
              <a:rPr lang="nb-NO" baseline="0" dirty="0" smtClean="0"/>
              <a:t> for </a:t>
            </a:r>
            <a:r>
              <a:rPr lang="nb-NO" baseline="0" dirty="0" err="1" smtClean="0"/>
              <a:t>new</a:t>
            </a:r>
            <a:r>
              <a:rPr lang="nb-NO" baseline="0" dirty="0" smtClean="0"/>
              <a:t> </a:t>
            </a:r>
            <a:r>
              <a:rPr lang="nb-NO" baseline="0" dirty="0" err="1" smtClean="0"/>
              <a:t>growth</a:t>
            </a:r>
            <a:r>
              <a:rPr lang="nb-NO" baseline="0" dirty="0" smtClean="0"/>
              <a:t> </a:t>
            </a:r>
            <a:r>
              <a:rPr lang="nb-NO" baseline="0" dirty="0" err="1" smtClean="0"/>
              <a:t>were</a:t>
            </a:r>
            <a:r>
              <a:rPr lang="nb-NO" baseline="0" dirty="0" smtClean="0"/>
              <a:t> </a:t>
            </a:r>
            <a:r>
              <a:rPr lang="nb-NO" baseline="0" dirty="0" err="1" smtClean="0"/>
              <a:t>laid</a:t>
            </a:r>
            <a:r>
              <a:rPr lang="nb-NO" baseline="0" dirty="0" smtClean="0"/>
              <a:t>  - </a:t>
            </a:r>
            <a:r>
              <a:rPr lang="nb-NO" baseline="0" dirty="0" err="1" smtClean="0"/>
              <a:t>again</a:t>
            </a:r>
            <a:r>
              <a:rPr lang="nb-NO" baseline="0" dirty="0" smtClean="0"/>
              <a:t> </a:t>
            </a:r>
            <a:r>
              <a:rPr lang="nb-NO" baseline="0" dirty="0" err="1" smtClean="0"/>
              <a:t>followed</a:t>
            </a:r>
            <a:r>
              <a:rPr lang="nb-NO" baseline="0" dirty="0" smtClean="0"/>
              <a:t> by an </a:t>
            </a:r>
            <a:r>
              <a:rPr lang="nb-NO" b="1" baseline="0" dirty="0" smtClean="0"/>
              <a:t>apparent </a:t>
            </a:r>
            <a:r>
              <a:rPr lang="nb-NO" baseline="0" dirty="0" smtClean="0"/>
              <a:t>major </a:t>
            </a:r>
            <a:r>
              <a:rPr lang="nb-NO" baseline="0" dirty="0" err="1" smtClean="0"/>
              <a:t>decline</a:t>
            </a:r>
            <a:endParaRPr lang="nb-NO" baseline="0" dirty="0" smtClean="0"/>
          </a:p>
          <a:p>
            <a:endParaRPr lang="nb-NO" baseline="0" dirty="0" smtClean="0"/>
          </a:p>
          <a:p>
            <a:r>
              <a:rPr lang="nb-NO" baseline="0" dirty="0" err="1" smtClean="0"/>
              <a:t>We</a:t>
            </a:r>
            <a:r>
              <a:rPr lang="nb-NO" baseline="0" dirty="0" smtClean="0"/>
              <a:t> have to </a:t>
            </a:r>
            <a:r>
              <a:rPr lang="nb-NO" baseline="0" dirty="0" err="1" smtClean="0"/>
              <a:t>remember</a:t>
            </a:r>
            <a:r>
              <a:rPr lang="nb-NO" baseline="0" dirty="0" smtClean="0"/>
              <a:t> </a:t>
            </a:r>
            <a:r>
              <a:rPr lang="nb-NO" baseline="0" dirty="0" err="1" smtClean="0"/>
              <a:t>that</a:t>
            </a:r>
            <a:r>
              <a:rPr lang="nb-NO" baseline="0" dirty="0" smtClean="0"/>
              <a:t> </a:t>
            </a:r>
            <a:r>
              <a:rPr lang="nb-NO" baseline="0" dirty="0" err="1" smtClean="0"/>
              <a:t>these</a:t>
            </a:r>
            <a:r>
              <a:rPr lang="nb-NO" baseline="0" dirty="0" smtClean="0"/>
              <a:t> </a:t>
            </a:r>
            <a:r>
              <a:rPr lang="nb-NO" baseline="0" dirty="0" err="1" smtClean="0"/>
              <a:t>estmate</a:t>
            </a:r>
            <a:r>
              <a:rPr lang="nb-NO" baseline="0" dirty="0" smtClean="0"/>
              <a:t> </a:t>
            </a:r>
            <a:r>
              <a:rPr lang="nb-NO" baseline="0" dirty="0" err="1" smtClean="0"/>
              <a:t>are</a:t>
            </a:r>
            <a:r>
              <a:rPr lang="nb-NO" baseline="0" dirty="0" smtClean="0"/>
              <a:t> </a:t>
            </a:r>
            <a:r>
              <a:rPr lang="nb-NO" baseline="0" dirty="0" err="1" smtClean="0"/>
              <a:t>based</a:t>
            </a:r>
            <a:r>
              <a:rPr lang="nb-NO" baseline="0" dirty="0" smtClean="0"/>
              <a:t> </a:t>
            </a:r>
            <a:r>
              <a:rPr lang="nb-NO" baseline="0" dirty="0" err="1" smtClean="0"/>
              <a:t>on</a:t>
            </a:r>
            <a:r>
              <a:rPr lang="nb-NO" baseline="0" dirty="0" smtClean="0"/>
              <a:t> </a:t>
            </a:r>
            <a:r>
              <a:rPr lang="nb-NO" baseline="0" dirty="0" err="1" smtClean="0"/>
              <a:t>the</a:t>
            </a:r>
            <a:r>
              <a:rPr lang="nb-NO" baseline="0" dirty="0" smtClean="0"/>
              <a:t> </a:t>
            </a:r>
            <a:r>
              <a:rPr lang="nb-NO" baseline="0" dirty="0" err="1" smtClean="0"/>
              <a:t>sizeof</a:t>
            </a:r>
            <a:r>
              <a:rPr lang="nb-NO" baseline="0" dirty="0" smtClean="0"/>
              <a:t> </a:t>
            </a:r>
            <a:r>
              <a:rPr lang="nb-NO" baseline="0" dirty="0" err="1" smtClean="0"/>
              <a:t>the</a:t>
            </a:r>
            <a:r>
              <a:rPr lang="nb-NO" baseline="0" dirty="0" smtClean="0"/>
              <a:t> </a:t>
            </a:r>
            <a:r>
              <a:rPr lang="nb-NO" baseline="0" dirty="0" err="1" smtClean="0"/>
              <a:t>fleet</a:t>
            </a:r>
            <a:r>
              <a:rPr lang="nb-NO" baseline="0" dirty="0" smtClean="0"/>
              <a:t> in ters </a:t>
            </a:r>
            <a:r>
              <a:rPr lang="nb-NO" baseline="0" dirty="0" err="1" smtClean="0"/>
              <a:t>of</a:t>
            </a:r>
            <a:r>
              <a:rPr lang="nb-NO" baseline="0" dirty="0" smtClean="0"/>
              <a:t> gross </a:t>
            </a:r>
            <a:r>
              <a:rPr lang="nb-NO" baseline="0" dirty="0" err="1" smtClean="0"/>
              <a:t>tnnage</a:t>
            </a:r>
            <a:r>
              <a:rPr lang="nb-NO" baseline="0" dirty="0" smtClean="0"/>
              <a:t>. </a:t>
            </a:r>
          </a:p>
          <a:p>
            <a:endParaRPr lang="nb-NO" baseline="0" dirty="0" smtClean="0"/>
          </a:p>
          <a:p>
            <a:r>
              <a:rPr lang="nb-NO" baseline="0" dirty="0" smtClean="0"/>
              <a:t>The </a:t>
            </a:r>
            <a:r>
              <a:rPr lang="nb-NO" baseline="0" dirty="0" err="1" smtClean="0"/>
              <a:t>decline</a:t>
            </a:r>
            <a:r>
              <a:rPr lang="nb-NO" baseline="0" dirty="0" smtClean="0"/>
              <a:t> </a:t>
            </a:r>
            <a:r>
              <a:rPr lang="nb-NO" baseline="0" dirty="0" err="1" smtClean="0"/>
              <a:t>reflect</a:t>
            </a:r>
            <a:r>
              <a:rPr lang="nb-NO" baseline="0" dirty="0" smtClean="0"/>
              <a:t> </a:t>
            </a:r>
            <a:r>
              <a:rPr lang="nb-NO" baseline="0" dirty="0" err="1" smtClean="0"/>
              <a:t>that</a:t>
            </a:r>
            <a:r>
              <a:rPr lang="nb-NO" baseline="0" dirty="0" smtClean="0"/>
              <a:t> Norwegian shipping </a:t>
            </a:r>
            <a:r>
              <a:rPr lang="nb-NO" baseline="0" dirty="0" err="1" smtClean="0"/>
              <a:t>had</a:t>
            </a:r>
            <a:r>
              <a:rPr lang="nb-NO" baseline="0" dirty="0" smtClean="0"/>
              <a:t> </a:t>
            </a:r>
            <a:r>
              <a:rPr lang="nb-NO" baseline="0" dirty="0" err="1" smtClean="0"/>
              <a:t>transformed</a:t>
            </a:r>
            <a:r>
              <a:rPr lang="nb-NO" baseline="0" dirty="0" smtClean="0"/>
              <a:t> </a:t>
            </a:r>
            <a:r>
              <a:rPr lang="nb-NO" baseline="0" dirty="0" err="1" smtClean="0"/>
              <a:t>its</a:t>
            </a:r>
            <a:r>
              <a:rPr lang="nb-NO" baseline="0" dirty="0" smtClean="0"/>
              <a:t> </a:t>
            </a:r>
            <a:r>
              <a:rPr lang="nb-NO" baseline="0" dirty="0" err="1" smtClean="0"/>
              <a:t>fleet</a:t>
            </a:r>
            <a:r>
              <a:rPr lang="nb-NO" baseline="0" dirty="0" smtClean="0"/>
              <a:t> form </a:t>
            </a:r>
            <a:r>
              <a:rPr lang="nb-NO" baseline="0" dirty="0" err="1" smtClean="0"/>
              <a:t>large</a:t>
            </a:r>
            <a:r>
              <a:rPr lang="nb-NO" baseline="0" dirty="0" smtClean="0"/>
              <a:t> bulk </a:t>
            </a:r>
            <a:r>
              <a:rPr lang="nb-NO" baseline="0" dirty="0" err="1" smtClean="0"/>
              <a:t>ships</a:t>
            </a:r>
            <a:r>
              <a:rPr lang="nb-NO" baseline="0" dirty="0" smtClean="0"/>
              <a:t> – </a:t>
            </a:r>
            <a:r>
              <a:rPr lang="nb-NO" baseline="0" dirty="0" err="1" smtClean="0"/>
              <a:t>which</a:t>
            </a:r>
            <a:r>
              <a:rPr lang="nb-NO" baseline="0" dirty="0" smtClean="0"/>
              <a:t> score </a:t>
            </a:r>
            <a:r>
              <a:rPr lang="nb-NO" baseline="0" dirty="0" err="1" smtClean="0"/>
              <a:t>high</a:t>
            </a:r>
            <a:r>
              <a:rPr lang="nb-NO" baseline="0" dirty="0" smtClean="0"/>
              <a:t> n </a:t>
            </a:r>
            <a:r>
              <a:rPr lang="nb-NO" baseline="0" dirty="0" err="1" smtClean="0"/>
              <a:t>such</a:t>
            </a:r>
            <a:r>
              <a:rPr lang="nb-NO" baseline="0" dirty="0" smtClean="0"/>
              <a:t> an </a:t>
            </a:r>
            <a:r>
              <a:rPr lang="nb-NO" baseline="0" dirty="0" err="1" smtClean="0"/>
              <a:t>estimate</a:t>
            </a:r>
            <a:r>
              <a:rPr lang="nb-NO" baseline="0" dirty="0" smtClean="0"/>
              <a:t>- to </a:t>
            </a:r>
            <a:r>
              <a:rPr lang="nb-NO" baseline="0" dirty="0" err="1" smtClean="0"/>
              <a:t>smaller</a:t>
            </a:r>
            <a:r>
              <a:rPr lang="nb-NO" baseline="0" dirty="0" smtClean="0"/>
              <a:t>, more </a:t>
            </a:r>
            <a:r>
              <a:rPr lang="nb-NO" baseline="0" dirty="0" err="1" smtClean="0"/>
              <a:t>technologically</a:t>
            </a:r>
            <a:r>
              <a:rPr lang="nb-NO" baseline="0" dirty="0" smtClean="0"/>
              <a:t> </a:t>
            </a:r>
            <a:r>
              <a:rPr lang="nb-NO" baseline="0" dirty="0" err="1" smtClean="0"/>
              <a:t>advanced</a:t>
            </a:r>
            <a:r>
              <a:rPr lang="nb-NO" baseline="0" dirty="0" smtClean="0"/>
              <a:t> </a:t>
            </a:r>
            <a:r>
              <a:rPr lang="nb-NO" baseline="0" dirty="0" err="1" smtClean="0"/>
              <a:t>ships</a:t>
            </a:r>
            <a:endParaRPr lang="nb-NO" baseline="0" dirty="0" smtClean="0"/>
          </a:p>
          <a:p>
            <a:endParaRPr lang="nb-NO" baseline="0" dirty="0" smtClean="0"/>
          </a:p>
          <a:p>
            <a:r>
              <a:rPr lang="nb-NO" baseline="0" dirty="0" smtClean="0"/>
              <a:t>This is </a:t>
            </a:r>
            <a:r>
              <a:rPr lang="nb-NO" baseline="0" dirty="0" err="1" smtClean="0"/>
              <a:t>the</a:t>
            </a:r>
            <a:r>
              <a:rPr lang="nb-NO" baseline="0" dirty="0" smtClean="0"/>
              <a:t> </a:t>
            </a:r>
            <a:r>
              <a:rPr lang="nb-NO" baseline="0" dirty="0" err="1" smtClean="0"/>
              <a:t>transition</a:t>
            </a:r>
            <a:r>
              <a:rPr lang="nb-NO" baseline="0" dirty="0" smtClean="0"/>
              <a:t> I </a:t>
            </a:r>
            <a:r>
              <a:rPr lang="nb-NO" baseline="0" dirty="0" err="1" smtClean="0"/>
              <a:t>refer</a:t>
            </a:r>
            <a:r>
              <a:rPr lang="nb-NO" baseline="0" dirty="0" smtClean="0"/>
              <a:t> to in </a:t>
            </a:r>
            <a:r>
              <a:rPr lang="nb-NO" baseline="0" dirty="0" err="1" smtClean="0"/>
              <a:t>the</a:t>
            </a:r>
            <a:r>
              <a:rPr lang="nb-NO" baseline="0" dirty="0" smtClean="0"/>
              <a:t> </a:t>
            </a:r>
            <a:r>
              <a:rPr lang="nb-NO" baseline="0" dirty="0" err="1" smtClean="0"/>
              <a:t>title</a:t>
            </a:r>
            <a:endParaRPr lang="nb-NO" baseline="0" dirty="0" smtClean="0"/>
          </a:p>
        </p:txBody>
      </p:sp>
      <p:sp>
        <p:nvSpPr>
          <p:cNvPr id="4" name="Slide Number Placeholder 3"/>
          <p:cNvSpPr>
            <a:spLocks noGrp="1"/>
          </p:cNvSpPr>
          <p:nvPr>
            <p:ph type="sldNum" sz="quarter" idx="10"/>
          </p:nvPr>
        </p:nvSpPr>
        <p:spPr/>
        <p:txBody>
          <a:bodyPr/>
          <a:lstStyle/>
          <a:p>
            <a:pPr>
              <a:defRPr/>
            </a:pPr>
            <a:fld id="{8A901F31-135C-44A3-9FDC-672D6C6B2281}" type="slidenum">
              <a:rPr lang="nb-NO" smtClean="0"/>
              <a:pPr>
                <a:defRPr/>
              </a:pPr>
              <a:t>5</a:t>
            </a:fld>
            <a:endParaRPr lang="nb-NO"/>
          </a:p>
        </p:txBody>
      </p:sp>
    </p:spTree>
    <p:extLst>
      <p:ext uri="{BB962C8B-B14F-4D97-AF65-F5344CB8AC3E}">
        <p14:creationId xmlns:p14="http://schemas.microsoft.com/office/powerpoint/2010/main" val="377202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pPr>
              <a:defRPr/>
            </a:pPr>
            <a:fld id="{8A901F31-135C-44A3-9FDC-672D6C6B2281}" type="slidenum">
              <a:rPr lang="nb-NO" smtClean="0"/>
              <a:pPr>
                <a:defRPr/>
              </a:pPr>
              <a:t>6</a:t>
            </a:fld>
            <a:endParaRPr lang="nb-NO"/>
          </a:p>
        </p:txBody>
      </p:sp>
    </p:spTree>
    <p:extLst>
      <p:ext uri="{BB962C8B-B14F-4D97-AF65-F5344CB8AC3E}">
        <p14:creationId xmlns:p14="http://schemas.microsoft.com/office/powerpoint/2010/main" val="3031283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So</a:t>
            </a:r>
            <a:r>
              <a:rPr lang="nb-NO" baseline="0" dirty="0" smtClean="0"/>
              <a:t> </a:t>
            </a:r>
            <a:r>
              <a:rPr lang="nb-NO" baseline="0" dirty="0" err="1" smtClean="0"/>
              <a:t>the</a:t>
            </a:r>
            <a:r>
              <a:rPr lang="nb-NO" baseline="0" dirty="0" smtClean="0"/>
              <a:t> Norwegian </a:t>
            </a:r>
            <a:r>
              <a:rPr lang="nb-NO" baseline="0" dirty="0" err="1" smtClean="0"/>
              <a:t>fleet</a:t>
            </a:r>
            <a:r>
              <a:rPr lang="nb-NO" baseline="0" dirty="0" smtClean="0"/>
              <a:t> has </a:t>
            </a:r>
            <a:r>
              <a:rPr lang="nb-NO" baseline="0" dirty="0" err="1" smtClean="0"/>
              <a:t>become</a:t>
            </a:r>
            <a:r>
              <a:rPr lang="nb-NO" baseline="0" dirty="0" smtClean="0"/>
              <a:t> </a:t>
            </a:r>
            <a:r>
              <a:rPr lang="nb-NO" baseline="0" dirty="0" err="1" smtClean="0"/>
              <a:t>dominated</a:t>
            </a:r>
            <a:r>
              <a:rPr lang="nb-NO" baseline="0" dirty="0" smtClean="0"/>
              <a:t> by </a:t>
            </a:r>
            <a:r>
              <a:rPr lang="nb-NO" baseline="0" dirty="0" err="1" smtClean="0"/>
              <a:t>specialist</a:t>
            </a:r>
            <a:r>
              <a:rPr lang="nb-NO" baseline="0" dirty="0" smtClean="0"/>
              <a:t> </a:t>
            </a:r>
            <a:r>
              <a:rPr lang="nb-NO" baseline="0" dirty="0" err="1" smtClean="0"/>
              <a:t>ships</a:t>
            </a:r>
            <a:endParaRPr lang="nb-NO" baseline="0" dirty="0" smtClean="0"/>
          </a:p>
          <a:p>
            <a:r>
              <a:rPr lang="nb-NO" baseline="0" dirty="0" smtClean="0"/>
              <a:t>This </a:t>
            </a:r>
            <a:r>
              <a:rPr lang="nb-NO" baseline="0" dirty="0" err="1" smtClean="0"/>
              <a:t>was</a:t>
            </a:r>
            <a:r>
              <a:rPr lang="nb-NO" baseline="0" dirty="0" smtClean="0"/>
              <a:t> a major trend in </a:t>
            </a:r>
            <a:r>
              <a:rPr lang="nb-NO" baseline="0" dirty="0" err="1" smtClean="0"/>
              <a:t>international</a:t>
            </a:r>
            <a:r>
              <a:rPr lang="nb-NO" baseline="0" dirty="0" smtClean="0"/>
              <a:t> shipping</a:t>
            </a:r>
          </a:p>
          <a:p>
            <a:r>
              <a:rPr lang="nb-NO" baseline="0" dirty="0" err="1" smtClean="0"/>
              <a:t>But</a:t>
            </a:r>
            <a:r>
              <a:rPr lang="nb-NO" baseline="0" dirty="0" smtClean="0"/>
              <a:t> </a:t>
            </a:r>
            <a:r>
              <a:rPr lang="nb-NO" baseline="0" dirty="0" err="1" smtClean="0"/>
              <a:t>norwegian</a:t>
            </a:r>
            <a:r>
              <a:rPr lang="nb-NO" baseline="0" dirty="0" smtClean="0"/>
              <a:t> </a:t>
            </a:r>
            <a:r>
              <a:rPr lang="nb-NO" baseline="0" dirty="0" err="1" smtClean="0"/>
              <a:t>fleet</a:t>
            </a:r>
            <a:r>
              <a:rPr lang="nb-NO" baseline="0" dirty="0" smtClean="0"/>
              <a:t> more </a:t>
            </a:r>
            <a:r>
              <a:rPr lang="nb-NO" baseline="0" dirty="0" err="1" smtClean="0"/>
              <a:t>specialized</a:t>
            </a:r>
            <a:r>
              <a:rPr lang="nb-NO" baseline="0" dirty="0" smtClean="0"/>
              <a:t> </a:t>
            </a:r>
            <a:r>
              <a:rPr lang="nb-NO" baseline="0" dirty="0" err="1" smtClean="0"/>
              <a:t>than</a:t>
            </a:r>
            <a:r>
              <a:rPr lang="nb-NO" baseline="0" dirty="0" smtClean="0"/>
              <a:t> </a:t>
            </a:r>
            <a:r>
              <a:rPr lang="nb-NO" baseline="0" dirty="0" err="1" smtClean="0"/>
              <a:t>the</a:t>
            </a:r>
            <a:r>
              <a:rPr lang="nb-NO" baseline="0" dirty="0" smtClean="0"/>
              <a:t> </a:t>
            </a:r>
            <a:r>
              <a:rPr lang="nb-NO" baseline="0" dirty="0" err="1" smtClean="0"/>
              <a:t>world</a:t>
            </a:r>
            <a:r>
              <a:rPr lang="nb-NO" baseline="0" dirty="0" smtClean="0"/>
              <a:t> </a:t>
            </a:r>
            <a:r>
              <a:rPr lang="nb-NO" baseline="0" dirty="0" err="1" smtClean="0"/>
              <a:t>fleet</a:t>
            </a:r>
            <a:endParaRPr lang="nb-NO" dirty="0"/>
          </a:p>
        </p:txBody>
      </p:sp>
      <p:sp>
        <p:nvSpPr>
          <p:cNvPr id="4" name="Slide Number Placeholder 3"/>
          <p:cNvSpPr>
            <a:spLocks noGrp="1"/>
          </p:cNvSpPr>
          <p:nvPr>
            <p:ph type="sldNum" sz="quarter" idx="10"/>
          </p:nvPr>
        </p:nvSpPr>
        <p:spPr/>
        <p:txBody>
          <a:bodyPr/>
          <a:lstStyle/>
          <a:p>
            <a:pPr>
              <a:defRPr/>
            </a:pPr>
            <a:fld id="{8A901F31-135C-44A3-9FDC-672D6C6B2281}" type="slidenum">
              <a:rPr lang="nb-NO" smtClean="0"/>
              <a:pPr>
                <a:defRPr/>
              </a:pPr>
              <a:t>7</a:t>
            </a:fld>
            <a:endParaRPr lang="nb-NO"/>
          </a:p>
        </p:txBody>
      </p:sp>
    </p:spTree>
    <p:extLst>
      <p:ext uri="{BB962C8B-B14F-4D97-AF65-F5344CB8AC3E}">
        <p14:creationId xmlns:p14="http://schemas.microsoft.com/office/powerpoint/2010/main" val="923461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baseline="0" dirty="0" smtClean="0"/>
              <a:t> </a:t>
            </a:r>
          </a:p>
          <a:p>
            <a:pPr>
              <a:spcBef>
                <a:spcPct val="0"/>
              </a:spcBef>
            </a:pPr>
            <a:r>
              <a:rPr lang="en-GB" baseline="0" dirty="0" smtClean="0"/>
              <a:t>When I started </a:t>
            </a:r>
            <a:r>
              <a:rPr lang="en-GB" baseline="0" dirty="0" err="1" smtClean="0"/>
              <a:t>lookin</a:t>
            </a:r>
            <a:r>
              <a:rPr lang="en-GB" baseline="0" dirty="0" smtClean="0"/>
              <a:t> at this</a:t>
            </a:r>
          </a:p>
          <a:p>
            <a:pPr>
              <a:spcBef>
                <a:spcPct val="0"/>
              </a:spcBef>
            </a:pPr>
            <a:endParaRPr lang="en-GB" baseline="0" dirty="0" smtClean="0"/>
          </a:p>
          <a:p>
            <a:pPr>
              <a:spcBef>
                <a:spcPct val="0"/>
              </a:spcBef>
            </a:pPr>
            <a:r>
              <a:rPr lang="en-GB" baseline="0" dirty="0" smtClean="0"/>
              <a:t>No </a:t>
            </a:r>
            <a:r>
              <a:rPr lang="en-GB" baseline="0" dirty="0" err="1" smtClean="0"/>
              <a:t>histyorians</a:t>
            </a:r>
            <a:r>
              <a:rPr lang="en-GB" baseline="0" dirty="0" smtClean="0"/>
              <a:t> had looked into it</a:t>
            </a:r>
          </a:p>
          <a:p>
            <a:pPr>
              <a:spcBef>
                <a:spcPct val="0"/>
              </a:spcBef>
            </a:pPr>
            <a:endParaRPr lang="en-GB" baseline="0" dirty="0" smtClean="0"/>
          </a:p>
          <a:p>
            <a:pPr>
              <a:spcBef>
                <a:spcPct val="0"/>
              </a:spcBef>
            </a:pPr>
            <a:r>
              <a:rPr lang="en-GB" baseline="0" dirty="0" smtClean="0"/>
              <a:t>Social scientist  - first at the N school of management later BI – </a:t>
            </a:r>
            <a:r>
              <a:rPr lang="en-GB" baseline="0" dirty="0" err="1" smtClean="0"/>
              <a:t>Torger</a:t>
            </a:r>
            <a:r>
              <a:rPr lang="en-GB" baseline="0" dirty="0" smtClean="0"/>
              <a:t> Reve and colleagues</a:t>
            </a:r>
          </a:p>
          <a:p>
            <a:pPr>
              <a:spcBef>
                <a:spcPct val="0"/>
              </a:spcBef>
            </a:pPr>
            <a:r>
              <a:rPr lang="en-GB" baseline="0" dirty="0" smtClean="0"/>
              <a:t>Large research projects on Norwegian industries</a:t>
            </a:r>
          </a:p>
          <a:p>
            <a:pPr>
              <a:spcBef>
                <a:spcPct val="0"/>
              </a:spcBef>
            </a:pPr>
            <a:r>
              <a:rPr lang="en-GB" baseline="0" dirty="0" smtClean="0"/>
              <a:t>Several publications – special reports on maritime sector</a:t>
            </a:r>
          </a:p>
          <a:p>
            <a:pPr>
              <a:spcBef>
                <a:spcPct val="0"/>
              </a:spcBef>
            </a:pPr>
            <a:endParaRPr lang="en-GB" baseline="0" dirty="0" smtClean="0"/>
          </a:p>
          <a:p>
            <a:pPr>
              <a:spcBef>
                <a:spcPct val="0"/>
              </a:spcBef>
            </a:pPr>
            <a:r>
              <a:rPr lang="en-GB" baseline="0" dirty="0" smtClean="0"/>
              <a:t>So Norwegian ship-owners made a transition form bulk to specialised shipping. </a:t>
            </a:r>
          </a:p>
          <a:p>
            <a:pPr>
              <a:spcBef>
                <a:spcPct val="0"/>
              </a:spcBef>
            </a:pPr>
            <a:r>
              <a:rPr lang="en-GB" baseline="0" dirty="0" smtClean="0"/>
              <a:t>Today they own one of the largest fleets in the world of specialised ships – market leaders in many segments</a:t>
            </a:r>
          </a:p>
          <a:p>
            <a:pPr>
              <a:spcBef>
                <a:spcPct val="0"/>
              </a:spcBef>
            </a:pPr>
            <a:r>
              <a:rPr lang="en-GB" baseline="0" dirty="0" smtClean="0"/>
              <a:t>How do we explain this development? </a:t>
            </a:r>
          </a:p>
          <a:p>
            <a:pPr>
              <a:spcBef>
                <a:spcPct val="0"/>
              </a:spcBef>
            </a:pPr>
            <a:r>
              <a:rPr lang="en-GB" baseline="0" dirty="0" smtClean="0"/>
              <a:t> </a:t>
            </a:r>
            <a:endParaRPr lang="en-GB" dirty="0" smtClean="0"/>
          </a:p>
          <a:p>
            <a:pPr>
              <a:spcBef>
                <a:spcPct val="0"/>
              </a:spcBef>
            </a:pPr>
            <a:endParaRPr lang="en-GB" baseline="0"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4C40E2-65C9-4E52-9C5C-2FAF116B3EA9}" type="slidenum">
              <a:rPr lang="en-GB"/>
              <a:pPr/>
              <a:t>8</a:t>
            </a:fld>
            <a:endParaRPr lang="en-GB"/>
          </a:p>
        </p:txBody>
      </p:sp>
    </p:spTree>
    <p:extLst>
      <p:ext uri="{BB962C8B-B14F-4D97-AF65-F5344CB8AC3E}">
        <p14:creationId xmlns:p14="http://schemas.microsoft.com/office/powerpoint/2010/main" val="2239629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err="1" smtClean="0"/>
              <a:t>What</a:t>
            </a:r>
            <a:r>
              <a:rPr lang="nb-NO" dirty="0" smtClean="0"/>
              <a:t> </a:t>
            </a:r>
            <a:r>
              <a:rPr lang="nb-NO" dirty="0" err="1" smtClean="0"/>
              <a:t>does</a:t>
            </a:r>
            <a:r>
              <a:rPr lang="nb-NO" dirty="0" smtClean="0"/>
              <a:t> </a:t>
            </a:r>
            <a:r>
              <a:rPr lang="nb-NO" dirty="0" err="1" smtClean="0"/>
              <a:t>these</a:t>
            </a:r>
            <a:r>
              <a:rPr lang="nb-NO" dirty="0" smtClean="0"/>
              <a:t> reports have in </a:t>
            </a:r>
            <a:r>
              <a:rPr lang="nb-NO" dirty="0" err="1" smtClean="0"/>
              <a:t>common</a:t>
            </a:r>
            <a:endParaRPr lang="nb-NO" dirty="0" smtClean="0"/>
          </a:p>
          <a:p>
            <a:endParaRPr lang="nb-NO" dirty="0" smtClean="0"/>
          </a:p>
          <a:p>
            <a:r>
              <a:rPr lang="nb-NO" dirty="0" smtClean="0"/>
              <a:t>The </a:t>
            </a:r>
            <a:r>
              <a:rPr lang="nb-NO" dirty="0" err="1" smtClean="0"/>
              <a:t>idea</a:t>
            </a:r>
            <a:r>
              <a:rPr lang="nb-NO" dirty="0" smtClean="0"/>
              <a:t> </a:t>
            </a:r>
            <a:r>
              <a:rPr lang="nb-NO" dirty="0" err="1" smtClean="0"/>
              <a:t>of</a:t>
            </a:r>
            <a:r>
              <a:rPr lang="nb-NO" dirty="0" smtClean="0"/>
              <a:t> </a:t>
            </a:r>
            <a:r>
              <a:rPr lang="nb-NO" dirty="0" err="1" smtClean="0"/>
              <a:t>the</a:t>
            </a:r>
            <a:r>
              <a:rPr lang="nb-NO" dirty="0" smtClean="0"/>
              <a:t> </a:t>
            </a:r>
            <a:r>
              <a:rPr lang="nb-NO" dirty="0" err="1" smtClean="0"/>
              <a:t>cluster</a:t>
            </a:r>
            <a:endParaRPr lang="nb-NO" dirty="0" smtClean="0"/>
          </a:p>
          <a:p>
            <a:endParaRPr lang="nb-NO" dirty="0" smtClean="0"/>
          </a:p>
          <a:p>
            <a:r>
              <a:rPr lang="nb-NO" dirty="0" smtClean="0"/>
              <a:t>The </a:t>
            </a:r>
            <a:r>
              <a:rPr lang="nb-NO" dirty="0" err="1" smtClean="0"/>
              <a:t>development</a:t>
            </a:r>
            <a:r>
              <a:rPr lang="nb-NO" dirty="0" smtClean="0"/>
              <a:t> </a:t>
            </a:r>
            <a:r>
              <a:rPr lang="nb-NO" dirty="0" err="1" smtClean="0"/>
              <a:t>of</a:t>
            </a:r>
            <a:r>
              <a:rPr lang="nb-NO" dirty="0" smtClean="0"/>
              <a:t> a </a:t>
            </a:r>
            <a:r>
              <a:rPr lang="nb-NO" dirty="0" err="1" smtClean="0"/>
              <a:t>unique</a:t>
            </a:r>
            <a:r>
              <a:rPr lang="nb-NO" dirty="0" smtClean="0"/>
              <a:t> maritime </a:t>
            </a:r>
            <a:r>
              <a:rPr lang="nb-NO" dirty="0" err="1" smtClean="0"/>
              <a:t>cluster</a:t>
            </a:r>
            <a:r>
              <a:rPr lang="nb-NO" dirty="0" smtClean="0"/>
              <a:t> </a:t>
            </a:r>
            <a:r>
              <a:rPr lang="nb-NO" dirty="0" err="1" smtClean="0"/>
              <a:t>explains</a:t>
            </a:r>
            <a:r>
              <a:rPr lang="nb-NO" dirty="0" smtClean="0"/>
              <a:t> </a:t>
            </a:r>
            <a:r>
              <a:rPr lang="nb-NO" dirty="0" err="1" smtClean="0"/>
              <a:t>the</a:t>
            </a:r>
            <a:r>
              <a:rPr lang="nb-NO" dirty="0" smtClean="0"/>
              <a:t> </a:t>
            </a:r>
            <a:r>
              <a:rPr lang="nb-NO" dirty="0" err="1" smtClean="0"/>
              <a:t>sucesfull</a:t>
            </a:r>
            <a:r>
              <a:rPr lang="nb-NO" dirty="0" smtClean="0"/>
              <a:t> </a:t>
            </a:r>
            <a:r>
              <a:rPr lang="nb-NO" dirty="0" err="1" smtClean="0"/>
              <a:t>transition</a:t>
            </a:r>
            <a:r>
              <a:rPr lang="nb-NO" dirty="0" smtClean="0"/>
              <a:t> </a:t>
            </a:r>
            <a:r>
              <a:rPr lang="nb-NO" dirty="0" err="1" smtClean="0"/>
              <a:t>of</a:t>
            </a:r>
            <a:r>
              <a:rPr lang="nb-NO" dirty="0" smtClean="0"/>
              <a:t> </a:t>
            </a:r>
            <a:r>
              <a:rPr lang="nb-NO" dirty="0" err="1" smtClean="0"/>
              <a:t>fleet</a:t>
            </a:r>
            <a:r>
              <a:rPr lang="nb-NO" dirty="0" smtClean="0"/>
              <a:t> from</a:t>
            </a:r>
            <a:r>
              <a:rPr lang="nb-NO" baseline="0" dirty="0" smtClean="0"/>
              <a:t> </a:t>
            </a:r>
            <a:r>
              <a:rPr lang="nb-NO" dirty="0" smtClean="0"/>
              <a:t>bulk to</a:t>
            </a:r>
            <a:r>
              <a:rPr lang="nb-NO" baseline="0" dirty="0" smtClean="0"/>
              <a:t> </a:t>
            </a:r>
            <a:r>
              <a:rPr lang="nb-NO" dirty="0" err="1" smtClean="0"/>
              <a:t>spesialized</a:t>
            </a:r>
            <a:r>
              <a:rPr lang="nb-NO" dirty="0" smtClean="0"/>
              <a:t> shipping and </a:t>
            </a:r>
            <a:r>
              <a:rPr lang="nb-NO" dirty="0" err="1" smtClean="0"/>
              <a:t>the</a:t>
            </a:r>
            <a:r>
              <a:rPr lang="nb-NO" dirty="0" smtClean="0"/>
              <a:t> </a:t>
            </a:r>
            <a:r>
              <a:rPr lang="nb-NO" dirty="0" err="1" smtClean="0"/>
              <a:t>continued</a:t>
            </a:r>
            <a:r>
              <a:rPr lang="nb-NO" dirty="0" smtClean="0"/>
              <a:t> </a:t>
            </a:r>
            <a:r>
              <a:rPr lang="nb-NO" dirty="0" err="1" smtClean="0"/>
              <a:t>importance</a:t>
            </a:r>
            <a:r>
              <a:rPr lang="nb-NO" dirty="0" smtClean="0"/>
              <a:t> </a:t>
            </a:r>
            <a:r>
              <a:rPr lang="nb-NO" dirty="0" err="1" smtClean="0"/>
              <a:t>of</a:t>
            </a:r>
            <a:r>
              <a:rPr lang="nb-NO" dirty="0" smtClean="0"/>
              <a:t> shipping in Norway</a:t>
            </a:r>
          </a:p>
          <a:p>
            <a:endParaRPr lang="nb-NO" dirty="0" smtClean="0"/>
          </a:p>
          <a:p>
            <a:r>
              <a:rPr lang="nb-NO" dirty="0" smtClean="0"/>
              <a:t>No </a:t>
            </a:r>
            <a:r>
              <a:rPr lang="nb-NO" dirty="0" err="1" smtClean="0"/>
              <a:t>lecture</a:t>
            </a:r>
            <a:r>
              <a:rPr lang="nb-NO" baseline="0" dirty="0" smtClean="0"/>
              <a:t> in </a:t>
            </a:r>
            <a:r>
              <a:rPr lang="nb-NO" baseline="0" dirty="0" err="1" smtClean="0"/>
              <a:t>cluster</a:t>
            </a:r>
            <a:r>
              <a:rPr lang="nb-NO" baseline="0" dirty="0" smtClean="0"/>
              <a:t> </a:t>
            </a:r>
            <a:r>
              <a:rPr lang="nb-NO" baseline="0" dirty="0" err="1" smtClean="0"/>
              <a:t>analysis</a:t>
            </a:r>
            <a:r>
              <a:rPr lang="nb-NO" baseline="0" dirty="0" smtClean="0"/>
              <a:t> – </a:t>
            </a:r>
            <a:r>
              <a:rPr lang="nb-NO" baseline="0" dirty="0" err="1" smtClean="0"/>
              <a:t>but</a:t>
            </a:r>
            <a:r>
              <a:rPr lang="nb-NO" baseline="0" dirty="0" smtClean="0"/>
              <a:t> let </a:t>
            </a:r>
            <a:r>
              <a:rPr lang="nb-NO" baseline="0" dirty="0" err="1" smtClean="0"/>
              <a:t>me</a:t>
            </a:r>
            <a:r>
              <a:rPr lang="nb-NO" baseline="0" dirty="0" smtClean="0"/>
              <a:t> just </a:t>
            </a:r>
            <a:r>
              <a:rPr lang="nb-NO" baseline="0" dirty="0" err="1" smtClean="0"/>
              <a:t>remind</a:t>
            </a:r>
            <a:r>
              <a:rPr lang="nb-NO" baseline="0" dirty="0" smtClean="0"/>
              <a:t> </a:t>
            </a:r>
            <a:r>
              <a:rPr lang="nb-NO" baseline="0" dirty="0" err="1" smtClean="0"/>
              <a:t>you</a:t>
            </a:r>
            <a:r>
              <a:rPr lang="nb-NO" baseline="0" dirty="0" smtClean="0"/>
              <a:t> </a:t>
            </a:r>
            <a:r>
              <a:rPr lang="nb-NO" baseline="0" dirty="0" err="1" smtClean="0"/>
              <a:t>about</a:t>
            </a:r>
            <a:r>
              <a:rPr lang="nb-NO" baseline="0" dirty="0" smtClean="0"/>
              <a:t> </a:t>
            </a:r>
            <a:r>
              <a:rPr lang="nb-NO" baseline="0" dirty="0" err="1" smtClean="0"/>
              <a:t>the</a:t>
            </a:r>
            <a:r>
              <a:rPr lang="nb-NO" baseline="0" dirty="0" smtClean="0"/>
              <a:t> </a:t>
            </a:r>
            <a:r>
              <a:rPr lang="nb-NO" baseline="0" dirty="0" err="1" smtClean="0"/>
              <a:t>basics</a:t>
            </a:r>
            <a:r>
              <a:rPr lang="nb-NO" baseline="0" dirty="0" smtClean="0"/>
              <a:t>. </a:t>
            </a:r>
            <a:endParaRPr lang="nb-NO" dirty="0"/>
          </a:p>
        </p:txBody>
      </p:sp>
      <p:sp>
        <p:nvSpPr>
          <p:cNvPr id="4" name="Slide Number Placeholder 3"/>
          <p:cNvSpPr>
            <a:spLocks noGrp="1"/>
          </p:cNvSpPr>
          <p:nvPr>
            <p:ph type="sldNum" sz="quarter" idx="10"/>
          </p:nvPr>
        </p:nvSpPr>
        <p:spPr/>
        <p:txBody>
          <a:bodyPr/>
          <a:lstStyle/>
          <a:p>
            <a:pPr>
              <a:defRPr/>
            </a:pPr>
            <a:fld id="{8A901F31-135C-44A3-9FDC-672D6C6B2281}" type="slidenum">
              <a:rPr lang="nb-NO" smtClean="0"/>
              <a:pPr>
                <a:defRPr/>
              </a:pPr>
              <a:t>9</a:t>
            </a:fld>
            <a:endParaRPr lang="nb-NO"/>
          </a:p>
        </p:txBody>
      </p:sp>
    </p:spTree>
    <p:extLst>
      <p:ext uri="{BB962C8B-B14F-4D97-AF65-F5344CB8AC3E}">
        <p14:creationId xmlns:p14="http://schemas.microsoft.com/office/powerpoint/2010/main" val="14903194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Rectangle 38"/>
          <p:cNvSpPr>
            <a:spLocks noGrp="1" noChangeArrowheads="1"/>
          </p:cNvSpPr>
          <p:nvPr>
            <p:ph type="dt" sz="half" idx="10"/>
          </p:nvPr>
        </p:nvSpPr>
        <p:spPr>
          <a:ln/>
        </p:spPr>
        <p:txBody>
          <a:bodyPr/>
          <a:lstStyle>
            <a:lvl1pPr>
              <a:defRPr/>
            </a:lvl1pPr>
          </a:lstStyle>
          <a:p>
            <a:pPr>
              <a:defRPr/>
            </a:pPr>
            <a:endParaRPr lang="nb-NO"/>
          </a:p>
        </p:txBody>
      </p:sp>
      <p:sp>
        <p:nvSpPr>
          <p:cNvPr id="5" name="Rectangle 39"/>
          <p:cNvSpPr>
            <a:spLocks noGrp="1" noChangeArrowheads="1"/>
          </p:cNvSpPr>
          <p:nvPr>
            <p:ph type="ftr" sz="quarter" idx="11"/>
          </p:nvPr>
        </p:nvSpPr>
        <p:spPr>
          <a:ln/>
        </p:spPr>
        <p:txBody>
          <a:bodyPr/>
          <a:lstStyle>
            <a:lvl1pPr>
              <a:defRPr/>
            </a:lvl1pPr>
          </a:lstStyle>
          <a:p>
            <a:pPr>
              <a:defRPr/>
            </a:pPr>
            <a:endParaRPr lang="nb-NO"/>
          </a:p>
        </p:txBody>
      </p:sp>
      <p:sp>
        <p:nvSpPr>
          <p:cNvPr id="6" name="Rectangle 40"/>
          <p:cNvSpPr>
            <a:spLocks noGrp="1" noChangeArrowheads="1"/>
          </p:cNvSpPr>
          <p:nvPr>
            <p:ph type="sldNum" sz="quarter" idx="12"/>
          </p:nvPr>
        </p:nvSpPr>
        <p:spPr>
          <a:ln/>
        </p:spPr>
        <p:txBody>
          <a:bodyPr/>
          <a:lstStyle>
            <a:lvl1pPr>
              <a:defRPr/>
            </a:lvl1pPr>
          </a:lstStyle>
          <a:p>
            <a:pPr>
              <a:defRPr/>
            </a:pPr>
            <a:fld id="{D653D7F1-42AD-4A98-AA2E-CBD6A868DFDE}" type="slidenum">
              <a:rPr lang="nb-NO"/>
              <a:pPr>
                <a:defRPr/>
              </a:pPr>
              <a:t>‹#›</a:t>
            </a:fld>
            <a:endParaRPr lang="nb-NO" sz="1400"/>
          </a:p>
        </p:txBody>
      </p:sp>
      <p:pic>
        <p:nvPicPr>
          <p:cNvPr id="7" name="Picture 6" descr="NSM_logo_16-9.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b-NO" noProof="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8"/>
          <p:cNvSpPr>
            <a:spLocks noGrp="1" noChangeArrowheads="1"/>
          </p:cNvSpPr>
          <p:nvPr>
            <p:ph type="dt" sz="half" idx="10"/>
          </p:nvPr>
        </p:nvSpPr>
        <p:spPr>
          <a:ln/>
        </p:spPr>
        <p:txBody>
          <a:bodyPr/>
          <a:lstStyle>
            <a:lvl1pPr>
              <a:defRPr/>
            </a:lvl1pPr>
          </a:lstStyle>
          <a:p>
            <a:pPr>
              <a:defRPr/>
            </a:pPr>
            <a:endParaRPr lang="nb-NO"/>
          </a:p>
        </p:txBody>
      </p:sp>
      <p:sp>
        <p:nvSpPr>
          <p:cNvPr id="6" name="Rectangle 39"/>
          <p:cNvSpPr>
            <a:spLocks noGrp="1" noChangeArrowheads="1"/>
          </p:cNvSpPr>
          <p:nvPr>
            <p:ph type="ftr" sz="quarter" idx="11"/>
          </p:nvPr>
        </p:nvSpPr>
        <p:spPr>
          <a:ln/>
        </p:spPr>
        <p:txBody>
          <a:bodyPr/>
          <a:lstStyle>
            <a:lvl1pPr>
              <a:defRPr/>
            </a:lvl1pPr>
          </a:lstStyle>
          <a:p>
            <a:pPr>
              <a:defRPr/>
            </a:pPr>
            <a:endParaRPr lang="nb-NO"/>
          </a:p>
        </p:txBody>
      </p:sp>
      <p:sp>
        <p:nvSpPr>
          <p:cNvPr id="7" name="Rectangle 40"/>
          <p:cNvSpPr>
            <a:spLocks noGrp="1" noChangeArrowheads="1"/>
          </p:cNvSpPr>
          <p:nvPr>
            <p:ph type="sldNum" sz="quarter" idx="12"/>
          </p:nvPr>
        </p:nvSpPr>
        <p:spPr>
          <a:ln/>
        </p:spPr>
        <p:txBody>
          <a:bodyPr/>
          <a:lstStyle>
            <a:lvl1pPr>
              <a:defRPr/>
            </a:lvl1pPr>
          </a:lstStyle>
          <a:p>
            <a:pPr>
              <a:defRPr/>
            </a:pPr>
            <a:fld id="{1012008E-23BF-44AB-B0E0-B72105D0C587}" type="slidenum">
              <a:rPr lang="nb-NO"/>
              <a:pPr>
                <a:defRPr/>
              </a:pPr>
              <a:t>‹#›</a:t>
            </a:fld>
            <a:endParaRPr lang="nb-NO" sz="14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38"/>
          <p:cNvSpPr>
            <a:spLocks noGrp="1" noChangeArrowheads="1"/>
          </p:cNvSpPr>
          <p:nvPr>
            <p:ph type="dt" sz="half" idx="10"/>
          </p:nvPr>
        </p:nvSpPr>
        <p:spPr>
          <a:ln/>
        </p:spPr>
        <p:txBody>
          <a:bodyPr/>
          <a:lstStyle>
            <a:lvl1pPr>
              <a:defRPr/>
            </a:lvl1pPr>
          </a:lstStyle>
          <a:p>
            <a:pPr>
              <a:defRPr/>
            </a:pPr>
            <a:endParaRPr lang="nb-NO"/>
          </a:p>
        </p:txBody>
      </p:sp>
      <p:sp>
        <p:nvSpPr>
          <p:cNvPr id="5" name="Rectangle 39"/>
          <p:cNvSpPr>
            <a:spLocks noGrp="1" noChangeArrowheads="1"/>
          </p:cNvSpPr>
          <p:nvPr>
            <p:ph type="ftr" sz="quarter" idx="11"/>
          </p:nvPr>
        </p:nvSpPr>
        <p:spPr>
          <a:ln/>
        </p:spPr>
        <p:txBody>
          <a:bodyPr/>
          <a:lstStyle>
            <a:lvl1pPr>
              <a:defRPr/>
            </a:lvl1pPr>
          </a:lstStyle>
          <a:p>
            <a:pPr>
              <a:defRPr/>
            </a:pPr>
            <a:endParaRPr lang="nb-NO"/>
          </a:p>
        </p:txBody>
      </p:sp>
      <p:sp>
        <p:nvSpPr>
          <p:cNvPr id="6" name="Rectangle 40"/>
          <p:cNvSpPr>
            <a:spLocks noGrp="1" noChangeArrowheads="1"/>
          </p:cNvSpPr>
          <p:nvPr>
            <p:ph type="sldNum" sz="quarter" idx="12"/>
          </p:nvPr>
        </p:nvSpPr>
        <p:spPr>
          <a:ln/>
        </p:spPr>
        <p:txBody>
          <a:bodyPr/>
          <a:lstStyle>
            <a:lvl1pPr>
              <a:defRPr/>
            </a:lvl1pPr>
          </a:lstStyle>
          <a:p>
            <a:pPr>
              <a:defRPr/>
            </a:pPr>
            <a:fld id="{88EF65AE-BE35-4624-9053-BA2568572EC2}" type="slidenum">
              <a:rPr lang="nb-NO"/>
              <a:pPr>
                <a:defRPr/>
              </a:pPr>
              <a:t>‹#›</a:t>
            </a:fld>
            <a:endParaRPr lang="nb-NO" sz="14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1"/>
            <a:ext cx="7543800" cy="539354"/>
          </a:xfrm>
        </p:spPr>
        <p:txBody>
          <a:bodyPr/>
          <a:lstStyle/>
          <a:p>
            <a:r>
              <a:rPr lang="en-US" smtClean="0"/>
              <a:t>Click to edit Master title style</a:t>
            </a:r>
            <a:endParaRPr lang="nb-NO"/>
          </a:p>
        </p:txBody>
      </p:sp>
      <p:sp>
        <p:nvSpPr>
          <p:cNvPr id="3" name="Text Placeholder 2"/>
          <p:cNvSpPr>
            <a:spLocks noGrp="1"/>
          </p:cNvSpPr>
          <p:nvPr>
            <p:ph type="body" sz="half" idx="1"/>
          </p:nvPr>
        </p:nvSpPr>
        <p:spPr>
          <a:xfrm>
            <a:off x="1143000" y="988220"/>
            <a:ext cx="3695700" cy="21597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991100" y="988220"/>
            <a:ext cx="3695700" cy="21597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Rectangle 38"/>
          <p:cNvSpPr>
            <a:spLocks noGrp="1" noChangeArrowheads="1"/>
          </p:cNvSpPr>
          <p:nvPr>
            <p:ph type="dt" sz="half" idx="10"/>
          </p:nvPr>
        </p:nvSpPr>
        <p:spPr>
          <a:ln/>
        </p:spPr>
        <p:txBody>
          <a:bodyPr/>
          <a:lstStyle>
            <a:lvl1pPr>
              <a:defRPr/>
            </a:lvl1pPr>
          </a:lstStyle>
          <a:p>
            <a:pPr>
              <a:defRPr/>
            </a:pPr>
            <a:endParaRPr lang="nb-NO"/>
          </a:p>
        </p:txBody>
      </p:sp>
      <p:sp>
        <p:nvSpPr>
          <p:cNvPr id="6" name="Rectangle 39"/>
          <p:cNvSpPr>
            <a:spLocks noGrp="1" noChangeArrowheads="1"/>
          </p:cNvSpPr>
          <p:nvPr>
            <p:ph type="ftr" sz="quarter" idx="11"/>
          </p:nvPr>
        </p:nvSpPr>
        <p:spPr>
          <a:ln/>
        </p:spPr>
        <p:txBody>
          <a:bodyPr/>
          <a:lstStyle>
            <a:lvl1pPr>
              <a:defRPr/>
            </a:lvl1pPr>
          </a:lstStyle>
          <a:p>
            <a:pPr>
              <a:defRPr/>
            </a:pPr>
            <a:endParaRPr lang="nb-NO"/>
          </a:p>
        </p:txBody>
      </p:sp>
      <p:sp>
        <p:nvSpPr>
          <p:cNvPr id="7" name="Rectangle 40"/>
          <p:cNvSpPr>
            <a:spLocks noGrp="1" noChangeArrowheads="1"/>
          </p:cNvSpPr>
          <p:nvPr>
            <p:ph type="sldNum" sz="quarter" idx="12"/>
          </p:nvPr>
        </p:nvSpPr>
        <p:spPr>
          <a:ln/>
        </p:spPr>
        <p:txBody>
          <a:bodyPr/>
          <a:lstStyle>
            <a:lvl1pPr>
              <a:defRPr/>
            </a:lvl1pPr>
          </a:lstStyle>
          <a:p>
            <a:pPr>
              <a:defRPr/>
            </a:pPr>
            <a:fld id="{50D51464-200A-4AC7-84D4-7AB9C88EB740}" type="slidenum">
              <a:rPr lang="nb-NO"/>
              <a:pPr>
                <a:defRPr/>
              </a:pPr>
              <a:t>‹#›</a:t>
            </a:fld>
            <a:endParaRPr lang="nb-NO" sz="14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1"/>
            <a:ext cx="7543800" cy="539354"/>
          </a:xfrm>
        </p:spPr>
        <p:txBody>
          <a:bodyPr/>
          <a:lstStyle/>
          <a:p>
            <a:r>
              <a:rPr lang="en-US" smtClean="0"/>
              <a:t>Click to edit Master title style</a:t>
            </a:r>
            <a:endParaRPr lang="nb-NO"/>
          </a:p>
        </p:txBody>
      </p:sp>
      <p:sp>
        <p:nvSpPr>
          <p:cNvPr id="3" name="Table Placeholder 2"/>
          <p:cNvSpPr>
            <a:spLocks noGrp="1"/>
          </p:cNvSpPr>
          <p:nvPr>
            <p:ph type="tbl" idx="1"/>
          </p:nvPr>
        </p:nvSpPr>
        <p:spPr>
          <a:xfrm>
            <a:off x="1143000" y="988220"/>
            <a:ext cx="7543800" cy="2159794"/>
          </a:xfrm>
        </p:spPr>
        <p:txBody>
          <a:bodyPr/>
          <a:lstStyle/>
          <a:p>
            <a:pPr lvl="0"/>
            <a:r>
              <a:rPr lang="en-US" noProof="0" smtClean="0"/>
              <a:t>Click icon to add table</a:t>
            </a:r>
            <a:endParaRPr lang="nb-NO" noProof="0"/>
          </a:p>
        </p:txBody>
      </p:sp>
      <p:sp>
        <p:nvSpPr>
          <p:cNvPr id="4" name="Rectangle 38"/>
          <p:cNvSpPr>
            <a:spLocks noGrp="1" noChangeArrowheads="1"/>
          </p:cNvSpPr>
          <p:nvPr>
            <p:ph type="dt" sz="half" idx="10"/>
          </p:nvPr>
        </p:nvSpPr>
        <p:spPr>
          <a:ln/>
        </p:spPr>
        <p:txBody>
          <a:bodyPr/>
          <a:lstStyle>
            <a:lvl1pPr>
              <a:defRPr/>
            </a:lvl1pPr>
          </a:lstStyle>
          <a:p>
            <a:pPr>
              <a:defRPr/>
            </a:pPr>
            <a:endParaRPr lang="nb-NO"/>
          </a:p>
        </p:txBody>
      </p:sp>
      <p:sp>
        <p:nvSpPr>
          <p:cNvPr id="5" name="Rectangle 39"/>
          <p:cNvSpPr>
            <a:spLocks noGrp="1" noChangeArrowheads="1"/>
          </p:cNvSpPr>
          <p:nvPr>
            <p:ph type="ftr" sz="quarter" idx="11"/>
          </p:nvPr>
        </p:nvSpPr>
        <p:spPr>
          <a:ln/>
        </p:spPr>
        <p:txBody>
          <a:bodyPr/>
          <a:lstStyle>
            <a:lvl1pPr>
              <a:defRPr/>
            </a:lvl1pPr>
          </a:lstStyle>
          <a:p>
            <a:pPr>
              <a:defRPr/>
            </a:pPr>
            <a:endParaRPr lang="nb-NO"/>
          </a:p>
        </p:txBody>
      </p:sp>
      <p:sp>
        <p:nvSpPr>
          <p:cNvPr id="6" name="Rectangle 40"/>
          <p:cNvSpPr>
            <a:spLocks noGrp="1" noChangeArrowheads="1"/>
          </p:cNvSpPr>
          <p:nvPr>
            <p:ph type="sldNum" sz="quarter" idx="12"/>
          </p:nvPr>
        </p:nvSpPr>
        <p:spPr>
          <a:ln/>
        </p:spPr>
        <p:txBody>
          <a:bodyPr/>
          <a:lstStyle>
            <a:lvl1pPr>
              <a:defRPr/>
            </a:lvl1pPr>
          </a:lstStyle>
          <a:p>
            <a:pPr>
              <a:defRPr/>
            </a:pPr>
            <a:fld id="{BBD81034-B19B-4CE1-AEB3-1A58DE77827E}" type="slidenum">
              <a:rPr lang="nb-NO"/>
              <a:pPr>
                <a:defRPr/>
              </a:pPr>
              <a:t>‹#›</a:t>
            </a:fld>
            <a:endParaRPr lang="nb-NO" sz="1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
        <p:nvSpPr>
          <p:cNvPr id="4" name="Rectangle 38"/>
          <p:cNvSpPr>
            <a:spLocks noGrp="1" noChangeArrowheads="1"/>
          </p:cNvSpPr>
          <p:nvPr>
            <p:ph type="dt" sz="half" idx="10"/>
          </p:nvPr>
        </p:nvSpPr>
        <p:spPr>
          <a:ln/>
        </p:spPr>
        <p:txBody>
          <a:bodyPr/>
          <a:lstStyle>
            <a:lvl1pPr>
              <a:defRPr/>
            </a:lvl1pPr>
          </a:lstStyle>
          <a:p>
            <a:pPr>
              <a:defRPr/>
            </a:pPr>
            <a:endParaRPr lang="nb-NO"/>
          </a:p>
        </p:txBody>
      </p:sp>
      <p:sp>
        <p:nvSpPr>
          <p:cNvPr id="5" name="Rectangle 39"/>
          <p:cNvSpPr>
            <a:spLocks noGrp="1" noChangeArrowheads="1"/>
          </p:cNvSpPr>
          <p:nvPr>
            <p:ph type="ftr" sz="quarter" idx="11"/>
          </p:nvPr>
        </p:nvSpPr>
        <p:spPr>
          <a:ln/>
        </p:spPr>
        <p:txBody>
          <a:bodyPr/>
          <a:lstStyle>
            <a:lvl1pPr>
              <a:defRPr/>
            </a:lvl1pPr>
          </a:lstStyle>
          <a:p>
            <a:pPr>
              <a:defRPr/>
            </a:pPr>
            <a:endParaRPr lang="nb-NO"/>
          </a:p>
        </p:txBody>
      </p:sp>
      <p:sp>
        <p:nvSpPr>
          <p:cNvPr id="6" name="Rectangle 40"/>
          <p:cNvSpPr>
            <a:spLocks noGrp="1" noChangeArrowheads="1"/>
          </p:cNvSpPr>
          <p:nvPr>
            <p:ph type="sldNum" sz="quarter" idx="12"/>
          </p:nvPr>
        </p:nvSpPr>
        <p:spPr>
          <a:ln/>
        </p:spPr>
        <p:txBody>
          <a:bodyPr/>
          <a:lstStyle>
            <a:lvl1pPr>
              <a:defRPr/>
            </a:lvl1pPr>
          </a:lstStyle>
          <a:p>
            <a:pPr>
              <a:defRPr/>
            </a:pPr>
            <a:fld id="{8857A29C-1B4D-4189-A025-3F6A94D73404}" type="slidenum">
              <a:rPr lang="nb-NO"/>
              <a:pPr>
                <a:defRPr/>
              </a:pPr>
              <a:t>‹#›</a:t>
            </a:fld>
            <a:endParaRPr lang="nb-NO" sz="14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1143000" y="988220"/>
            <a:ext cx="3695700" cy="21597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991100" y="988220"/>
            <a:ext cx="3695700" cy="21597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Rectangle 38"/>
          <p:cNvSpPr>
            <a:spLocks noGrp="1" noChangeArrowheads="1"/>
          </p:cNvSpPr>
          <p:nvPr>
            <p:ph type="dt" sz="half" idx="10"/>
          </p:nvPr>
        </p:nvSpPr>
        <p:spPr>
          <a:ln/>
        </p:spPr>
        <p:txBody>
          <a:bodyPr/>
          <a:lstStyle>
            <a:lvl1pPr>
              <a:defRPr/>
            </a:lvl1pPr>
          </a:lstStyle>
          <a:p>
            <a:pPr>
              <a:defRPr/>
            </a:pPr>
            <a:endParaRPr lang="nb-NO"/>
          </a:p>
        </p:txBody>
      </p:sp>
      <p:sp>
        <p:nvSpPr>
          <p:cNvPr id="6" name="Rectangle 39"/>
          <p:cNvSpPr>
            <a:spLocks noGrp="1" noChangeArrowheads="1"/>
          </p:cNvSpPr>
          <p:nvPr>
            <p:ph type="ftr" sz="quarter" idx="11"/>
          </p:nvPr>
        </p:nvSpPr>
        <p:spPr>
          <a:ln/>
        </p:spPr>
        <p:txBody>
          <a:bodyPr/>
          <a:lstStyle>
            <a:lvl1pPr>
              <a:defRPr/>
            </a:lvl1pPr>
          </a:lstStyle>
          <a:p>
            <a:pPr>
              <a:defRPr/>
            </a:pPr>
            <a:endParaRPr lang="nb-NO"/>
          </a:p>
        </p:txBody>
      </p:sp>
      <p:sp>
        <p:nvSpPr>
          <p:cNvPr id="7" name="Rectangle 40"/>
          <p:cNvSpPr>
            <a:spLocks noGrp="1" noChangeArrowheads="1"/>
          </p:cNvSpPr>
          <p:nvPr>
            <p:ph type="sldNum" sz="quarter" idx="12"/>
          </p:nvPr>
        </p:nvSpPr>
        <p:spPr>
          <a:ln/>
        </p:spPr>
        <p:txBody>
          <a:bodyPr/>
          <a:lstStyle>
            <a:lvl1pPr>
              <a:defRPr/>
            </a:lvl1pPr>
          </a:lstStyle>
          <a:p>
            <a:pPr>
              <a:defRPr/>
            </a:pPr>
            <a:fld id="{C27AAD8F-1E10-44DF-B063-034E6AA943F7}" type="slidenum">
              <a:rPr lang="nb-NO"/>
              <a:pPr>
                <a:defRPr/>
              </a:pPr>
              <a:t>‹#›</a:t>
            </a:fld>
            <a:endParaRPr lang="nb-NO" sz="14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Rectangle 38"/>
          <p:cNvSpPr>
            <a:spLocks noGrp="1" noChangeArrowheads="1"/>
          </p:cNvSpPr>
          <p:nvPr>
            <p:ph type="dt" sz="half" idx="10"/>
          </p:nvPr>
        </p:nvSpPr>
        <p:spPr>
          <a:ln/>
        </p:spPr>
        <p:txBody>
          <a:bodyPr/>
          <a:lstStyle>
            <a:lvl1pPr>
              <a:defRPr/>
            </a:lvl1pPr>
          </a:lstStyle>
          <a:p>
            <a:pPr>
              <a:defRPr/>
            </a:pPr>
            <a:endParaRPr lang="nb-NO"/>
          </a:p>
        </p:txBody>
      </p:sp>
      <p:sp>
        <p:nvSpPr>
          <p:cNvPr id="8" name="Rectangle 39"/>
          <p:cNvSpPr>
            <a:spLocks noGrp="1" noChangeArrowheads="1"/>
          </p:cNvSpPr>
          <p:nvPr>
            <p:ph type="ftr" sz="quarter" idx="11"/>
          </p:nvPr>
        </p:nvSpPr>
        <p:spPr>
          <a:ln/>
        </p:spPr>
        <p:txBody>
          <a:bodyPr/>
          <a:lstStyle>
            <a:lvl1pPr>
              <a:defRPr/>
            </a:lvl1pPr>
          </a:lstStyle>
          <a:p>
            <a:pPr>
              <a:defRPr/>
            </a:pPr>
            <a:endParaRPr lang="nb-NO"/>
          </a:p>
        </p:txBody>
      </p:sp>
      <p:sp>
        <p:nvSpPr>
          <p:cNvPr id="9" name="Rectangle 40"/>
          <p:cNvSpPr>
            <a:spLocks noGrp="1" noChangeArrowheads="1"/>
          </p:cNvSpPr>
          <p:nvPr>
            <p:ph type="sldNum" sz="quarter" idx="12"/>
          </p:nvPr>
        </p:nvSpPr>
        <p:spPr>
          <a:ln/>
        </p:spPr>
        <p:txBody>
          <a:bodyPr/>
          <a:lstStyle>
            <a:lvl1pPr>
              <a:defRPr/>
            </a:lvl1pPr>
          </a:lstStyle>
          <a:p>
            <a:pPr>
              <a:defRPr/>
            </a:pPr>
            <a:fld id="{DB12998C-2FFD-4003-81BD-9B68FF00CD1D}" type="slidenum">
              <a:rPr lang="nb-NO"/>
              <a:pPr>
                <a:defRPr/>
              </a:pPr>
              <a:t>‹#›</a:t>
            </a:fld>
            <a:endParaRPr lang="nb-NO" sz="14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Rectangle 38"/>
          <p:cNvSpPr>
            <a:spLocks noGrp="1" noChangeArrowheads="1"/>
          </p:cNvSpPr>
          <p:nvPr>
            <p:ph type="dt" sz="half" idx="10"/>
          </p:nvPr>
        </p:nvSpPr>
        <p:spPr>
          <a:ln/>
        </p:spPr>
        <p:txBody>
          <a:bodyPr/>
          <a:lstStyle>
            <a:lvl1pPr>
              <a:defRPr/>
            </a:lvl1pPr>
          </a:lstStyle>
          <a:p>
            <a:pPr>
              <a:defRPr/>
            </a:pPr>
            <a:endParaRPr lang="nb-NO"/>
          </a:p>
        </p:txBody>
      </p:sp>
      <p:sp>
        <p:nvSpPr>
          <p:cNvPr id="4" name="Rectangle 39"/>
          <p:cNvSpPr>
            <a:spLocks noGrp="1" noChangeArrowheads="1"/>
          </p:cNvSpPr>
          <p:nvPr>
            <p:ph type="ftr" sz="quarter" idx="11"/>
          </p:nvPr>
        </p:nvSpPr>
        <p:spPr>
          <a:ln/>
        </p:spPr>
        <p:txBody>
          <a:bodyPr/>
          <a:lstStyle>
            <a:lvl1pPr>
              <a:defRPr/>
            </a:lvl1pPr>
          </a:lstStyle>
          <a:p>
            <a:pPr>
              <a:defRPr/>
            </a:pPr>
            <a:endParaRPr lang="nb-NO"/>
          </a:p>
        </p:txBody>
      </p:sp>
      <p:sp>
        <p:nvSpPr>
          <p:cNvPr id="5" name="Rectangle 40"/>
          <p:cNvSpPr>
            <a:spLocks noGrp="1" noChangeArrowheads="1"/>
          </p:cNvSpPr>
          <p:nvPr>
            <p:ph type="sldNum" sz="quarter" idx="12"/>
          </p:nvPr>
        </p:nvSpPr>
        <p:spPr>
          <a:ln/>
        </p:spPr>
        <p:txBody>
          <a:bodyPr/>
          <a:lstStyle>
            <a:lvl1pPr>
              <a:defRPr/>
            </a:lvl1pPr>
          </a:lstStyle>
          <a:p>
            <a:pPr>
              <a:defRPr/>
            </a:pPr>
            <a:fld id="{3B7895B0-B06A-4454-9A02-B7BC227C263D}" type="slidenum">
              <a:rPr lang="nb-NO"/>
              <a:pPr>
                <a:defRPr/>
              </a:pPr>
              <a:t>‹#›</a:t>
            </a:fld>
            <a:endParaRPr lang="nb-NO" sz="14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8"/>
          <p:cNvSpPr>
            <a:spLocks noGrp="1" noChangeArrowheads="1"/>
          </p:cNvSpPr>
          <p:nvPr>
            <p:ph type="dt" sz="half" idx="10"/>
          </p:nvPr>
        </p:nvSpPr>
        <p:spPr>
          <a:ln/>
        </p:spPr>
        <p:txBody>
          <a:bodyPr/>
          <a:lstStyle>
            <a:lvl1pPr>
              <a:defRPr/>
            </a:lvl1pPr>
          </a:lstStyle>
          <a:p>
            <a:pPr>
              <a:defRPr/>
            </a:pPr>
            <a:endParaRPr lang="nb-NO"/>
          </a:p>
        </p:txBody>
      </p:sp>
      <p:sp>
        <p:nvSpPr>
          <p:cNvPr id="3" name="Rectangle 39"/>
          <p:cNvSpPr>
            <a:spLocks noGrp="1" noChangeArrowheads="1"/>
          </p:cNvSpPr>
          <p:nvPr>
            <p:ph type="ftr" sz="quarter" idx="11"/>
          </p:nvPr>
        </p:nvSpPr>
        <p:spPr>
          <a:ln/>
        </p:spPr>
        <p:txBody>
          <a:bodyPr/>
          <a:lstStyle>
            <a:lvl1pPr>
              <a:defRPr/>
            </a:lvl1pPr>
          </a:lstStyle>
          <a:p>
            <a:pPr>
              <a:defRPr/>
            </a:pPr>
            <a:endParaRPr lang="nb-NO"/>
          </a:p>
        </p:txBody>
      </p:sp>
      <p:sp>
        <p:nvSpPr>
          <p:cNvPr id="4" name="Rectangle 40"/>
          <p:cNvSpPr>
            <a:spLocks noGrp="1" noChangeArrowheads="1"/>
          </p:cNvSpPr>
          <p:nvPr>
            <p:ph type="sldNum" sz="quarter" idx="12"/>
          </p:nvPr>
        </p:nvSpPr>
        <p:spPr>
          <a:ln/>
        </p:spPr>
        <p:txBody>
          <a:bodyPr/>
          <a:lstStyle>
            <a:lvl1pPr>
              <a:defRPr/>
            </a:lvl1pPr>
          </a:lstStyle>
          <a:p>
            <a:pPr>
              <a:defRPr/>
            </a:pPr>
            <a:fld id="{D12B792C-DE1E-44F9-BB41-BF24C63F91A0}" type="slidenum">
              <a:rPr lang="nb-NO"/>
              <a:pPr>
                <a:defRPr/>
              </a:pPr>
              <a:t>‹#›</a:t>
            </a:fld>
            <a:endParaRPr lang="nb-NO" sz="14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8"/>
          <p:cNvSpPr>
            <a:spLocks noGrp="1" noChangeArrowheads="1"/>
          </p:cNvSpPr>
          <p:nvPr>
            <p:ph type="dt" sz="half" idx="10"/>
          </p:nvPr>
        </p:nvSpPr>
        <p:spPr>
          <a:ln/>
        </p:spPr>
        <p:txBody>
          <a:bodyPr/>
          <a:lstStyle>
            <a:lvl1pPr>
              <a:defRPr/>
            </a:lvl1pPr>
          </a:lstStyle>
          <a:p>
            <a:pPr>
              <a:defRPr/>
            </a:pPr>
            <a:endParaRPr lang="nb-NO"/>
          </a:p>
        </p:txBody>
      </p:sp>
      <p:sp>
        <p:nvSpPr>
          <p:cNvPr id="6" name="Rectangle 39"/>
          <p:cNvSpPr>
            <a:spLocks noGrp="1" noChangeArrowheads="1"/>
          </p:cNvSpPr>
          <p:nvPr>
            <p:ph type="ftr" sz="quarter" idx="11"/>
          </p:nvPr>
        </p:nvSpPr>
        <p:spPr>
          <a:ln/>
        </p:spPr>
        <p:txBody>
          <a:bodyPr/>
          <a:lstStyle>
            <a:lvl1pPr>
              <a:defRPr/>
            </a:lvl1pPr>
          </a:lstStyle>
          <a:p>
            <a:pPr>
              <a:defRPr/>
            </a:pPr>
            <a:endParaRPr lang="nb-NO"/>
          </a:p>
        </p:txBody>
      </p:sp>
      <p:sp>
        <p:nvSpPr>
          <p:cNvPr id="7" name="Rectangle 40"/>
          <p:cNvSpPr>
            <a:spLocks noGrp="1" noChangeArrowheads="1"/>
          </p:cNvSpPr>
          <p:nvPr>
            <p:ph type="sldNum" sz="quarter" idx="12"/>
          </p:nvPr>
        </p:nvSpPr>
        <p:spPr>
          <a:ln/>
        </p:spPr>
        <p:txBody>
          <a:bodyPr/>
          <a:lstStyle>
            <a:lvl1pPr>
              <a:defRPr/>
            </a:lvl1pPr>
          </a:lstStyle>
          <a:p>
            <a:pPr>
              <a:defRPr/>
            </a:pPr>
            <a:fld id="{B52004E2-7F23-4910-B02B-EB390635A414}" type="slidenum">
              <a:rPr lang="nb-NO"/>
              <a:pPr>
                <a:defRPr/>
              </a:pPr>
              <a:t>‹#›</a:t>
            </a:fld>
            <a:endParaRPr lang="nb-NO" sz="14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engelsk_bakgrunn_16-9.jp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1062" name="Rectangle 38"/>
          <p:cNvSpPr>
            <a:spLocks noGrp="1" noChangeArrowheads="1"/>
          </p:cNvSpPr>
          <p:nvPr>
            <p:ph type="dt" sz="half" idx="2"/>
          </p:nvPr>
        </p:nvSpPr>
        <p:spPr bwMode="auto">
          <a:xfrm>
            <a:off x="1143000" y="4758928"/>
            <a:ext cx="1905000" cy="2702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sz="800">
                <a:latin typeface="Verdana" pitchFamily="34" charset="0"/>
              </a:defRPr>
            </a:lvl1pPr>
          </a:lstStyle>
          <a:p>
            <a:pPr>
              <a:defRPr/>
            </a:pPr>
            <a:endParaRPr lang="nb-NO" dirty="0"/>
          </a:p>
        </p:txBody>
      </p:sp>
      <p:sp>
        <p:nvSpPr>
          <p:cNvPr id="1028" name="Rectangle 3"/>
          <p:cNvSpPr>
            <a:spLocks noGrp="1" noChangeArrowheads="1"/>
          </p:cNvSpPr>
          <p:nvPr>
            <p:ph type="body" idx="1"/>
          </p:nvPr>
        </p:nvSpPr>
        <p:spPr bwMode="auto">
          <a:xfrm>
            <a:off x="899592" y="1491630"/>
            <a:ext cx="7543800" cy="27363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smtClean="0"/>
          </a:p>
        </p:txBody>
      </p:sp>
      <p:sp>
        <p:nvSpPr>
          <p:cNvPr id="1029" name="Rectangle 2"/>
          <p:cNvSpPr>
            <a:spLocks noGrp="1" noChangeArrowheads="1"/>
          </p:cNvSpPr>
          <p:nvPr>
            <p:ph type="title"/>
          </p:nvPr>
        </p:nvSpPr>
        <p:spPr bwMode="auto">
          <a:xfrm>
            <a:off x="899592" y="699542"/>
            <a:ext cx="7543800" cy="539354"/>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endParaRPr lang="nb-NO" dirty="0" smtClean="0"/>
          </a:p>
        </p:txBody>
      </p:sp>
      <p:sp>
        <p:nvSpPr>
          <p:cNvPr id="1063" name="Rectangle 39"/>
          <p:cNvSpPr>
            <a:spLocks noGrp="1" noChangeArrowheads="1"/>
          </p:cNvSpPr>
          <p:nvPr>
            <p:ph type="ftr" sz="quarter" idx="3"/>
          </p:nvPr>
        </p:nvSpPr>
        <p:spPr bwMode="auto">
          <a:xfrm>
            <a:off x="6019800" y="4758928"/>
            <a:ext cx="2895600" cy="2702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sz="800">
                <a:latin typeface="Verdana" pitchFamily="34" charset="0"/>
              </a:defRPr>
            </a:lvl1pPr>
          </a:lstStyle>
          <a:p>
            <a:pPr>
              <a:defRPr/>
            </a:pPr>
            <a:endParaRPr lang="nb-NO" dirty="0"/>
          </a:p>
        </p:txBody>
      </p:sp>
      <p:sp>
        <p:nvSpPr>
          <p:cNvPr id="1064" name="Rectangle 40"/>
          <p:cNvSpPr>
            <a:spLocks noGrp="1" noChangeArrowheads="1"/>
          </p:cNvSpPr>
          <p:nvPr>
            <p:ph type="sldNum" sz="quarter" idx="4"/>
          </p:nvPr>
        </p:nvSpPr>
        <p:spPr bwMode="auto">
          <a:xfrm>
            <a:off x="4343400" y="4758928"/>
            <a:ext cx="838200" cy="2702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eaLnBrk="0" hangingPunct="0">
              <a:defRPr sz="800">
                <a:latin typeface="Verdana" pitchFamily="34" charset="0"/>
              </a:defRPr>
            </a:lvl1pPr>
          </a:lstStyle>
          <a:p>
            <a:pPr>
              <a:defRPr/>
            </a:pPr>
            <a:fld id="{AAA0BF62-4667-4EE9-8C0A-399ACB56CD6F}" type="slidenum">
              <a:rPr lang="nb-NO"/>
              <a:pPr>
                <a:defRPr/>
              </a:pPr>
              <a:t>‹#›</a:t>
            </a:fld>
            <a:endParaRPr lang="nb-NO" sz="1400" dirty="0"/>
          </a:p>
        </p:txBody>
      </p:sp>
    </p:spTree>
  </p:cSld>
  <p:clrMap bg1="lt1" tx1="dk1" bg2="lt2" tx2="dk2" accent1="accent1" accent2="accent2" accent3="accent3" accent4="accent4" accent5="accent5" accent6="accent6" hlink="hlink" folHlink="folHlink"/>
  <p:sldLayoutIdLst>
    <p:sldLayoutId id="2147483652" r:id="rId1"/>
    <p:sldLayoutId id="2147483660" r:id="rId2"/>
    <p:sldLayoutId id="2147483661" r:id="rId3"/>
    <p:sldLayoutId id="2147483659" r:id="rId4"/>
    <p:sldLayoutId id="2147483662" r:id="rId5"/>
    <p:sldLayoutId id="2147483658" r:id="rId6"/>
    <p:sldLayoutId id="2147483657" r:id="rId7"/>
    <p:sldLayoutId id="2147483656" r:id="rId8"/>
    <p:sldLayoutId id="2147483655" r:id="rId9"/>
    <p:sldLayoutId id="2147483654" r:id="rId10"/>
    <p:sldLayoutId id="2147483653" r:id="rId11"/>
    <p:sldLayoutId id="2147483651" r:id="rId12"/>
    <p:sldLayoutId id="2147483650" r:id="rId13"/>
  </p:sldLayoutIdLst>
  <p:txStyles>
    <p:titleStyle>
      <a:lvl1pPr algn="l" rtl="0" eaLnBrk="1" fontAlgn="base" hangingPunct="1">
        <a:spcBef>
          <a:spcPct val="0"/>
        </a:spcBef>
        <a:spcAft>
          <a:spcPct val="0"/>
        </a:spcAft>
        <a:defRPr sz="3200" b="1">
          <a:solidFill>
            <a:srgbClr val="00366C"/>
          </a:solidFill>
          <a:latin typeface="+mj-lt"/>
          <a:ea typeface="+mj-ea"/>
          <a:cs typeface="+mj-cs"/>
        </a:defRPr>
      </a:lvl1pPr>
      <a:lvl2pPr algn="l" rtl="0" eaLnBrk="1" fontAlgn="base" hangingPunct="1">
        <a:spcBef>
          <a:spcPct val="0"/>
        </a:spcBef>
        <a:spcAft>
          <a:spcPct val="0"/>
        </a:spcAft>
        <a:defRPr sz="3200" b="1">
          <a:solidFill>
            <a:srgbClr val="00366C"/>
          </a:solidFill>
          <a:latin typeface="Arial" charset="0"/>
        </a:defRPr>
      </a:lvl2pPr>
      <a:lvl3pPr algn="l" rtl="0" eaLnBrk="1" fontAlgn="base" hangingPunct="1">
        <a:spcBef>
          <a:spcPct val="0"/>
        </a:spcBef>
        <a:spcAft>
          <a:spcPct val="0"/>
        </a:spcAft>
        <a:defRPr sz="3200" b="1">
          <a:solidFill>
            <a:srgbClr val="00366C"/>
          </a:solidFill>
          <a:latin typeface="Arial" charset="0"/>
        </a:defRPr>
      </a:lvl3pPr>
      <a:lvl4pPr algn="l" rtl="0" eaLnBrk="1" fontAlgn="base" hangingPunct="1">
        <a:spcBef>
          <a:spcPct val="0"/>
        </a:spcBef>
        <a:spcAft>
          <a:spcPct val="0"/>
        </a:spcAft>
        <a:defRPr sz="3200" b="1">
          <a:solidFill>
            <a:srgbClr val="00366C"/>
          </a:solidFill>
          <a:latin typeface="Arial" charset="0"/>
        </a:defRPr>
      </a:lvl4pPr>
      <a:lvl5pPr algn="l" rtl="0" eaLnBrk="1" fontAlgn="base" hangingPunct="1">
        <a:spcBef>
          <a:spcPct val="0"/>
        </a:spcBef>
        <a:spcAft>
          <a:spcPct val="0"/>
        </a:spcAft>
        <a:defRPr sz="3200" b="1">
          <a:solidFill>
            <a:srgbClr val="00366C"/>
          </a:solidFill>
          <a:latin typeface="Arial" charset="0"/>
        </a:defRPr>
      </a:lvl5pPr>
      <a:lvl6pPr marL="457200" algn="l" rtl="0" eaLnBrk="1" fontAlgn="base" hangingPunct="1">
        <a:spcBef>
          <a:spcPct val="0"/>
        </a:spcBef>
        <a:spcAft>
          <a:spcPct val="0"/>
        </a:spcAft>
        <a:defRPr sz="3200" b="1">
          <a:solidFill>
            <a:srgbClr val="00366C"/>
          </a:solidFill>
          <a:latin typeface="Arial" charset="0"/>
        </a:defRPr>
      </a:lvl6pPr>
      <a:lvl7pPr marL="914400" algn="l" rtl="0" eaLnBrk="1" fontAlgn="base" hangingPunct="1">
        <a:spcBef>
          <a:spcPct val="0"/>
        </a:spcBef>
        <a:spcAft>
          <a:spcPct val="0"/>
        </a:spcAft>
        <a:defRPr sz="3200" b="1">
          <a:solidFill>
            <a:srgbClr val="00366C"/>
          </a:solidFill>
          <a:latin typeface="Arial" charset="0"/>
        </a:defRPr>
      </a:lvl7pPr>
      <a:lvl8pPr marL="1371600" algn="l" rtl="0" eaLnBrk="1" fontAlgn="base" hangingPunct="1">
        <a:spcBef>
          <a:spcPct val="0"/>
        </a:spcBef>
        <a:spcAft>
          <a:spcPct val="0"/>
        </a:spcAft>
        <a:defRPr sz="3200" b="1">
          <a:solidFill>
            <a:srgbClr val="00366C"/>
          </a:solidFill>
          <a:latin typeface="Arial" charset="0"/>
        </a:defRPr>
      </a:lvl8pPr>
      <a:lvl9pPr marL="1828800" algn="l" rtl="0" eaLnBrk="1" fontAlgn="base" hangingPunct="1">
        <a:spcBef>
          <a:spcPct val="0"/>
        </a:spcBef>
        <a:spcAft>
          <a:spcPct val="0"/>
        </a:spcAft>
        <a:defRPr sz="3200" b="1">
          <a:solidFill>
            <a:srgbClr val="00366C"/>
          </a:solidFill>
          <a:latin typeface="Arial" charset="0"/>
        </a:defRPr>
      </a:lvl9pPr>
    </p:titleStyle>
    <p:bodyStyle>
      <a:lvl1pPr marL="188913" indent="-188913" algn="l" rtl="0" eaLnBrk="1" fontAlgn="base" hangingPunct="1">
        <a:spcBef>
          <a:spcPct val="20000"/>
        </a:spcBef>
        <a:spcAft>
          <a:spcPct val="0"/>
        </a:spcAft>
        <a:buFont typeface="Times"/>
        <a:buChar char="•"/>
        <a:defRPr sz="2000" b="1">
          <a:solidFill>
            <a:srgbClr val="00366C"/>
          </a:solidFill>
          <a:latin typeface="+mn-lt"/>
          <a:ea typeface="+mn-ea"/>
          <a:cs typeface="+mn-cs"/>
        </a:defRPr>
      </a:lvl1pPr>
      <a:lvl2pPr marL="668338" indent="-195263" algn="l" rtl="0" eaLnBrk="1" fontAlgn="base" hangingPunct="1">
        <a:spcBef>
          <a:spcPct val="20000"/>
        </a:spcBef>
        <a:spcAft>
          <a:spcPct val="0"/>
        </a:spcAft>
        <a:buClr>
          <a:schemeClr val="tx2"/>
        </a:buClr>
        <a:buFont typeface="Times"/>
        <a:buChar char="•"/>
        <a:defRPr sz="1600">
          <a:solidFill>
            <a:schemeClr val="tx1"/>
          </a:solidFill>
          <a:latin typeface="+mn-lt"/>
        </a:defRPr>
      </a:lvl2pPr>
      <a:lvl3pPr marL="1147763" indent="-198438" algn="l" rtl="0" eaLnBrk="1" fontAlgn="base" hangingPunct="1">
        <a:spcBef>
          <a:spcPct val="20000"/>
        </a:spcBef>
        <a:spcAft>
          <a:spcPct val="0"/>
        </a:spcAft>
        <a:buClr>
          <a:schemeClr val="tx2"/>
        </a:buClr>
        <a:buFont typeface="Times"/>
        <a:buChar char="•"/>
        <a:defRPr sz="1600">
          <a:solidFill>
            <a:schemeClr val="tx1"/>
          </a:solidFill>
          <a:latin typeface="+mn-lt"/>
        </a:defRPr>
      </a:lvl3pPr>
      <a:lvl4pPr marL="1524000" indent="-152400" algn="l" rtl="0" eaLnBrk="1" fontAlgn="base" hangingPunct="1">
        <a:spcBef>
          <a:spcPct val="20000"/>
        </a:spcBef>
        <a:spcAft>
          <a:spcPct val="0"/>
        </a:spcAft>
        <a:buClr>
          <a:schemeClr val="tx2"/>
        </a:buClr>
        <a:buFont typeface="Times"/>
        <a:buChar char="•"/>
        <a:defRPr sz="1600">
          <a:solidFill>
            <a:schemeClr val="tx1"/>
          </a:solidFill>
          <a:latin typeface="+mn-lt"/>
        </a:defRPr>
      </a:lvl4pPr>
      <a:lvl5pPr marL="2003425" indent="-174625" algn="l" rtl="0" eaLnBrk="1" fontAlgn="base" hangingPunct="1">
        <a:spcBef>
          <a:spcPct val="20000"/>
        </a:spcBef>
        <a:spcAft>
          <a:spcPct val="0"/>
        </a:spcAft>
        <a:buClr>
          <a:schemeClr val="tx2"/>
        </a:buClr>
        <a:buFont typeface="Times"/>
        <a:buChar char="•"/>
        <a:defRPr sz="1600">
          <a:solidFill>
            <a:schemeClr val="tx1"/>
          </a:solidFill>
          <a:latin typeface="+mn-lt"/>
        </a:defRPr>
      </a:lvl5pPr>
      <a:lvl6pPr marL="2460625" indent="-174625" algn="l" rtl="0" eaLnBrk="1" fontAlgn="base" hangingPunct="1">
        <a:spcBef>
          <a:spcPct val="20000"/>
        </a:spcBef>
        <a:spcAft>
          <a:spcPct val="0"/>
        </a:spcAft>
        <a:buClr>
          <a:schemeClr val="tx2"/>
        </a:buClr>
        <a:buFont typeface="Times" pitchFamily="18" charset="0"/>
        <a:buChar char="•"/>
        <a:defRPr sz="1600">
          <a:solidFill>
            <a:schemeClr val="tx1"/>
          </a:solidFill>
          <a:latin typeface="+mn-lt"/>
        </a:defRPr>
      </a:lvl6pPr>
      <a:lvl7pPr marL="2917825" indent="-174625" algn="l" rtl="0" eaLnBrk="1" fontAlgn="base" hangingPunct="1">
        <a:spcBef>
          <a:spcPct val="20000"/>
        </a:spcBef>
        <a:spcAft>
          <a:spcPct val="0"/>
        </a:spcAft>
        <a:buClr>
          <a:schemeClr val="tx2"/>
        </a:buClr>
        <a:buFont typeface="Times" pitchFamily="18" charset="0"/>
        <a:buChar char="•"/>
        <a:defRPr sz="1600">
          <a:solidFill>
            <a:schemeClr val="tx1"/>
          </a:solidFill>
          <a:latin typeface="+mn-lt"/>
        </a:defRPr>
      </a:lvl7pPr>
      <a:lvl8pPr marL="3375025" indent="-174625" algn="l" rtl="0" eaLnBrk="1" fontAlgn="base" hangingPunct="1">
        <a:spcBef>
          <a:spcPct val="20000"/>
        </a:spcBef>
        <a:spcAft>
          <a:spcPct val="0"/>
        </a:spcAft>
        <a:buClr>
          <a:schemeClr val="tx2"/>
        </a:buClr>
        <a:buFont typeface="Times" pitchFamily="18" charset="0"/>
        <a:buChar char="•"/>
        <a:defRPr sz="1600">
          <a:solidFill>
            <a:schemeClr val="tx1"/>
          </a:solidFill>
          <a:latin typeface="+mn-lt"/>
        </a:defRPr>
      </a:lvl8pPr>
      <a:lvl9pPr marL="3832225" indent="-174625" algn="l" rtl="0" eaLnBrk="1" fontAlgn="base" hangingPunct="1">
        <a:spcBef>
          <a:spcPct val="20000"/>
        </a:spcBef>
        <a:spcAft>
          <a:spcPct val="0"/>
        </a:spcAft>
        <a:buClr>
          <a:schemeClr val="tx2"/>
        </a:buClr>
        <a:buFont typeface="Times" pitchFamily="18" charset="0"/>
        <a:buChar char="•"/>
        <a:defRPr sz="16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Microsoft_Excel_97-2003_Worksheet1.xls"/></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1498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67494"/>
            <a:ext cx="7543800" cy="539354"/>
          </a:xfrm>
        </p:spPr>
        <p:txBody>
          <a:bodyPr/>
          <a:lstStyle/>
          <a:p>
            <a:r>
              <a:rPr lang="nb-NO" dirty="0" smtClean="0"/>
              <a:t>The maritime </a:t>
            </a:r>
            <a:r>
              <a:rPr lang="nb-NO" dirty="0" err="1" smtClean="0"/>
              <a:t>cluster</a:t>
            </a:r>
            <a:r>
              <a:rPr lang="nb-NO" dirty="0" smtClean="0"/>
              <a:t> is </a:t>
            </a:r>
            <a:r>
              <a:rPr lang="nb-NO" dirty="0" err="1" smtClean="0"/>
              <a:t>the</a:t>
            </a:r>
            <a:r>
              <a:rPr lang="nb-NO" dirty="0" smtClean="0"/>
              <a:t> </a:t>
            </a:r>
            <a:r>
              <a:rPr lang="nb-NO" dirty="0" err="1" smtClean="0"/>
              <a:t>answer</a:t>
            </a:r>
            <a:endParaRPr lang="nb-NO" dirty="0"/>
          </a:p>
        </p:txBody>
      </p:sp>
      <p:sp>
        <p:nvSpPr>
          <p:cNvPr id="3" name="Content Placeholder 2"/>
          <p:cNvSpPr>
            <a:spLocks noGrp="1"/>
          </p:cNvSpPr>
          <p:nvPr>
            <p:ph idx="1"/>
          </p:nvPr>
        </p:nvSpPr>
        <p:spPr>
          <a:xfrm>
            <a:off x="899592" y="987574"/>
            <a:ext cx="7543800" cy="2736304"/>
          </a:xfrm>
        </p:spPr>
        <p:txBody>
          <a:bodyPr/>
          <a:lstStyle/>
          <a:p>
            <a:r>
              <a:rPr lang="nb-NO" sz="1800" dirty="0" smtClean="0"/>
              <a:t>«[n]</a:t>
            </a:r>
            <a:r>
              <a:rPr lang="nb-NO" sz="1800" dirty="0" err="1" smtClean="0"/>
              <a:t>orwegian</a:t>
            </a:r>
            <a:r>
              <a:rPr lang="nb-NO" sz="1800" dirty="0" smtClean="0"/>
              <a:t> shipping [..] has </a:t>
            </a:r>
            <a:r>
              <a:rPr lang="nb-NO" sz="1800" dirty="0" err="1" smtClean="0"/>
              <a:t>tended</a:t>
            </a:r>
            <a:r>
              <a:rPr lang="nb-NO" sz="1800" dirty="0" smtClean="0"/>
              <a:t> </a:t>
            </a:r>
            <a:r>
              <a:rPr lang="nb-NO" sz="1800" dirty="0" err="1" smtClean="0"/>
              <a:t>towards</a:t>
            </a:r>
            <a:r>
              <a:rPr lang="nb-NO" sz="1800" dirty="0" smtClean="0"/>
              <a:t> </a:t>
            </a:r>
            <a:r>
              <a:rPr lang="nb-NO" sz="1800" dirty="0" err="1" smtClean="0"/>
              <a:t>specialization</a:t>
            </a:r>
            <a:r>
              <a:rPr lang="nb-NO" sz="1800" dirty="0" smtClean="0"/>
              <a:t>, </a:t>
            </a:r>
            <a:r>
              <a:rPr lang="nb-NO" sz="1800" dirty="0" err="1" smtClean="0"/>
              <a:t>largely</a:t>
            </a:r>
            <a:r>
              <a:rPr lang="nb-NO" sz="1800" dirty="0" smtClean="0"/>
              <a:t> </a:t>
            </a:r>
            <a:r>
              <a:rPr lang="nb-NO" sz="1800" dirty="0" err="1" smtClean="0"/>
              <a:t>within</a:t>
            </a:r>
            <a:r>
              <a:rPr lang="nb-NO" sz="1800" dirty="0" smtClean="0"/>
              <a:t> segments </a:t>
            </a:r>
            <a:r>
              <a:rPr lang="nb-NO" sz="1800" dirty="0" err="1" smtClean="0"/>
              <a:t>wich</a:t>
            </a:r>
            <a:r>
              <a:rPr lang="nb-NO" sz="1800" dirty="0" smtClean="0"/>
              <a:t> </a:t>
            </a:r>
            <a:r>
              <a:rPr lang="nb-NO" sz="1800" dirty="0" err="1" smtClean="0"/>
              <a:t>demand</a:t>
            </a:r>
            <a:r>
              <a:rPr lang="nb-NO" sz="1800" dirty="0" smtClean="0"/>
              <a:t> </a:t>
            </a:r>
            <a:r>
              <a:rPr lang="nb-NO" sz="1800" dirty="0" err="1" smtClean="0"/>
              <a:t>advanced</a:t>
            </a:r>
            <a:r>
              <a:rPr lang="nb-NO" sz="1800" dirty="0" smtClean="0"/>
              <a:t> </a:t>
            </a:r>
            <a:r>
              <a:rPr lang="nb-NO" sz="1800" dirty="0" err="1" smtClean="0"/>
              <a:t>technological</a:t>
            </a:r>
            <a:r>
              <a:rPr lang="nb-NO" sz="1800" dirty="0" smtClean="0"/>
              <a:t> </a:t>
            </a:r>
            <a:r>
              <a:rPr lang="nb-NO" sz="1800" dirty="0" err="1" smtClean="0"/>
              <a:t>competence</a:t>
            </a:r>
            <a:r>
              <a:rPr lang="nb-NO" sz="1800" dirty="0" smtClean="0"/>
              <a:t>. Norwegian </a:t>
            </a:r>
            <a:r>
              <a:rPr lang="nb-NO" sz="1800" dirty="0" err="1" smtClean="0"/>
              <a:t>shipowning</a:t>
            </a:r>
            <a:r>
              <a:rPr lang="nb-NO" sz="1800" dirty="0" smtClean="0"/>
              <a:t> </a:t>
            </a:r>
            <a:r>
              <a:rPr lang="nb-NO" sz="1800" dirty="0" err="1" smtClean="0"/>
              <a:t>firms</a:t>
            </a:r>
            <a:r>
              <a:rPr lang="nb-NO" sz="1800" dirty="0" smtClean="0"/>
              <a:t> have </a:t>
            </a:r>
            <a:r>
              <a:rPr lang="nb-NO" sz="1800" dirty="0" err="1" smtClean="0"/>
              <a:t>been</a:t>
            </a:r>
            <a:r>
              <a:rPr lang="nb-NO" sz="1800" dirty="0" smtClean="0"/>
              <a:t> </a:t>
            </a:r>
            <a:r>
              <a:rPr lang="nb-NO" sz="1800" dirty="0" err="1" smtClean="0"/>
              <a:t>pioneers</a:t>
            </a:r>
            <a:r>
              <a:rPr lang="nb-NO" sz="1800" dirty="0" smtClean="0"/>
              <a:t> in </a:t>
            </a:r>
            <a:r>
              <a:rPr lang="nb-NO" sz="1800" dirty="0" err="1" smtClean="0"/>
              <a:t>manye</a:t>
            </a:r>
            <a:r>
              <a:rPr lang="nb-NO" sz="1800" dirty="0" smtClean="0"/>
              <a:t> areas hand have </a:t>
            </a:r>
            <a:r>
              <a:rPr lang="nb-NO" sz="1800" dirty="0" err="1" smtClean="0"/>
              <a:t>developed</a:t>
            </a:r>
            <a:r>
              <a:rPr lang="nb-NO" sz="1800" dirty="0" smtClean="0"/>
              <a:t> transport </a:t>
            </a:r>
            <a:r>
              <a:rPr lang="nb-NO" sz="1800" dirty="0" err="1" smtClean="0"/>
              <a:t>solutions</a:t>
            </a:r>
            <a:r>
              <a:rPr lang="nb-NO" sz="1800" dirty="0" smtClean="0"/>
              <a:t> in </a:t>
            </a:r>
            <a:r>
              <a:rPr lang="nb-NO" sz="1800" dirty="0" err="1" smtClean="0"/>
              <a:t>close</a:t>
            </a:r>
            <a:r>
              <a:rPr lang="nb-NO" sz="1800" dirty="0" smtClean="0"/>
              <a:t> </a:t>
            </a:r>
            <a:r>
              <a:rPr lang="nb-NO" sz="1800" dirty="0" err="1" smtClean="0"/>
              <a:t>cooperation</a:t>
            </a:r>
            <a:r>
              <a:rPr lang="nb-NO" sz="1800" dirty="0" smtClean="0"/>
              <a:t> </a:t>
            </a:r>
            <a:r>
              <a:rPr lang="nb-NO" sz="1800" dirty="0" err="1" smtClean="0"/>
              <a:t>with</a:t>
            </a:r>
            <a:r>
              <a:rPr lang="nb-NO" sz="1800" dirty="0" smtClean="0"/>
              <a:t> </a:t>
            </a:r>
            <a:r>
              <a:rPr lang="nb-NO" sz="1800" dirty="0" err="1" smtClean="0"/>
              <a:t>shipbrokers</a:t>
            </a:r>
            <a:r>
              <a:rPr lang="nb-NO" sz="1800" dirty="0" smtClean="0"/>
              <a:t>,  </a:t>
            </a:r>
            <a:r>
              <a:rPr lang="nb-NO" sz="1800" dirty="0" err="1" smtClean="0"/>
              <a:t>research</a:t>
            </a:r>
            <a:r>
              <a:rPr lang="nb-NO" sz="1800" dirty="0" smtClean="0"/>
              <a:t> </a:t>
            </a:r>
            <a:r>
              <a:rPr lang="nb-NO" sz="1800" dirty="0" err="1" smtClean="0"/>
              <a:t>institutions</a:t>
            </a:r>
            <a:r>
              <a:rPr lang="nb-NO" sz="1800" dirty="0" smtClean="0"/>
              <a:t>, </a:t>
            </a:r>
            <a:r>
              <a:rPr lang="nb-NO" sz="1800" dirty="0" err="1" smtClean="0"/>
              <a:t>classification</a:t>
            </a:r>
            <a:r>
              <a:rPr lang="nb-NO" sz="1800" dirty="0" smtClean="0"/>
              <a:t> </a:t>
            </a:r>
            <a:r>
              <a:rPr lang="nb-NO" sz="1800" dirty="0" err="1" smtClean="0"/>
              <a:t>societies</a:t>
            </a:r>
            <a:r>
              <a:rPr lang="nb-NO" sz="1800" dirty="0" smtClean="0"/>
              <a:t> and </a:t>
            </a:r>
            <a:r>
              <a:rPr lang="nb-NO" sz="1800" dirty="0" err="1" smtClean="0"/>
              <a:t>the</a:t>
            </a:r>
            <a:r>
              <a:rPr lang="nb-NO" sz="1800" dirty="0" smtClean="0"/>
              <a:t> </a:t>
            </a:r>
            <a:r>
              <a:rPr lang="nb-NO" sz="1800" dirty="0" err="1" smtClean="0"/>
              <a:t>ship-owning</a:t>
            </a:r>
            <a:r>
              <a:rPr lang="nb-NO" sz="1800" dirty="0" smtClean="0"/>
              <a:t> </a:t>
            </a:r>
            <a:r>
              <a:rPr lang="nb-NO" sz="1800" dirty="0" err="1" smtClean="0"/>
              <a:t>companies</a:t>
            </a:r>
            <a:r>
              <a:rPr lang="nb-NO" sz="1800" dirty="0" smtClean="0"/>
              <a:t> </a:t>
            </a:r>
            <a:r>
              <a:rPr lang="nb-NO" sz="1800" dirty="0" err="1" smtClean="0"/>
              <a:t>themselves</a:t>
            </a:r>
            <a:r>
              <a:rPr lang="nb-NO" sz="1800" dirty="0" smtClean="0"/>
              <a:t>. </a:t>
            </a:r>
            <a:r>
              <a:rPr lang="en-GB" sz="1800" dirty="0" smtClean="0"/>
              <a:t>The </a:t>
            </a:r>
            <a:r>
              <a:rPr lang="en-GB" sz="1800" dirty="0"/>
              <a:t>Norwegian maritime milieu appears as </a:t>
            </a:r>
            <a:r>
              <a:rPr lang="en-GB" sz="1800" i="1" dirty="0"/>
              <a:t>a comprehensive “cluster”, where the interplay between companies that are individually competitive at the international level both within shipping  and within related businesses, appears as one of the most important explanations for the success of Norwegian shipping</a:t>
            </a:r>
            <a:r>
              <a:rPr lang="en-GB" sz="1800" i="1" dirty="0" smtClean="0"/>
              <a:t>.</a:t>
            </a:r>
            <a:r>
              <a:rPr lang="en-GB" sz="1800" dirty="0" smtClean="0"/>
              <a:t>”</a:t>
            </a:r>
            <a:endParaRPr lang="nb-NO" sz="1800" dirty="0"/>
          </a:p>
          <a:p>
            <a:pPr marL="0" indent="0" algn="r">
              <a:buNone/>
            </a:pPr>
            <a:r>
              <a:rPr lang="nb-NO" sz="1800" i="1" dirty="0" smtClean="0"/>
              <a:t>   </a:t>
            </a:r>
            <a:r>
              <a:rPr lang="nb-NO" sz="1100" dirty="0"/>
              <a:t>(Wergeland 1992::viii </a:t>
            </a:r>
            <a:r>
              <a:rPr lang="nb-NO" sz="1100" dirty="0" smtClean="0"/>
              <a:t>(my </a:t>
            </a:r>
            <a:r>
              <a:rPr lang="nb-NO" sz="1100" dirty="0" err="1" smtClean="0"/>
              <a:t>emphasis</a:t>
            </a:r>
            <a:r>
              <a:rPr lang="nb-NO" sz="1100" dirty="0" smtClean="0"/>
              <a:t>))</a:t>
            </a:r>
            <a:endParaRPr lang="nb-NO" sz="1100" dirty="0"/>
          </a:p>
          <a:p>
            <a:endParaRPr lang="nb-NO" sz="1800" dirty="0"/>
          </a:p>
        </p:txBody>
      </p:sp>
    </p:spTree>
    <p:extLst>
      <p:ext uri="{BB962C8B-B14F-4D97-AF65-F5344CB8AC3E}">
        <p14:creationId xmlns:p14="http://schemas.microsoft.com/office/powerpoint/2010/main" val="2590061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83518"/>
            <a:ext cx="7543800" cy="539354"/>
          </a:xfrm>
        </p:spPr>
        <p:txBody>
          <a:bodyPr/>
          <a:lstStyle/>
          <a:p>
            <a:r>
              <a:rPr lang="nb-NO" dirty="0"/>
              <a:t>The maritime </a:t>
            </a:r>
            <a:r>
              <a:rPr lang="nb-NO" dirty="0" err="1"/>
              <a:t>cluster</a:t>
            </a:r>
            <a:r>
              <a:rPr lang="nb-NO" dirty="0"/>
              <a:t> is </a:t>
            </a:r>
            <a:r>
              <a:rPr lang="nb-NO" dirty="0" err="1"/>
              <a:t>the</a:t>
            </a:r>
            <a:r>
              <a:rPr lang="nb-NO" dirty="0"/>
              <a:t> </a:t>
            </a:r>
            <a:r>
              <a:rPr lang="nb-NO" dirty="0" err="1"/>
              <a:t>answer</a:t>
            </a:r>
            <a:endParaRPr lang="nb-NO" dirty="0"/>
          </a:p>
        </p:txBody>
      </p:sp>
      <p:sp>
        <p:nvSpPr>
          <p:cNvPr id="3" name="Content Placeholder 2"/>
          <p:cNvSpPr>
            <a:spLocks noGrp="1"/>
          </p:cNvSpPr>
          <p:nvPr>
            <p:ph idx="1"/>
          </p:nvPr>
        </p:nvSpPr>
        <p:spPr>
          <a:xfrm>
            <a:off x="899592" y="1059582"/>
            <a:ext cx="7543800" cy="2736304"/>
          </a:xfrm>
        </p:spPr>
        <p:txBody>
          <a:bodyPr/>
          <a:lstStyle/>
          <a:p>
            <a:r>
              <a:rPr lang="nb-NO" dirty="0" smtClean="0"/>
              <a:t>“</a:t>
            </a:r>
            <a:r>
              <a:rPr lang="nb-NO" dirty="0" err="1" smtClean="0"/>
              <a:t>one</a:t>
            </a:r>
            <a:r>
              <a:rPr lang="nb-NO" dirty="0" smtClean="0"/>
              <a:t> </a:t>
            </a:r>
            <a:r>
              <a:rPr lang="nb-NO" dirty="0" err="1" smtClean="0"/>
              <a:t>of</a:t>
            </a:r>
            <a:r>
              <a:rPr lang="nb-NO" dirty="0" smtClean="0"/>
              <a:t> </a:t>
            </a:r>
            <a:r>
              <a:rPr lang="nb-NO" dirty="0" err="1" smtClean="0"/>
              <a:t>the</a:t>
            </a:r>
            <a:r>
              <a:rPr lang="nb-NO" dirty="0" smtClean="0"/>
              <a:t> </a:t>
            </a:r>
            <a:r>
              <a:rPr lang="nb-NO" dirty="0" err="1" smtClean="0"/>
              <a:t>world’s</a:t>
            </a:r>
            <a:r>
              <a:rPr lang="nb-NO" dirty="0" smtClean="0"/>
              <a:t> </a:t>
            </a:r>
            <a:r>
              <a:rPr lang="nb-NO" dirty="0" err="1" smtClean="0"/>
              <a:t>largest</a:t>
            </a:r>
            <a:r>
              <a:rPr lang="nb-NO" dirty="0" smtClean="0"/>
              <a:t> and most </a:t>
            </a:r>
            <a:r>
              <a:rPr lang="nb-NO" dirty="0" err="1" smtClean="0"/>
              <a:t>advanced</a:t>
            </a:r>
            <a:r>
              <a:rPr lang="nb-NO" dirty="0" smtClean="0"/>
              <a:t> maritime </a:t>
            </a:r>
            <a:r>
              <a:rPr lang="nb-NO" dirty="0" err="1" smtClean="0"/>
              <a:t>sectors</a:t>
            </a:r>
            <a:r>
              <a:rPr lang="nb-NO" dirty="0" smtClean="0"/>
              <a:t> [have] </a:t>
            </a:r>
            <a:r>
              <a:rPr lang="nb-NO" dirty="0" err="1" smtClean="0"/>
              <a:t>provided</a:t>
            </a:r>
            <a:r>
              <a:rPr lang="nb-NO" dirty="0" smtClean="0"/>
              <a:t> fertile </a:t>
            </a:r>
            <a:r>
              <a:rPr lang="nb-NO" dirty="0" err="1" smtClean="0"/>
              <a:t>ground</a:t>
            </a:r>
            <a:r>
              <a:rPr lang="nb-NO" dirty="0" smtClean="0"/>
              <a:t> for a </a:t>
            </a:r>
            <a:r>
              <a:rPr lang="nb-NO" dirty="0" err="1" smtClean="0"/>
              <a:t>unique</a:t>
            </a:r>
            <a:r>
              <a:rPr lang="nb-NO" dirty="0" smtClean="0"/>
              <a:t> maritime </a:t>
            </a:r>
            <a:r>
              <a:rPr lang="nb-NO" dirty="0" err="1" smtClean="0"/>
              <a:t>competence</a:t>
            </a:r>
            <a:r>
              <a:rPr lang="nb-NO" dirty="0" smtClean="0"/>
              <a:t> and a </a:t>
            </a:r>
            <a:r>
              <a:rPr lang="nb-NO" dirty="0" err="1" smtClean="0"/>
              <a:t>substantial</a:t>
            </a:r>
            <a:r>
              <a:rPr lang="nb-NO" dirty="0" smtClean="0"/>
              <a:t> </a:t>
            </a:r>
            <a:r>
              <a:rPr lang="nb-NO" dirty="0" err="1" smtClean="0"/>
              <a:t>potential</a:t>
            </a:r>
            <a:r>
              <a:rPr lang="nb-NO" dirty="0" smtClean="0"/>
              <a:t> for </a:t>
            </a:r>
            <a:r>
              <a:rPr lang="nb-NO" dirty="0" err="1" smtClean="0"/>
              <a:t>innovation</a:t>
            </a:r>
            <a:r>
              <a:rPr lang="nb-NO" dirty="0" smtClean="0"/>
              <a:t>» (Norwegian </a:t>
            </a:r>
            <a:r>
              <a:rPr lang="nb-NO" dirty="0" err="1" smtClean="0"/>
              <a:t>department</a:t>
            </a:r>
            <a:r>
              <a:rPr lang="nb-NO" dirty="0" smtClean="0"/>
              <a:t> </a:t>
            </a:r>
            <a:r>
              <a:rPr lang="nb-NO" dirty="0" err="1" smtClean="0"/>
              <a:t>of</a:t>
            </a:r>
            <a:r>
              <a:rPr lang="nb-NO" dirty="0" smtClean="0"/>
              <a:t> </a:t>
            </a:r>
            <a:r>
              <a:rPr lang="nb-NO" dirty="0" err="1" smtClean="0"/>
              <a:t>industry</a:t>
            </a:r>
            <a:r>
              <a:rPr lang="nb-NO" dirty="0" smtClean="0"/>
              <a:t> and trade</a:t>
            </a:r>
            <a:r>
              <a:rPr lang="en-US" dirty="0" smtClean="0"/>
              <a:t>, 2007 (my emphasis)</a:t>
            </a:r>
            <a:endParaRPr lang="nb-NO" dirty="0" smtClean="0"/>
          </a:p>
          <a:p>
            <a:r>
              <a:rPr lang="nb-NO" dirty="0" smtClean="0"/>
              <a:t>“</a:t>
            </a:r>
            <a:r>
              <a:rPr lang="nb-NO" dirty="0" err="1" smtClean="0"/>
              <a:t>the</a:t>
            </a:r>
            <a:r>
              <a:rPr lang="nb-NO" dirty="0" smtClean="0"/>
              <a:t> maritime </a:t>
            </a:r>
            <a:r>
              <a:rPr lang="nb-NO" dirty="0" err="1" smtClean="0"/>
              <a:t>sector</a:t>
            </a:r>
            <a:r>
              <a:rPr lang="nb-NO" dirty="0" smtClean="0"/>
              <a:t> has a </a:t>
            </a:r>
            <a:r>
              <a:rPr lang="nb-NO" dirty="0" err="1" smtClean="0"/>
              <a:t>unique</a:t>
            </a:r>
            <a:r>
              <a:rPr lang="nb-NO" dirty="0" smtClean="0"/>
              <a:t> innovative </a:t>
            </a:r>
            <a:r>
              <a:rPr lang="nb-NO" dirty="0" err="1" smtClean="0"/>
              <a:t>capacity</a:t>
            </a:r>
            <a:r>
              <a:rPr lang="nb-NO" dirty="0" smtClean="0"/>
              <a:t> driven by </a:t>
            </a:r>
            <a:r>
              <a:rPr lang="nb-NO" dirty="0" err="1" smtClean="0"/>
              <a:t>national</a:t>
            </a:r>
            <a:r>
              <a:rPr lang="nb-NO" dirty="0" smtClean="0"/>
              <a:t> </a:t>
            </a:r>
            <a:r>
              <a:rPr lang="nb-NO" dirty="0" err="1" smtClean="0"/>
              <a:t>users</a:t>
            </a:r>
            <a:r>
              <a:rPr lang="nb-NO" dirty="0" smtClean="0"/>
              <a:t> and an </a:t>
            </a:r>
            <a:r>
              <a:rPr lang="nb-NO" dirty="0" err="1" smtClean="0"/>
              <a:t>effcient</a:t>
            </a:r>
            <a:r>
              <a:rPr lang="nb-NO" dirty="0" smtClean="0"/>
              <a:t> </a:t>
            </a:r>
            <a:r>
              <a:rPr lang="nb-NO" dirty="0" err="1" smtClean="0"/>
              <a:t>cluster</a:t>
            </a:r>
            <a:r>
              <a:rPr lang="nb-NO" dirty="0"/>
              <a:t> </a:t>
            </a:r>
            <a:r>
              <a:rPr lang="nb-NO" dirty="0" smtClean="0"/>
              <a:t>«(Norwegian </a:t>
            </a:r>
            <a:r>
              <a:rPr lang="nb-NO" dirty="0" err="1" smtClean="0"/>
              <a:t>shipowners</a:t>
            </a:r>
            <a:r>
              <a:rPr lang="nb-NO" dirty="0" smtClean="0"/>
              <a:t> </a:t>
            </a:r>
            <a:r>
              <a:rPr lang="nb-NO" dirty="0" err="1" smtClean="0"/>
              <a:t>association</a:t>
            </a:r>
            <a:r>
              <a:rPr lang="nb-NO" dirty="0" smtClean="0"/>
              <a:t> 2012)</a:t>
            </a:r>
          </a:p>
          <a:p>
            <a:r>
              <a:rPr lang="nb-NO" dirty="0" smtClean="0"/>
              <a:t>“</a:t>
            </a:r>
            <a:r>
              <a:rPr lang="nb-NO" dirty="0" err="1" smtClean="0"/>
              <a:t>the</a:t>
            </a:r>
            <a:r>
              <a:rPr lang="nb-NO" dirty="0" smtClean="0"/>
              <a:t> most </a:t>
            </a:r>
            <a:r>
              <a:rPr lang="nb-NO" dirty="0" err="1" smtClean="0"/>
              <a:t>important</a:t>
            </a:r>
            <a:r>
              <a:rPr lang="nb-NO" dirty="0" smtClean="0"/>
              <a:t> </a:t>
            </a:r>
            <a:r>
              <a:rPr lang="nb-NO" dirty="0" err="1" smtClean="0"/>
              <a:t>source</a:t>
            </a:r>
            <a:r>
              <a:rPr lang="nb-NO" dirty="0" smtClean="0"/>
              <a:t> for </a:t>
            </a:r>
            <a:r>
              <a:rPr lang="nb-NO" dirty="0" err="1" smtClean="0"/>
              <a:t>innovation</a:t>
            </a:r>
            <a:r>
              <a:rPr lang="nb-NO" dirty="0" smtClean="0"/>
              <a:t> and </a:t>
            </a:r>
            <a:r>
              <a:rPr lang="nb-NO" dirty="0" err="1" smtClean="0"/>
              <a:t>restructuring</a:t>
            </a:r>
            <a:r>
              <a:rPr lang="nb-NO" dirty="0" smtClean="0"/>
              <a:t> in </a:t>
            </a:r>
            <a:r>
              <a:rPr lang="nb-NO" dirty="0" err="1" smtClean="0"/>
              <a:t>this</a:t>
            </a:r>
            <a:r>
              <a:rPr lang="nb-NO" dirty="0" smtClean="0"/>
              <a:t> </a:t>
            </a:r>
            <a:r>
              <a:rPr lang="nb-NO" dirty="0" err="1" smtClean="0"/>
              <a:t>industry</a:t>
            </a:r>
            <a:r>
              <a:rPr lang="nb-NO" dirty="0" smtClean="0"/>
              <a:t> is </a:t>
            </a:r>
            <a:r>
              <a:rPr lang="nb-NO" dirty="0" err="1" smtClean="0"/>
              <a:t>probably</a:t>
            </a:r>
            <a:r>
              <a:rPr lang="nb-NO" dirty="0" smtClean="0"/>
              <a:t> </a:t>
            </a:r>
            <a:r>
              <a:rPr lang="nb-NO" dirty="0" err="1" smtClean="0"/>
              <a:t>its</a:t>
            </a:r>
            <a:r>
              <a:rPr lang="nb-NO" dirty="0" smtClean="0"/>
              <a:t> </a:t>
            </a:r>
            <a:r>
              <a:rPr lang="nb-NO" dirty="0" err="1" smtClean="0"/>
              <a:t>cluster</a:t>
            </a:r>
            <a:r>
              <a:rPr lang="nb-NO" dirty="0" smtClean="0"/>
              <a:t> </a:t>
            </a:r>
            <a:r>
              <a:rPr lang="nb-NO" dirty="0" err="1" smtClean="0"/>
              <a:t>capacities</a:t>
            </a:r>
            <a:r>
              <a:rPr lang="nb-NO" dirty="0" smtClean="0"/>
              <a:t>.” </a:t>
            </a:r>
            <a:r>
              <a:rPr lang="nb-NO" dirty="0"/>
              <a:t>(</a:t>
            </a:r>
            <a:r>
              <a:rPr lang="en-US" dirty="0" err="1"/>
              <a:t>Reve</a:t>
            </a:r>
            <a:r>
              <a:rPr lang="en-US" dirty="0"/>
              <a:t> </a:t>
            </a:r>
            <a:r>
              <a:rPr lang="en-US" dirty="0" err="1"/>
              <a:t>og</a:t>
            </a:r>
            <a:r>
              <a:rPr lang="en-US" dirty="0"/>
              <a:t> </a:t>
            </a:r>
            <a:r>
              <a:rPr lang="en-US" dirty="0" err="1"/>
              <a:t>Sasson</a:t>
            </a:r>
            <a:r>
              <a:rPr lang="en-US" dirty="0"/>
              <a:t>, 2012)</a:t>
            </a:r>
          </a:p>
          <a:p>
            <a:endParaRPr lang="nb-NO" dirty="0"/>
          </a:p>
        </p:txBody>
      </p:sp>
    </p:spTree>
    <p:extLst>
      <p:ext uri="{BB962C8B-B14F-4D97-AF65-F5344CB8AC3E}">
        <p14:creationId xmlns:p14="http://schemas.microsoft.com/office/powerpoint/2010/main" val="74992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Cluster theory - focus on external factors</a:t>
            </a:r>
            <a:endParaRPr lang="en-GB" dirty="0">
              <a:solidFill>
                <a:srgbClr val="FF0000"/>
              </a:solidFill>
            </a:endParaRPr>
          </a:p>
        </p:txBody>
      </p:sp>
      <p:sp>
        <p:nvSpPr>
          <p:cNvPr id="3" name="Content Placeholder 2"/>
          <p:cNvSpPr>
            <a:spLocks noGrp="1"/>
          </p:cNvSpPr>
          <p:nvPr>
            <p:ph idx="1"/>
          </p:nvPr>
        </p:nvSpPr>
        <p:spPr>
          <a:xfrm>
            <a:off x="899592" y="1563638"/>
            <a:ext cx="6587059" cy="2431635"/>
          </a:xfrm>
        </p:spPr>
        <p:txBody>
          <a:bodyPr/>
          <a:lstStyle/>
          <a:p>
            <a:r>
              <a:rPr lang="en-US" sz="1350" dirty="0"/>
              <a:t>“many of a company’s competitive advantages lie </a:t>
            </a:r>
            <a:r>
              <a:rPr lang="en-US" sz="1350" i="1" dirty="0"/>
              <a:t>outside</a:t>
            </a:r>
            <a:r>
              <a:rPr lang="en-US" sz="1350" dirty="0"/>
              <a:t> the firm and are rooted in locations and industry clusters”. (Porter 1998)</a:t>
            </a:r>
          </a:p>
          <a:p>
            <a:endParaRPr lang="nb-NO" sz="1350" dirty="0" smtClean="0"/>
          </a:p>
          <a:p>
            <a:r>
              <a:rPr lang="nb-NO" sz="1350" dirty="0" err="1" smtClean="0"/>
              <a:t>Factor</a:t>
            </a:r>
            <a:r>
              <a:rPr lang="nb-NO" sz="1350" dirty="0" smtClean="0"/>
              <a:t> </a:t>
            </a:r>
            <a:r>
              <a:rPr lang="nb-NO" sz="1350" dirty="0" err="1" smtClean="0"/>
              <a:t>conditions</a:t>
            </a:r>
            <a:r>
              <a:rPr lang="nb-NO" sz="1350" dirty="0" smtClean="0"/>
              <a:t> </a:t>
            </a:r>
          </a:p>
          <a:p>
            <a:r>
              <a:rPr lang="nb-NO" sz="1350" dirty="0" smtClean="0"/>
              <a:t>Market </a:t>
            </a:r>
            <a:r>
              <a:rPr lang="nb-NO" sz="1350" dirty="0" err="1" smtClean="0"/>
              <a:t>conditions</a:t>
            </a:r>
            <a:endParaRPr lang="nb-NO" sz="1350" dirty="0"/>
          </a:p>
          <a:p>
            <a:r>
              <a:rPr lang="nb-NO" sz="1350" dirty="0" err="1" smtClean="0"/>
              <a:t>Quality</a:t>
            </a:r>
            <a:r>
              <a:rPr lang="nb-NO" sz="1350" dirty="0" smtClean="0"/>
              <a:t> </a:t>
            </a:r>
            <a:r>
              <a:rPr lang="nb-NO" sz="1350" dirty="0" err="1" smtClean="0"/>
              <a:t>of</a:t>
            </a:r>
            <a:r>
              <a:rPr lang="nb-NO" sz="1350" dirty="0" smtClean="0"/>
              <a:t> </a:t>
            </a:r>
            <a:r>
              <a:rPr lang="nb-NO" sz="1350" dirty="0" err="1" smtClean="0"/>
              <a:t>related</a:t>
            </a:r>
            <a:r>
              <a:rPr lang="nb-NO" sz="1350" dirty="0" smtClean="0"/>
              <a:t> and </a:t>
            </a:r>
            <a:r>
              <a:rPr lang="nb-NO" sz="1350" dirty="0" err="1" smtClean="0"/>
              <a:t>supporting</a:t>
            </a:r>
            <a:r>
              <a:rPr lang="nb-NO" sz="1350" dirty="0" smtClean="0"/>
              <a:t> </a:t>
            </a:r>
            <a:r>
              <a:rPr lang="nb-NO" sz="1350" dirty="0" err="1" smtClean="0"/>
              <a:t>industries</a:t>
            </a:r>
            <a:endParaRPr lang="nb-NO" sz="1350" dirty="0"/>
          </a:p>
          <a:p>
            <a:r>
              <a:rPr lang="nb-NO" sz="1350" dirty="0" smtClean="0"/>
              <a:t>Company </a:t>
            </a:r>
            <a:r>
              <a:rPr lang="nb-NO" sz="1350" dirty="0" err="1" smtClean="0"/>
              <a:t>strategy</a:t>
            </a:r>
            <a:r>
              <a:rPr lang="nb-NO" sz="1350" dirty="0" smtClean="0"/>
              <a:t>, </a:t>
            </a:r>
            <a:r>
              <a:rPr lang="nb-NO" sz="1350" dirty="0" err="1" smtClean="0"/>
              <a:t>structure</a:t>
            </a:r>
            <a:r>
              <a:rPr lang="nb-NO" sz="1350" dirty="0" smtClean="0"/>
              <a:t> and </a:t>
            </a:r>
            <a:r>
              <a:rPr lang="nb-NO" sz="1350" dirty="0" err="1" smtClean="0"/>
              <a:t>rivalry</a:t>
            </a:r>
            <a:endParaRPr lang="nb-NO" sz="1350" dirty="0" smtClean="0"/>
          </a:p>
          <a:p>
            <a:r>
              <a:rPr lang="nb-NO" sz="1350" dirty="0" err="1" smtClean="0"/>
              <a:t>Political</a:t>
            </a:r>
            <a:r>
              <a:rPr lang="nb-NO" sz="1350" dirty="0" smtClean="0"/>
              <a:t> </a:t>
            </a:r>
            <a:r>
              <a:rPr lang="nb-NO" sz="1350" dirty="0" err="1" smtClean="0"/>
              <a:t>preconditions</a:t>
            </a:r>
            <a:endParaRPr lang="nb-NO" sz="1350" dirty="0" smtClean="0"/>
          </a:p>
          <a:p>
            <a:r>
              <a:rPr lang="nb-NO" sz="1350" dirty="0" err="1" smtClean="0"/>
              <a:t>Chance</a:t>
            </a:r>
            <a:endParaRPr lang="nb-NO" sz="1350" dirty="0" smtClean="0"/>
          </a:p>
          <a:p>
            <a:endParaRPr lang="nb-NO" sz="1350" dirty="0" smtClean="0"/>
          </a:p>
          <a:p>
            <a:endParaRPr lang="en-GB" sz="1350" dirty="0"/>
          </a:p>
        </p:txBody>
      </p:sp>
    </p:spTree>
    <p:extLst>
      <p:ext uri="{BB962C8B-B14F-4D97-AF65-F5344CB8AC3E}">
        <p14:creationId xmlns:p14="http://schemas.microsoft.com/office/powerpoint/2010/main" val="410156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ilderesultat for diamond model por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627534"/>
            <a:ext cx="7416824" cy="340064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23959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ilderesultat for smaragdmodell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6086" y="580628"/>
            <a:ext cx="5810250" cy="31432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897914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What’s the problem with this?</a:t>
            </a:r>
            <a:endParaRPr lang="en-GB" dirty="0"/>
          </a:p>
        </p:txBody>
      </p:sp>
      <p:sp>
        <p:nvSpPr>
          <p:cNvPr id="3" name="Content Placeholder 2"/>
          <p:cNvSpPr>
            <a:spLocks noGrp="1"/>
          </p:cNvSpPr>
          <p:nvPr>
            <p:ph idx="1"/>
          </p:nvPr>
        </p:nvSpPr>
        <p:spPr/>
        <p:txBody>
          <a:bodyPr/>
          <a:lstStyle/>
          <a:p>
            <a:r>
              <a:rPr lang="en-GB" dirty="0" smtClean="0"/>
              <a:t>It starts with a model, not with reality.</a:t>
            </a:r>
          </a:p>
          <a:p>
            <a:r>
              <a:rPr lang="en-GB" dirty="0" smtClean="0"/>
              <a:t>Descriptive analysis</a:t>
            </a:r>
          </a:p>
          <a:p>
            <a:r>
              <a:rPr lang="en-GB" dirty="0" smtClean="0"/>
              <a:t>“Tautological”</a:t>
            </a:r>
          </a:p>
          <a:p>
            <a:r>
              <a:rPr lang="en-GB" dirty="0" smtClean="0"/>
              <a:t>Overlooks the </a:t>
            </a:r>
            <a:r>
              <a:rPr lang="en-GB" dirty="0" smtClean="0"/>
              <a:t>companies and their historical development</a:t>
            </a:r>
            <a:endParaRPr lang="en-GB" dirty="0" smtClean="0"/>
          </a:p>
        </p:txBody>
      </p:sp>
    </p:spTree>
    <p:extLst>
      <p:ext uri="{BB962C8B-B14F-4D97-AF65-F5344CB8AC3E}">
        <p14:creationId xmlns:p14="http://schemas.microsoft.com/office/powerpoint/2010/main" val="328438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339502"/>
            <a:ext cx="7543800" cy="539354"/>
          </a:xfrm>
        </p:spPr>
        <p:txBody>
          <a:bodyPr/>
          <a:lstStyle/>
          <a:p>
            <a:r>
              <a:rPr lang="en-GB" dirty="0" smtClean="0"/>
              <a:t>Norwegian car carriers</a:t>
            </a:r>
            <a:endParaRPr lang="en-GB" dirty="0"/>
          </a:p>
        </p:txBody>
      </p:sp>
      <p:sp>
        <p:nvSpPr>
          <p:cNvPr id="3" name="Content Placeholder 2"/>
          <p:cNvSpPr>
            <a:spLocks noGrp="1"/>
          </p:cNvSpPr>
          <p:nvPr>
            <p:ph idx="1"/>
          </p:nvPr>
        </p:nvSpPr>
        <p:spPr>
          <a:xfrm>
            <a:off x="899592" y="987574"/>
            <a:ext cx="7543800" cy="2736304"/>
          </a:xfrm>
        </p:spPr>
        <p:txBody>
          <a:bodyPr/>
          <a:lstStyle/>
          <a:p>
            <a:r>
              <a:rPr lang="en-GB" dirty="0" smtClean="0"/>
              <a:t>Norwegian </a:t>
            </a:r>
            <a:r>
              <a:rPr lang="en-GB" dirty="0" err="1" smtClean="0"/>
              <a:t>shipowners</a:t>
            </a:r>
            <a:r>
              <a:rPr lang="en-GB" dirty="0" smtClean="0"/>
              <a:t> were leading innovators in the development of specialised car carriers. </a:t>
            </a:r>
          </a:p>
          <a:p>
            <a:r>
              <a:rPr lang="en-GB" dirty="0" smtClean="0"/>
              <a:t>Half of the total fleet of car carriers were owned by Norwegians in 1971. </a:t>
            </a:r>
            <a:r>
              <a:rPr lang="nb-NO" dirty="0" smtClean="0"/>
              <a:t>25 </a:t>
            </a:r>
            <a:r>
              <a:rPr lang="nb-NO" dirty="0" err="1" smtClean="0"/>
              <a:t>ship-owning</a:t>
            </a:r>
            <a:r>
              <a:rPr lang="nb-NO" dirty="0" smtClean="0"/>
              <a:t> </a:t>
            </a:r>
            <a:r>
              <a:rPr lang="nb-NO" dirty="0" err="1" smtClean="0"/>
              <a:t>firms</a:t>
            </a:r>
            <a:r>
              <a:rPr lang="nb-NO" dirty="0" smtClean="0"/>
              <a:t> </a:t>
            </a:r>
            <a:r>
              <a:rPr lang="nb-NO" dirty="0" err="1" smtClean="0"/>
              <a:t>involved</a:t>
            </a:r>
            <a:r>
              <a:rPr lang="nb-NO" dirty="0" smtClean="0"/>
              <a:t> in </a:t>
            </a:r>
            <a:r>
              <a:rPr lang="nb-NO" dirty="0" err="1" smtClean="0"/>
              <a:t>carrying</a:t>
            </a:r>
            <a:r>
              <a:rPr lang="nb-NO" dirty="0" smtClean="0"/>
              <a:t> </a:t>
            </a:r>
            <a:r>
              <a:rPr lang="nb-NO" dirty="0" err="1" smtClean="0"/>
              <a:t>cars</a:t>
            </a:r>
            <a:r>
              <a:rPr lang="nb-NO" dirty="0" smtClean="0"/>
              <a:t> . </a:t>
            </a:r>
          </a:p>
          <a:p>
            <a:r>
              <a:rPr lang="nb-NO" dirty="0" smtClean="0"/>
              <a:t>Three </a:t>
            </a:r>
            <a:r>
              <a:rPr lang="nb-NO" dirty="0" err="1" smtClean="0"/>
              <a:t>firms</a:t>
            </a:r>
            <a:r>
              <a:rPr lang="nb-NO" dirty="0" smtClean="0"/>
              <a:t> </a:t>
            </a:r>
            <a:r>
              <a:rPr lang="nb-NO" dirty="0" err="1" smtClean="0"/>
              <a:t>developed</a:t>
            </a:r>
            <a:r>
              <a:rPr lang="nb-NO" dirty="0" smtClean="0"/>
              <a:t> </a:t>
            </a:r>
            <a:r>
              <a:rPr lang="nb-NO" dirty="0" err="1" smtClean="0"/>
              <a:t>world</a:t>
            </a:r>
            <a:r>
              <a:rPr lang="nb-NO" dirty="0" smtClean="0"/>
              <a:t> </a:t>
            </a:r>
            <a:r>
              <a:rPr lang="nb-NO" dirty="0" err="1" smtClean="0"/>
              <a:t>leading</a:t>
            </a:r>
            <a:r>
              <a:rPr lang="nb-NO" dirty="0" smtClean="0"/>
              <a:t> </a:t>
            </a:r>
            <a:r>
              <a:rPr lang="nb-NO" dirty="0" err="1" smtClean="0"/>
              <a:t>positions</a:t>
            </a:r>
            <a:endParaRPr lang="nb-NO" dirty="0" smtClean="0"/>
          </a:p>
          <a:p>
            <a:pPr lvl="1"/>
            <a:r>
              <a:rPr lang="en-US" dirty="0" err="1" smtClean="0"/>
              <a:t>Ugland</a:t>
            </a:r>
            <a:r>
              <a:rPr lang="en-US" dirty="0" smtClean="0"/>
              <a:t> Ship Management </a:t>
            </a:r>
          </a:p>
          <a:p>
            <a:pPr lvl="1"/>
            <a:r>
              <a:rPr lang="nb-NO" dirty="0" err="1" smtClean="0"/>
              <a:t>Höegh</a:t>
            </a:r>
            <a:endParaRPr lang="nb-NO" dirty="0" smtClean="0"/>
          </a:p>
          <a:p>
            <a:pPr lvl="1"/>
            <a:r>
              <a:rPr lang="nb-NO" dirty="0" smtClean="0"/>
              <a:t>Wilh</a:t>
            </a:r>
            <a:r>
              <a:rPr lang="nb-NO" dirty="0"/>
              <a:t>. </a:t>
            </a:r>
            <a:r>
              <a:rPr lang="nb-NO" dirty="0" smtClean="0"/>
              <a:t>Wilhelmsen</a:t>
            </a:r>
          </a:p>
          <a:p>
            <a:r>
              <a:rPr lang="nb-NO" dirty="0" err="1" smtClean="0"/>
              <a:t>Today</a:t>
            </a:r>
            <a:r>
              <a:rPr lang="nb-NO" dirty="0" smtClean="0"/>
              <a:t>: </a:t>
            </a:r>
            <a:r>
              <a:rPr lang="nb-NO" dirty="0" err="1" smtClean="0"/>
              <a:t>two</a:t>
            </a:r>
            <a:r>
              <a:rPr lang="nb-NO" dirty="0" smtClean="0"/>
              <a:t> </a:t>
            </a:r>
            <a:r>
              <a:rPr lang="nb-NO" dirty="0" err="1" smtClean="0"/>
              <a:t>of</a:t>
            </a:r>
            <a:r>
              <a:rPr lang="nb-NO" dirty="0" smtClean="0"/>
              <a:t> </a:t>
            </a:r>
            <a:r>
              <a:rPr lang="nb-NO" dirty="0" err="1" smtClean="0"/>
              <a:t>the</a:t>
            </a:r>
            <a:r>
              <a:rPr lang="nb-NO" dirty="0" smtClean="0"/>
              <a:t> </a:t>
            </a:r>
            <a:r>
              <a:rPr lang="nb-NO" dirty="0" err="1" smtClean="0"/>
              <a:t>five</a:t>
            </a:r>
            <a:r>
              <a:rPr lang="nb-NO" dirty="0" smtClean="0"/>
              <a:t> dominant </a:t>
            </a:r>
            <a:r>
              <a:rPr lang="nb-NO" dirty="0" err="1" smtClean="0"/>
              <a:t>firms</a:t>
            </a:r>
            <a:r>
              <a:rPr lang="nb-NO" dirty="0" smtClean="0"/>
              <a:t> </a:t>
            </a:r>
            <a:r>
              <a:rPr lang="nb-NO" dirty="0" err="1" smtClean="0"/>
              <a:t>are</a:t>
            </a:r>
            <a:r>
              <a:rPr lang="nb-NO" dirty="0" smtClean="0"/>
              <a:t> </a:t>
            </a:r>
            <a:r>
              <a:rPr lang="nb-NO" dirty="0" err="1" smtClean="0"/>
              <a:t>owned</a:t>
            </a:r>
            <a:r>
              <a:rPr lang="nb-NO" dirty="0" smtClean="0"/>
              <a:t>/</a:t>
            </a:r>
            <a:r>
              <a:rPr lang="nb-NO" dirty="0" err="1" smtClean="0"/>
              <a:t>controlled</a:t>
            </a:r>
            <a:r>
              <a:rPr lang="nb-NO" dirty="0" smtClean="0"/>
              <a:t> by Norwegians</a:t>
            </a:r>
            <a:endParaRPr lang="en-GB" dirty="0" smtClean="0"/>
          </a:p>
        </p:txBody>
      </p:sp>
    </p:spTree>
    <p:extLst>
      <p:ext uri="{BB962C8B-B14F-4D97-AF65-F5344CB8AC3E}">
        <p14:creationId xmlns:p14="http://schemas.microsoft.com/office/powerpoint/2010/main" val="23885923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828801" y="357504"/>
            <a:ext cx="5657850" cy="539354"/>
          </a:xfrm>
        </p:spPr>
        <p:txBody>
          <a:bodyPr/>
          <a:lstStyle/>
          <a:p>
            <a:pPr eaLnBrk="1" hangingPunct="1"/>
            <a:r>
              <a:rPr lang="nb-NO" sz="1800" dirty="0" err="1">
                <a:latin typeface="Calibri" charset="0"/>
              </a:rPr>
              <a:t>Rigoletto</a:t>
            </a:r>
            <a:r>
              <a:rPr lang="nb-NO" sz="1800" dirty="0">
                <a:latin typeface="Calibri" charset="0"/>
              </a:rPr>
              <a:t>, (</a:t>
            </a:r>
            <a:r>
              <a:rPr lang="nb-NO" sz="1800" dirty="0" err="1">
                <a:latin typeface="Calibri" charset="0"/>
              </a:rPr>
              <a:t>Wallenius</a:t>
            </a:r>
            <a:r>
              <a:rPr lang="nb-NO" sz="1800" dirty="0">
                <a:latin typeface="Calibri" charset="0"/>
              </a:rPr>
              <a:t>, 1955), </a:t>
            </a:r>
            <a:br>
              <a:rPr lang="nb-NO" sz="1800" dirty="0">
                <a:latin typeface="Calibri" charset="0"/>
              </a:rPr>
            </a:br>
            <a:r>
              <a:rPr lang="nb-NO" sz="1800" dirty="0">
                <a:latin typeface="Calibri" charset="0"/>
              </a:rPr>
              <a:t>The </a:t>
            </a:r>
            <a:r>
              <a:rPr lang="nb-NO" sz="1800" dirty="0" err="1">
                <a:latin typeface="Calibri" charset="0"/>
              </a:rPr>
              <a:t>world</a:t>
            </a:r>
            <a:r>
              <a:rPr lang="ja-JP" altLang="nb-NO" sz="1800" dirty="0">
                <a:latin typeface="Calibri" charset="0"/>
              </a:rPr>
              <a:t>’</a:t>
            </a:r>
            <a:r>
              <a:rPr lang="nb-NO" sz="1800" dirty="0">
                <a:latin typeface="Calibri" charset="0"/>
              </a:rPr>
              <a:t>s first </a:t>
            </a:r>
            <a:r>
              <a:rPr lang="nb-NO" sz="1800" dirty="0" err="1">
                <a:latin typeface="Calibri" charset="0"/>
              </a:rPr>
              <a:t>ocean</a:t>
            </a:r>
            <a:r>
              <a:rPr lang="nb-NO" sz="1800" dirty="0">
                <a:latin typeface="Calibri" charset="0"/>
              </a:rPr>
              <a:t> </a:t>
            </a:r>
            <a:r>
              <a:rPr lang="nb-NO" sz="1800" dirty="0" err="1">
                <a:latin typeface="Calibri" charset="0"/>
              </a:rPr>
              <a:t>going</a:t>
            </a:r>
            <a:r>
              <a:rPr lang="nb-NO" sz="1800" dirty="0">
                <a:latin typeface="Calibri" charset="0"/>
              </a:rPr>
              <a:t> </a:t>
            </a:r>
            <a:r>
              <a:rPr lang="nb-NO" sz="1800" dirty="0" err="1">
                <a:latin typeface="Calibri" charset="0"/>
              </a:rPr>
              <a:t>veichle</a:t>
            </a:r>
            <a:r>
              <a:rPr lang="nb-NO" sz="1800" dirty="0">
                <a:latin typeface="Calibri" charset="0"/>
              </a:rPr>
              <a:t> </a:t>
            </a:r>
            <a:r>
              <a:rPr lang="nb-NO" sz="1800" dirty="0" err="1">
                <a:latin typeface="Calibri" charset="0"/>
              </a:rPr>
              <a:t>carrier</a:t>
            </a:r>
            <a:r>
              <a:rPr lang="nb-NO" sz="1800" dirty="0">
                <a:latin typeface="Calibri" charset="0"/>
              </a:rPr>
              <a:t>, </a:t>
            </a:r>
            <a:r>
              <a:rPr lang="nb-NO" sz="1800" dirty="0" err="1">
                <a:latin typeface="Calibri" charset="0"/>
              </a:rPr>
              <a:t>capacity</a:t>
            </a:r>
            <a:r>
              <a:rPr lang="nb-NO" sz="1800" dirty="0">
                <a:latin typeface="Calibri" charset="0"/>
              </a:rPr>
              <a:t>: 240 </a:t>
            </a:r>
            <a:r>
              <a:rPr lang="nb-NO" sz="1800" dirty="0" err="1">
                <a:latin typeface="Calibri" charset="0"/>
              </a:rPr>
              <a:t>cars</a:t>
            </a:r>
            <a:endParaRPr lang="nb-NO" sz="1800" dirty="0">
              <a:latin typeface="Calibri" charset="0"/>
            </a:endParaRPr>
          </a:p>
        </p:txBody>
      </p:sp>
      <p:pic>
        <p:nvPicPr>
          <p:cNvPr id="3075" name="Content Placeholder 3" descr="Rigoletto 1955.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130029" y="1200151"/>
            <a:ext cx="4883944" cy="3394472"/>
          </a:xfrm>
        </p:spPr>
      </p:pic>
    </p:spTree>
    <p:extLst>
      <p:ext uri="{BB962C8B-B14F-4D97-AF65-F5344CB8AC3E}">
        <p14:creationId xmlns:p14="http://schemas.microsoft.com/office/powerpoint/2010/main" val="39222938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828801" y="735546"/>
            <a:ext cx="5657850" cy="539354"/>
          </a:xfrm>
        </p:spPr>
        <p:txBody>
          <a:bodyPr/>
          <a:lstStyle/>
          <a:p>
            <a:pPr eaLnBrk="1" hangingPunct="1"/>
            <a:r>
              <a:rPr lang="nb-NO" sz="1800" dirty="0" err="1">
                <a:latin typeface="Calibri" charset="0"/>
              </a:rPr>
              <a:t>Aniara</a:t>
            </a:r>
            <a:r>
              <a:rPr lang="nb-NO" sz="1800" dirty="0">
                <a:latin typeface="Calibri" charset="0"/>
              </a:rPr>
              <a:t> (</a:t>
            </a:r>
            <a:r>
              <a:rPr lang="nb-NO" sz="1800" dirty="0" err="1">
                <a:latin typeface="Calibri" charset="0"/>
              </a:rPr>
              <a:t>Wallenius</a:t>
            </a:r>
            <a:r>
              <a:rPr lang="nb-NO" sz="1800" dirty="0">
                <a:latin typeface="Calibri" charset="0"/>
              </a:rPr>
              <a:t>, 1963) </a:t>
            </a:r>
            <a:br>
              <a:rPr lang="nb-NO" sz="1800" dirty="0">
                <a:latin typeface="Calibri" charset="0"/>
              </a:rPr>
            </a:br>
            <a:r>
              <a:rPr lang="nb-NO" sz="1800" dirty="0">
                <a:latin typeface="Calibri" charset="0"/>
              </a:rPr>
              <a:t>The </a:t>
            </a:r>
            <a:r>
              <a:rPr lang="nb-NO" sz="1800" dirty="0" err="1">
                <a:latin typeface="Calibri" charset="0"/>
              </a:rPr>
              <a:t>world</a:t>
            </a:r>
            <a:r>
              <a:rPr lang="ja-JP" altLang="nb-NO" sz="1800" dirty="0">
                <a:latin typeface="Calibri" charset="0"/>
              </a:rPr>
              <a:t>’</a:t>
            </a:r>
            <a:r>
              <a:rPr lang="nb-NO" sz="1800" dirty="0">
                <a:latin typeface="Calibri" charset="0"/>
              </a:rPr>
              <a:t>s first </a:t>
            </a:r>
            <a:r>
              <a:rPr lang="nb-NO" sz="1800" dirty="0" err="1">
                <a:latin typeface="Calibri" charset="0"/>
              </a:rPr>
              <a:t>car</a:t>
            </a:r>
            <a:r>
              <a:rPr lang="nb-NO" sz="1800" dirty="0">
                <a:latin typeface="Calibri" charset="0"/>
              </a:rPr>
              <a:t>/bulk </a:t>
            </a:r>
            <a:r>
              <a:rPr lang="nb-NO" sz="1800" dirty="0" err="1">
                <a:latin typeface="Calibri" charset="0"/>
              </a:rPr>
              <a:t>carrier</a:t>
            </a:r>
            <a:r>
              <a:rPr lang="nb-NO" sz="1800" dirty="0">
                <a:latin typeface="Calibri" charset="0"/>
              </a:rPr>
              <a:t> </a:t>
            </a:r>
            <a:r>
              <a:rPr lang="nb-NO" sz="1800" dirty="0" err="1">
                <a:latin typeface="Calibri" charset="0"/>
              </a:rPr>
              <a:t>with</a:t>
            </a:r>
            <a:r>
              <a:rPr lang="nb-NO" sz="1800" dirty="0">
                <a:latin typeface="Calibri" charset="0"/>
              </a:rPr>
              <a:t> </a:t>
            </a:r>
            <a:r>
              <a:rPr lang="nb-NO" sz="1800" dirty="0" err="1">
                <a:latin typeface="Calibri" charset="0"/>
              </a:rPr>
              <a:t>RoRo</a:t>
            </a:r>
            <a:r>
              <a:rPr lang="nb-NO" sz="1800" dirty="0">
                <a:latin typeface="Calibri" charset="0"/>
              </a:rPr>
              <a:t> </a:t>
            </a:r>
            <a:r>
              <a:rPr lang="nb-NO" sz="1800" dirty="0" err="1">
                <a:latin typeface="Calibri" charset="0"/>
              </a:rPr>
              <a:t>facilities</a:t>
            </a:r>
            <a:r>
              <a:rPr lang="nb-NO" sz="1800" dirty="0">
                <a:latin typeface="Calibri" charset="0"/>
              </a:rPr>
              <a:t> </a:t>
            </a:r>
            <a:r>
              <a:rPr lang="nb-NO" sz="1800" dirty="0" err="1">
                <a:latin typeface="Calibri" charset="0"/>
              </a:rPr>
              <a:t>Capacity</a:t>
            </a:r>
            <a:r>
              <a:rPr lang="nb-NO" sz="1800" dirty="0">
                <a:latin typeface="Calibri" charset="0"/>
              </a:rPr>
              <a:t>: </a:t>
            </a:r>
            <a:r>
              <a:rPr lang="en-US" sz="1800" dirty="0">
                <a:latin typeface="Calibri" charset="0"/>
              </a:rPr>
              <a:t>Grain: 140.000 ft³ - Bale 120.000 ft³, 240 cars  </a:t>
            </a:r>
            <a:br>
              <a:rPr lang="en-US" sz="1800" dirty="0">
                <a:latin typeface="Calibri" charset="0"/>
              </a:rPr>
            </a:br>
            <a:endParaRPr lang="nb-NO" sz="1800" dirty="0">
              <a:latin typeface="Calibri" charset="0"/>
            </a:endParaRPr>
          </a:p>
        </p:txBody>
      </p:sp>
      <p:pic>
        <p:nvPicPr>
          <p:cNvPr id="5123" name="Content Placeholder 3" descr="Aniara 1963.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024063" y="1200151"/>
            <a:ext cx="5095875" cy="3394472"/>
          </a:xfrm>
        </p:spPr>
      </p:pic>
    </p:spTree>
    <p:extLst>
      <p:ext uri="{BB962C8B-B14F-4D97-AF65-F5344CB8AC3E}">
        <p14:creationId xmlns:p14="http://schemas.microsoft.com/office/powerpoint/2010/main" val="30232455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817694" y="627534"/>
            <a:ext cx="5657850" cy="539354"/>
          </a:xfrm>
        </p:spPr>
        <p:txBody>
          <a:bodyPr/>
          <a:lstStyle/>
          <a:p>
            <a:pPr eaLnBrk="1" hangingPunct="1"/>
            <a:r>
              <a:rPr lang="en-GB" sz="2700" dirty="0">
                <a:latin typeface="Calibri" charset="0"/>
              </a:rPr>
              <a:t>Wilfred (A. </a:t>
            </a:r>
            <a:r>
              <a:rPr lang="en-GB" sz="2700" dirty="0" err="1">
                <a:latin typeface="Calibri" charset="0"/>
              </a:rPr>
              <a:t>Wilhelmsen</a:t>
            </a:r>
            <a:r>
              <a:rPr lang="en-GB" sz="2700" dirty="0">
                <a:latin typeface="Calibri" charset="0"/>
              </a:rPr>
              <a:t>, 1965)</a:t>
            </a:r>
            <a:br>
              <a:rPr lang="en-GB" sz="2700" dirty="0">
                <a:latin typeface="Calibri" charset="0"/>
              </a:rPr>
            </a:br>
            <a:r>
              <a:rPr lang="en-GB" sz="2700" dirty="0">
                <a:latin typeface="Calibri" charset="0"/>
              </a:rPr>
              <a:t>Car/bulk carrier, 1500 cars</a:t>
            </a:r>
          </a:p>
        </p:txBody>
      </p:sp>
      <p:pic>
        <p:nvPicPr>
          <p:cNvPr id="6147" name="Content Placeholder 3" descr="WILFRED.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709738" y="1472803"/>
            <a:ext cx="5724525" cy="3205163"/>
          </a:xfrm>
        </p:spPr>
      </p:pic>
    </p:spTree>
    <p:extLst>
      <p:ext uri="{BB962C8B-B14F-4D97-AF65-F5344CB8AC3E}">
        <p14:creationId xmlns:p14="http://schemas.microsoft.com/office/powerpoint/2010/main" val="3070457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371950"/>
            <a:ext cx="7543800" cy="539354"/>
          </a:xfrm>
        </p:spPr>
        <p:txBody>
          <a:bodyPr/>
          <a:lstStyle/>
          <a:p>
            <a:r>
              <a:rPr lang="en-US" dirty="0" smtClean="0"/>
              <a:t>The </a:t>
            </a:r>
            <a:r>
              <a:rPr lang="en-US" i="1" dirty="0" smtClean="0"/>
              <a:t>transition</a:t>
            </a:r>
            <a:r>
              <a:rPr lang="en-US" dirty="0" smtClean="0"/>
              <a:t> from bulk to specialized shipping: a business </a:t>
            </a:r>
            <a:r>
              <a:rPr lang="en-US" i="1" dirty="0" smtClean="0"/>
              <a:t>history  </a:t>
            </a:r>
            <a:r>
              <a:rPr lang="en-US" dirty="0" smtClean="0"/>
              <a:t>perspective</a:t>
            </a: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sz="1600" dirty="0" smtClean="0"/>
              <a:t>Espen Ekberg</a:t>
            </a:r>
            <a:br>
              <a:rPr lang="en-US" sz="1600" dirty="0" smtClean="0"/>
            </a:br>
            <a:r>
              <a:rPr lang="en-US" sz="1600" dirty="0" smtClean="0"/>
              <a:t>ONS 2016, Session, </a:t>
            </a:r>
            <a:r>
              <a:rPr lang="en-US" sz="1600" dirty="0"/>
              <a:t>“Archives and history – analyzing times of transition”</a:t>
            </a:r>
            <a:r>
              <a:rPr lang="nb-NO" sz="1600" dirty="0"/>
              <a:t/>
            </a:r>
            <a:br>
              <a:rPr lang="nb-NO" sz="1600" dirty="0"/>
            </a:br>
            <a:endParaRPr lang="en-US" dirty="0"/>
          </a:p>
        </p:txBody>
      </p:sp>
    </p:spTree>
    <p:extLst>
      <p:ext uri="{BB962C8B-B14F-4D97-AF65-F5344CB8AC3E}">
        <p14:creationId xmlns:p14="http://schemas.microsoft.com/office/powerpoint/2010/main" val="33469465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828801" y="465516"/>
            <a:ext cx="5657850" cy="539354"/>
          </a:xfrm>
        </p:spPr>
        <p:txBody>
          <a:bodyPr/>
          <a:lstStyle/>
          <a:p>
            <a:pPr eaLnBrk="1" hangingPunct="1"/>
            <a:r>
              <a:rPr lang="nb-NO" sz="1800" dirty="0">
                <a:latin typeface="Calibri" charset="0"/>
              </a:rPr>
              <a:t>Dyvi Anglia (Dyvi, 1965)</a:t>
            </a:r>
            <a:br>
              <a:rPr lang="nb-NO" sz="1800" dirty="0">
                <a:latin typeface="Calibri" charset="0"/>
              </a:rPr>
            </a:br>
            <a:r>
              <a:rPr lang="nb-NO" sz="1800" dirty="0">
                <a:latin typeface="Calibri" charset="0"/>
              </a:rPr>
              <a:t>The </a:t>
            </a:r>
            <a:r>
              <a:rPr lang="nb-NO" sz="1800" dirty="0" err="1">
                <a:latin typeface="Calibri" charset="0"/>
              </a:rPr>
              <a:t>world</a:t>
            </a:r>
            <a:r>
              <a:rPr lang="ja-JP" altLang="nb-NO" sz="1800" dirty="0">
                <a:latin typeface="Calibri" charset="0"/>
              </a:rPr>
              <a:t>’</a:t>
            </a:r>
            <a:r>
              <a:rPr lang="nb-NO" sz="1800" dirty="0">
                <a:latin typeface="Calibri" charset="0"/>
              </a:rPr>
              <a:t>s first </a:t>
            </a:r>
            <a:r>
              <a:rPr lang="nb-NO" sz="1800" dirty="0" err="1">
                <a:latin typeface="Calibri" charset="0"/>
              </a:rPr>
              <a:t>fixed</a:t>
            </a:r>
            <a:r>
              <a:rPr lang="nb-NO" sz="1800" dirty="0">
                <a:latin typeface="Calibri" charset="0"/>
              </a:rPr>
              <a:t> </a:t>
            </a:r>
            <a:r>
              <a:rPr lang="nb-NO" sz="1800" dirty="0" err="1">
                <a:latin typeface="Calibri" charset="0"/>
              </a:rPr>
              <a:t>deck</a:t>
            </a:r>
            <a:r>
              <a:rPr lang="nb-NO" sz="1800" dirty="0">
                <a:latin typeface="Calibri" charset="0"/>
              </a:rPr>
              <a:t> </a:t>
            </a:r>
            <a:r>
              <a:rPr lang="nb-NO" sz="1800" dirty="0" err="1">
                <a:latin typeface="Calibri" charset="0"/>
              </a:rPr>
              <a:t>RoRo</a:t>
            </a:r>
            <a:r>
              <a:rPr lang="nb-NO" sz="1800" dirty="0">
                <a:latin typeface="Calibri" charset="0"/>
              </a:rPr>
              <a:t> </a:t>
            </a:r>
            <a:r>
              <a:rPr lang="nb-NO" sz="1800" dirty="0" err="1">
                <a:latin typeface="Calibri" charset="0"/>
              </a:rPr>
              <a:t>car</a:t>
            </a:r>
            <a:r>
              <a:rPr lang="nb-NO" sz="1800" dirty="0">
                <a:latin typeface="Calibri" charset="0"/>
              </a:rPr>
              <a:t> </a:t>
            </a:r>
            <a:r>
              <a:rPr lang="nb-NO" sz="1800" dirty="0" err="1">
                <a:latin typeface="Calibri" charset="0"/>
              </a:rPr>
              <a:t>carrier</a:t>
            </a:r>
            <a:r>
              <a:rPr lang="nb-NO" sz="1800" dirty="0">
                <a:latin typeface="Calibri" charset="0"/>
              </a:rPr>
              <a:t> (PCC)</a:t>
            </a:r>
            <a:br>
              <a:rPr lang="nb-NO" sz="1800" dirty="0">
                <a:latin typeface="Calibri" charset="0"/>
              </a:rPr>
            </a:br>
            <a:r>
              <a:rPr lang="nb-NO" sz="1800" dirty="0" err="1">
                <a:latin typeface="Calibri" charset="0"/>
              </a:rPr>
              <a:t>Capacity</a:t>
            </a:r>
            <a:r>
              <a:rPr lang="nb-NO" sz="1800" dirty="0">
                <a:latin typeface="Calibri" charset="0"/>
              </a:rPr>
              <a:t> 450 </a:t>
            </a:r>
            <a:r>
              <a:rPr lang="nb-NO" sz="1800" dirty="0" err="1">
                <a:latin typeface="Calibri" charset="0"/>
              </a:rPr>
              <a:t>cars</a:t>
            </a:r>
            <a:endParaRPr lang="nb-NO" sz="1800" dirty="0">
              <a:latin typeface="Calibri" charset="0"/>
            </a:endParaRPr>
          </a:p>
        </p:txBody>
      </p:sp>
      <p:pic>
        <p:nvPicPr>
          <p:cNvPr id="7171" name="Content Placeholder 3" descr="dyvi Anglia.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879997" y="1221582"/>
            <a:ext cx="5205413" cy="3240881"/>
          </a:xfrm>
        </p:spPr>
      </p:pic>
    </p:spTree>
    <p:extLst>
      <p:ext uri="{BB962C8B-B14F-4D97-AF65-F5344CB8AC3E}">
        <p14:creationId xmlns:p14="http://schemas.microsoft.com/office/powerpoint/2010/main" val="32857411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Content Placeholder 3" descr="Hoegh%20Transporter-04.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700213" y="1110853"/>
            <a:ext cx="5743575" cy="3394472"/>
          </a:xfrm>
        </p:spPr>
      </p:pic>
      <p:sp>
        <p:nvSpPr>
          <p:cNvPr id="3" name="Title 2"/>
          <p:cNvSpPr>
            <a:spLocks noGrp="1"/>
          </p:cNvSpPr>
          <p:nvPr>
            <p:ph type="title"/>
          </p:nvPr>
        </p:nvSpPr>
        <p:spPr>
          <a:xfrm>
            <a:off x="1828801" y="357504"/>
            <a:ext cx="5657850" cy="539354"/>
          </a:xfrm>
        </p:spPr>
        <p:txBody>
          <a:bodyPr>
            <a:noAutofit/>
          </a:bodyPr>
          <a:lstStyle/>
          <a:p>
            <a:pPr>
              <a:defRPr/>
            </a:pPr>
            <a:r>
              <a:rPr lang="nb-NO" sz="2100" dirty="0" err="1"/>
              <a:t>Höegh</a:t>
            </a:r>
            <a:r>
              <a:rPr lang="nb-NO" sz="2100" dirty="0"/>
              <a:t> Transporter (</a:t>
            </a:r>
            <a:r>
              <a:rPr lang="nb-NO" sz="2100" dirty="0" err="1"/>
              <a:t>Höegh</a:t>
            </a:r>
            <a:r>
              <a:rPr lang="nb-NO" sz="2100" dirty="0"/>
              <a:t>, 1970)</a:t>
            </a:r>
            <a:br>
              <a:rPr lang="nb-NO" sz="2100" dirty="0"/>
            </a:br>
            <a:r>
              <a:rPr lang="nb-NO" sz="2100" dirty="0"/>
              <a:t>PCC, </a:t>
            </a:r>
            <a:r>
              <a:rPr lang="nb-NO" sz="2100" dirty="0" err="1"/>
              <a:t>rebuilt</a:t>
            </a:r>
            <a:r>
              <a:rPr lang="nb-NO" sz="2100" dirty="0"/>
              <a:t> </a:t>
            </a:r>
            <a:r>
              <a:rPr lang="nb-NO" sz="2100" dirty="0" err="1"/>
              <a:t>turbine</a:t>
            </a:r>
            <a:r>
              <a:rPr lang="nb-NO" sz="2100" dirty="0"/>
              <a:t> tanker (3200 </a:t>
            </a:r>
            <a:r>
              <a:rPr lang="nb-NO" sz="2100" dirty="0" err="1"/>
              <a:t>cars</a:t>
            </a:r>
            <a:r>
              <a:rPr lang="nb-NO" sz="2100" dirty="0"/>
              <a:t>)</a:t>
            </a:r>
          </a:p>
        </p:txBody>
      </p:sp>
    </p:spTree>
    <p:extLst>
      <p:ext uri="{BB962C8B-B14F-4D97-AF65-F5344CB8AC3E}">
        <p14:creationId xmlns:p14="http://schemas.microsoft.com/office/powerpoint/2010/main" val="12223389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17694" y="357504"/>
            <a:ext cx="5657850" cy="539354"/>
          </a:xfrm>
        </p:spPr>
        <p:txBody>
          <a:bodyPr>
            <a:normAutofit fontScale="90000"/>
          </a:bodyPr>
          <a:lstStyle/>
          <a:p>
            <a:pPr>
              <a:defRPr/>
            </a:pPr>
            <a:r>
              <a:rPr lang="en-GB" dirty="0" err="1" smtClean="0">
                <a:ea typeface="+mj-ea"/>
              </a:rPr>
              <a:t>Torinita</a:t>
            </a:r>
            <a:r>
              <a:rPr lang="en-GB" dirty="0" smtClean="0">
                <a:ea typeface="+mj-ea"/>
              </a:rPr>
              <a:t> (</a:t>
            </a:r>
            <a:r>
              <a:rPr lang="en-GB" dirty="0" err="1" smtClean="0">
                <a:ea typeface="+mj-ea"/>
              </a:rPr>
              <a:t>Ugland</a:t>
            </a:r>
            <a:r>
              <a:rPr lang="en-GB" dirty="0" smtClean="0">
                <a:ea typeface="+mj-ea"/>
              </a:rPr>
              <a:t>, 1970)</a:t>
            </a:r>
            <a:br>
              <a:rPr lang="en-GB" dirty="0" smtClean="0">
                <a:ea typeface="+mj-ea"/>
              </a:rPr>
            </a:br>
            <a:r>
              <a:rPr lang="en-GB" dirty="0" smtClean="0">
                <a:ea typeface="+mj-ea"/>
              </a:rPr>
              <a:t>Purpose built PCC (3200 cars)</a:t>
            </a:r>
            <a:endParaRPr lang="en-GB" dirty="0">
              <a:ea typeface="+mj-ea"/>
            </a:endParaRPr>
          </a:p>
        </p:txBody>
      </p:sp>
      <p:pic>
        <p:nvPicPr>
          <p:cNvPr id="36867" name="Content Placeholder 5" descr="Torinita-70.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656160" y="1005576"/>
            <a:ext cx="5669756" cy="3509963"/>
          </a:xfrm>
        </p:spPr>
      </p:pic>
    </p:spTree>
    <p:extLst>
      <p:ext uri="{BB962C8B-B14F-4D97-AF65-F5344CB8AC3E}">
        <p14:creationId xmlns:p14="http://schemas.microsoft.com/office/powerpoint/2010/main" val="15396801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Content Placeholder 3" descr="rorocontainer.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871663" y="1383507"/>
            <a:ext cx="5886450" cy="3240881"/>
          </a:xfrm>
        </p:spPr>
      </p:pic>
      <p:sp>
        <p:nvSpPr>
          <p:cNvPr id="3" name="Title 2"/>
          <p:cNvSpPr>
            <a:spLocks noGrp="1"/>
          </p:cNvSpPr>
          <p:nvPr>
            <p:ph type="title"/>
          </p:nvPr>
        </p:nvSpPr>
        <p:spPr>
          <a:xfrm>
            <a:off x="1828801" y="411510"/>
            <a:ext cx="5657850" cy="539354"/>
          </a:xfrm>
        </p:spPr>
        <p:txBody>
          <a:bodyPr>
            <a:noAutofit/>
          </a:bodyPr>
          <a:lstStyle/>
          <a:p>
            <a:pPr>
              <a:defRPr/>
            </a:pPr>
            <a:r>
              <a:rPr lang="nb-NO" sz="2400" dirty="0"/>
              <a:t>Atlantic Companion (ACL, 1972ish)</a:t>
            </a:r>
            <a:br>
              <a:rPr lang="nb-NO" sz="2400" dirty="0"/>
            </a:br>
            <a:r>
              <a:rPr lang="nb-NO" sz="2400" dirty="0" err="1"/>
              <a:t>RoRo</a:t>
            </a:r>
            <a:r>
              <a:rPr lang="nb-NO" sz="2400" dirty="0"/>
              <a:t>/Container </a:t>
            </a:r>
            <a:r>
              <a:rPr lang="nb-NO" sz="2400" dirty="0" err="1"/>
              <a:t>ship</a:t>
            </a:r>
            <a:endParaRPr lang="en-GB" sz="2400" dirty="0"/>
          </a:p>
        </p:txBody>
      </p:sp>
    </p:spTree>
    <p:extLst>
      <p:ext uri="{BB962C8B-B14F-4D97-AF65-F5344CB8AC3E}">
        <p14:creationId xmlns:p14="http://schemas.microsoft.com/office/powerpoint/2010/main" val="10902602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601670" y="1707654"/>
            <a:ext cx="2771775" cy="1216877"/>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004048" y="1707655"/>
            <a:ext cx="2157413" cy="1193006"/>
          </a:xfrm>
        </p:spPr>
      </p:pic>
      <p:sp>
        <p:nvSpPr>
          <p:cNvPr id="8" name="Rectangle 7"/>
          <p:cNvSpPr/>
          <p:nvPr/>
        </p:nvSpPr>
        <p:spPr>
          <a:xfrm>
            <a:off x="2857500" y="3165816"/>
            <a:ext cx="3429000" cy="1200329"/>
          </a:xfrm>
          <a:prstGeom prst="rect">
            <a:avLst/>
          </a:prstGeom>
        </p:spPr>
        <p:txBody>
          <a:bodyPr>
            <a:spAutoFit/>
          </a:bodyPr>
          <a:lstStyle/>
          <a:p>
            <a:r>
              <a:rPr lang="nb-NO" sz="1800" dirty="0" smtClean="0"/>
              <a:t>How </a:t>
            </a:r>
            <a:r>
              <a:rPr lang="nb-NO" sz="1800" dirty="0" err="1" smtClean="0"/>
              <a:t>important</a:t>
            </a:r>
            <a:r>
              <a:rPr lang="nb-NO" sz="1800" dirty="0" smtClean="0"/>
              <a:t> </a:t>
            </a:r>
            <a:r>
              <a:rPr lang="nb-NO" sz="1800" dirty="0" err="1" smtClean="0"/>
              <a:t>was</a:t>
            </a:r>
            <a:r>
              <a:rPr lang="nb-NO" sz="1800" dirty="0" smtClean="0"/>
              <a:t> </a:t>
            </a:r>
            <a:r>
              <a:rPr lang="nb-NO" sz="1800" dirty="0" err="1" smtClean="0"/>
              <a:t>the</a:t>
            </a:r>
            <a:r>
              <a:rPr lang="nb-NO" sz="1800" dirty="0" smtClean="0"/>
              <a:t> Norwegian maritime </a:t>
            </a:r>
            <a:r>
              <a:rPr lang="nb-NO" sz="1800" dirty="0" err="1" smtClean="0"/>
              <a:t>cluster</a:t>
            </a:r>
            <a:r>
              <a:rPr lang="nb-NO" sz="1800" dirty="0" smtClean="0"/>
              <a:t>  for </a:t>
            </a:r>
            <a:r>
              <a:rPr lang="nb-NO" sz="1800" dirty="0" err="1" smtClean="0"/>
              <a:t>the</a:t>
            </a:r>
            <a:r>
              <a:rPr lang="nb-NO" sz="1800" dirty="0" smtClean="0"/>
              <a:t> </a:t>
            </a:r>
            <a:r>
              <a:rPr lang="nb-NO" sz="1800" dirty="0" err="1" smtClean="0"/>
              <a:t>growth</a:t>
            </a:r>
            <a:r>
              <a:rPr lang="nb-NO" sz="1800" dirty="0" smtClean="0"/>
              <a:t> </a:t>
            </a:r>
            <a:r>
              <a:rPr lang="nb-NO" sz="1800" dirty="0" err="1" smtClean="0"/>
              <a:t>of</a:t>
            </a:r>
            <a:r>
              <a:rPr lang="nb-NO" sz="1800" dirty="0" smtClean="0"/>
              <a:t> </a:t>
            </a:r>
            <a:r>
              <a:rPr lang="nb-NO" sz="1800" dirty="0" err="1" smtClean="0"/>
              <a:t>the</a:t>
            </a:r>
            <a:r>
              <a:rPr lang="nb-NO" sz="1800" dirty="0" smtClean="0"/>
              <a:t> </a:t>
            </a:r>
            <a:r>
              <a:rPr lang="nb-NO" sz="1800" dirty="0" err="1" smtClean="0"/>
              <a:t>three</a:t>
            </a:r>
            <a:r>
              <a:rPr lang="nb-NO" sz="1800" dirty="0" smtClean="0"/>
              <a:t> (later </a:t>
            </a:r>
            <a:r>
              <a:rPr lang="nb-NO" sz="1800" dirty="0" err="1" smtClean="0"/>
              <a:t>two</a:t>
            </a:r>
            <a:r>
              <a:rPr lang="nb-NO" sz="1800" dirty="0" smtClean="0"/>
              <a:t>) </a:t>
            </a:r>
            <a:r>
              <a:rPr lang="nb-NO" sz="1800" dirty="0" err="1" smtClean="0"/>
              <a:t>leading</a:t>
            </a:r>
            <a:r>
              <a:rPr lang="nb-NO" sz="1800" dirty="0" smtClean="0"/>
              <a:t> Norwegian </a:t>
            </a:r>
            <a:r>
              <a:rPr lang="nb-NO" sz="1800" dirty="0" err="1" smtClean="0"/>
              <a:t>car</a:t>
            </a:r>
            <a:r>
              <a:rPr lang="nb-NO" sz="1800" dirty="0" smtClean="0"/>
              <a:t> </a:t>
            </a:r>
            <a:r>
              <a:rPr lang="nb-NO" sz="1800" dirty="0" err="1" smtClean="0"/>
              <a:t>carrier</a:t>
            </a:r>
            <a:r>
              <a:rPr lang="nb-NO" sz="1800" dirty="0" smtClean="0"/>
              <a:t> </a:t>
            </a:r>
            <a:r>
              <a:rPr lang="nb-NO" sz="1800" dirty="0" err="1" smtClean="0"/>
              <a:t>firms</a:t>
            </a:r>
            <a:r>
              <a:rPr lang="nb-NO" sz="1800" dirty="0" smtClean="0"/>
              <a:t>??</a:t>
            </a:r>
            <a:endParaRPr lang="en-GB" sz="1800" dirty="0"/>
          </a:p>
        </p:txBody>
      </p:sp>
    </p:spTree>
    <p:extLst>
      <p:ext uri="{BB962C8B-B14F-4D97-AF65-F5344CB8AC3E}">
        <p14:creationId xmlns:p14="http://schemas.microsoft.com/office/powerpoint/2010/main" val="65391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Factor conditions?</a:t>
            </a:r>
            <a:endParaRPr lang="en-GB" dirty="0"/>
          </a:p>
        </p:txBody>
      </p:sp>
      <p:sp>
        <p:nvSpPr>
          <p:cNvPr id="3" name="Content Placeholder 2"/>
          <p:cNvSpPr>
            <a:spLocks noGrp="1"/>
          </p:cNvSpPr>
          <p:nvPr>
            <p:ph idx="1"/>
          </p:nvPr>
        </p:nvSpPr>
        <p:spPr/>
        <p:txBody>
          <a:bodyPr/>
          <a:lstStyle/>
          <a:p>
            <a:r>
              <a:rPr lang="nb-NO" dirty="0" smtClean="0"/>
              <a:t>The </a:t>
            </a:r>
            <a:r>
              <a:rPr lang="nb-NO" dirty="0" err="1" smtClean="0"/>
              <a:t>growth</a:t>
            </a:r>
            <a:r>
              <a:rPr lang="nb-NO" dirty="0" smtClean="0"/>
              <a:t> </a:t>
            </a:r>
            <a:r>
              <a:rPr lang="nb-NO" dirty="0" err="1" smtClean="0"/>
              <a:t>of</a:t>
            </a:r>
            <a:r>
              <a:rPr lang="nb-NO" dirty="0" smtClean="0"/>
              <a:t> </a:t>
            </a:r>
            <a:r>
              <a:rPr lang="nb-NO" dirty="0" err="1" smtClean="0"/>
              <a:t>specialised</a:t>
            </a:r>
            <a:r>
              <a:rPr lang="nb-NO" dirty="0" smtClean="0"/>
              <a:t> shipping </a:t>
            </a:r>
            <a:r>
              <a:rPr lang="nb-NO" dirty="0" err="1" smtClean="0"/>
              <a:t>coincided</a:t>
            </a:r>
            <a:r>
              <a:rPr lang="nb-NO" dirty="0" smtClean="0"/>
              <a:t> </a:t>
            </a:r>
            <a:r>
              <a:rPr lang="nb-NO" dirty="0" err="1" smtClean="0"/>
              <a:t>with</a:t>
            </a:r>
            <a:r>
              <a:rPr lang="nb-NO" dirty="0" smtClean="0"/>
              <a:t> </a:t>
            </a:r>
            <a:r>
              <a:rPr lang="nb-NO" dirty="0" err="1" smtClean="0"/>
              <a:t>the</a:t>
            </a:r>
            <a:r>
              <a:rPr lang="nb-NO" dirty="0" smtClean="0"/>
              <a:t> </a:t>
            </a:r>
            <a:r>
              <a:rPr lang="nb-NO" dirty="0" err="1" smtClean="0"/>
              <a:t>decline</a:t>
            </a:r>
            <a:r>
              <a:rPr lang="nb-NO" dirty="0" smtClean="0"/>
              <a:t> in </a:t>
            </a:r>
            <a:r>
              <a:rPr lang="nb-NO" dirty="0" err="1" smtClean="0"/>
              <a:t>the</a:t>
            </a:r>
            <a:r>
              <a:rPr lang="nb-NO" dirty="0" smtClean="0"/>
              <a:t> </a:t>
            </a:r>
            <a:r>
              <a:rPr lang="nb-NO" dirty="0" err="1" smtClean="0"/>
              <a:t>use</a:t>
            </a:r>
            <a:r>
              <a:rPr lang="nb-NO" dirty="0" smtClean="0"/>
              <a:t> </a:t>
            </a:r>
            <a:r>
              <a:rPr lang="nb-NO" dirty="0" err="1" smtClean="0"/>
              <a:t>of</a:t>
            </a:r>
            <a:r>
              <a:rPr lang="nb-NO" dirty="0" smtClean="0"/>
              <a:t> Norwegian </a:t>
            </a:r>
            <a:r>
              <a:rPr lang="nb-NO" dirty="0" err="1" smtClean="0"/>
              <a:t>crew</a:t>
            </a:r>
            <a:r>
              <a:rPr lang="nb-NO" dirty="0" smtClean="0"/>
              <a:t>. </a:t>
            </a:r>
          </a:p>
          <a:p>
            <a:r>
              <a:rPr lang="nb-NO" dirty="0" smtClean="0"/>
              <a:t>Finance </a:t>
            </a:r>
            <a:r>
              <a:rPr lang="nb-NO" dirty="0" err="1" smtClean="0"/>
              <a:t>was</a:t>
            </a:r>
            <a:r>
              <a:rPr lang="nb-NO" dirty="0" smtClean="0"/>
              <a:t> </a:t>
            </a:r>
            <a:r>
              <a:rPr lang="nb-NO" dirty="0" err="1" smtClean="0"/>
              <a:t>mostly</a:t>
            </a:r>
            <a:r>
              <a:rPr lang="nb-NO" dirty="0" smtClean="0"/>
              <a:t> </a:t>
            </a:r>
            <a:r>
              <a:rPr lang="nb-NO" dirty="0" err="1" smtClean="0"/>
              <a:t>secured</a:t>
            </a:r>
            <a:r>
              <a:rPr lang="nb-NO" dirty="0" smtClean="0"/>
              <a:t> </a:t>
            </a:r>
            <a:r>
              <a:rPr lang="nb-NO" dirty="0" err="1" smtClean="0"/>
              <a:t>internationally</a:t>
            </a:r>
            <a:endParaRPr lang="en-GB" dirty="0"/>
          </a:p>
        </p:txBody>
      </p:sp>
    </p:spTree>
    <p:extLst>
      <p:ext uri="{BB962C8B-B14F-4D97-AF65-F5344CB8AC3E}">
        <p14:creationId xmlns:p14="http://schemas.microsoft.com/office/powerpoint/2010/main" val="360368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Market conditions?</a:t>
            </a:r>
            <a:endParaRPr lang="en-GB" dirty="0"/>
          </a:p>
        </p:txBody>
      </p:sp>
      <p:sp>
        <p:nvSpPr>
          <p:cNvPr id="3" name="Content Placeholder 2"/>
          <p:cNvSpPr>
            <a:spLocks noGrp="1"/>
          </p:cNvSpPr>
          <p:nvPr>
            <p:ph idx="1"/>
          </p:nvPr>
        </p:nvSpPr>
        <p:spPr/>
        <p:txBody>
          <a:bodyPr/>
          <a:lstStyle/>
          <a:p>
            <a:r>
              <a:rPr lang="en-GB" dirty="0" smtClean="0"/>
              <a:t>A lot of demanding customers</a:t>
            </a:r>
          </a:p>
          <a:p>
            <a:r>
              <a:rPr lang="en-GB" dirty="0" smtClean="0"/>
              <a:t>But none of them were Norwegian. </a:t>
            </a:r>
            <a:endParaRPr lang="en-GB" dirty="0"/>
          </a:p>
        </p:txBody>
      </p:sp>
    </p:spTree>
    <p:extLst>
      <p:ext uri="{BB962C8B-B14F-4D97-AF65-F5344CB8AC3E}">
        <p14:creationId xmlns:p14="http://schemas.microsoft.com/office/powerpoint/2010/main" val="321204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99542"/>
            <a:ext cx="8280920" cy="539354"/>
          </a:xfrm>
        </p:spPr>
        <p:txBody>
          <a:bodyPr/>
          <a:lstStyle/>
          <a:p>
            <a:r>
              <a:rPr lang="nb-NO" sz="2800" dirty="0" err="1"/>
              <a:t>Quality</a:t>
            </a:r>
            <a:r>
              <a:rPr lang="nb-NO" sz="2800" dirty="0"/>
              <a:t> </a:t>
            </a:r>
            <a:r>
              <a:rPr lang="nb-NO" sz="2800" dirty="0" err="1"/>
              <a:t>of</a:t>
            </a:r>
            <a:r>
              <a:rPr lang="nb-NO" sz="2800" dirty="0"/>
              <a:t> </a:t>
            </a:r>
            <a:r>
              <a:rPr lang="nb-NO" sz="2800" dirty="0" err="1"/>
              <a:t>related</a:t>
            </a:r>
            <a:r>
              <a:rPr lang="nb-NO" sz="2800" dirty="0"/>
              <a:t> and </a:t>
            </a:r>
            <a:r>
              <a:rPr lang="nb-NO" sz="2800" dirty="0" err="1"/>
              <a:t>supporting</a:t>
            </a:r>
            <a:r>
              <a:rPr lang="nb-NO" sz="2800" dirty="0"/>
              <a:t> </a:t>
            </a:r>
            <a:r>
              <a:rPr lang="nb-NO" sz="2800" dirty="0" err="1" smtClean="0"/>
              <a:t>industries</a:t>
            </a:r>
            <a:r>
              <a:rPr lang="nb-NO" sz="2800" dirty="0" smtClean="0"/>
              <a:t>?</a:t>
            </a:r>
            <a:endParaRPr lang="nb-NO" sz="2800" dirty="0"/>
          </a:p>
        </p:txBody>
      </p:sp>
      <p:sp>
        <p:nvSpPr>
          <p:cNvPr id="3" name="Content Placeholder 2"/>
          <p:cNvSpPr>
            <a:spLocks noGrp="1"/>
          </p:cNvSpPr>
          <p:nvPr>
            <p:ph idx="1"/>
          </p:nvPr>
        </p:nvSpPr>
        <p:spPr/>
        <p:txBody>
          <a:bodyPr/>
          <a:lstStyle/>
          <a:p>
            <a:pPr marL="0" indent="0">
              <a:buNone/>
            </a:pPr>
            <a:r>
              <a:rPr lang="nb-NO" dirty="0" smtClean="0"/>
              <a:t>«</a:t>
            </a:r>
            <a:r>
              <a:rPr lang="nb-NO" dirty="0" err="1" smtClean="0"/>
              <a:t>Many</a:t>
            </a:r>
            <a:r>
              <a:rPr lang="nb-NO" dirty="0" smtClean="0"/>
              <a:t> </a:t>
            </a:r>
            <a:r>
              <a:rPr lang="nb-NO" dirty="0" err="1" smtClean="0"/>
              <a:t>of</a:t>
            </a:r>
            <a:r>
              <a:rPr lang="nb-NO" dirty="0" smtClean="0"/>
              <a:t> </a:t>
            </a:r>
            <a:r>
              <a:rPr lang="nb-NO" dirty="0" err="1" smtClean="0"/>
              <a:t>the</a:t>
            </a:r>
            <a:r>
              <a:rPr lang="nb-NO" dirty="0" smtClean="0"/>
              <a:t> first </a:t>
            </a:r>
            <a:r>
              <a:rPr lang="nb-NO" dirty="0" err="1" smtClean="0"/>
              <a:t>car</a:t>
            </a:r>
            <a:r>
              <a:rPr lang="nb-NO" dirty="0" smtClean="0"/>
              <a:t>/bulk </a:t>
            </a:r>
            <a:r>
              <a:rPr lang="nb-NO" dirty="0" err="1" smtClean="0"/>
              <a:t>carriers</a:t>
            </a:r>
            <a:r>
              <a:rPr lang="nb-NO" dirty="0" smtClean="0"/>
              <a:t> </a:t>
            </a:r>
            <a:r>
              <a:rPr lang="nb-NO" dirty="0" err="1" smtClean="0"/>
              <a:t>were</a:t>
            </a:r>
            <a:r>
              <a:rPr lang="nb-NO" dirty="0" smtClean="0"/>
              <a:t> </a:t>
            </a:r>
            <a:r>
              <a:rPr lang="nb-NO" dirty="0" err="1" smtClean="0"/>
              <a:t>ordered</a:t>
            </a:r>
            <a:r>
              <a:rPr lang="nb-NO" dirty="0" smtClean="0"/>
              <a:t> by Norwegian </a:t>
            </a:r>
            <a:r>
              <a:rPr lang="nb-NO" dirty="0" err="1" smtClean="0"/>
              <a:t>ship-owners</a:t>
            </a:r>
            <a:r>
              <a:rPr lang="nb-NO" dirty="0" smtClean="0"/>
              <a:t> and </a:t>
            </a:r>
            <a:r>
              <a:rPr lang="nb-NO" dirty="0" err="1" smtClean="0"/>
              <a:t>build</a:t>
            </a:r>
            <a:r>
              <a:rPr lang="nb-NO" dirty="0" smtClean="0"/>
              <a:t> by </a:t>
            </a:r>
            <a:r>
              <a:rPr lang="nb-NO" dirty="0" err="1" smtClean="0"/>
              <a:t>Norqwegian</a:t>
            </a:r>
            <a:r>
              <a:rPr lang="nb-NO" dirty="0" smtClean="0"/>
              <a:t> yards. [..] Close </a:t>
            </a:r>
            <a:r>
              <a:rPr lang="nb-NO" dirty="0" err="1" smtClean="0"/>
              <a:t>cooperation</a:t>
            </a:r>
            <a:r>
              <a:rPr lang="nb-NO" dirty="0" smtClean="0"/>
              <a:t> </a:t>
            </a:r>
            <a:r>
              <a:rPr lang="nb-NO" dirty="0" err="1" smtClean="0"/>
              <a:t>between</a:t>
            </a:r>
            <a:r>
              <a:rPr lang="nb-NO" dirty="0" smtClean="0"/>
              <a:t> </a:t>
            </a:r>
            <a:r>
              <a:rPr lang="nb-NO" dirty="0" err="1" smtClean="0"/>
              <a:t>ship</a:t>
            </a:r>
            <a:r>
              <a:rPr lang="nb-NO" dirty="0" smtClean="0"/>
              <a:t> </a:t>
            </a:r>
            <a:r>
              <a:rPr lang="nb-NO" dirty="0" err="1" smtClean="0"/>
              <a:t>owner</a:t>
            </a:r>
            <a:r>
              <a:rPr lang="nb-NO" dirty="0" smtClean="0"/>
              <a:t>, </a:t>
            </a:r>
            <a:r>
              <a:rPr lang="nb-NO" dirty="0" err="1" smtClean="0"/>
              <a:t>cosultant</a:t>
            </a:r>
            <a:r>
              <a:rPr lang="nb-NO" dirty="0" smtClean="0"/>
              <a:t>, yard [..] </a:t>
            </a:r>
            <a:r>
              <a:rPr lang="nb-NO" dirty="0" err="1" smtClean="0"/>
              <a:t>was</a:t>
            </a:r>
            <a:r>
              <a:rPr lang="nb-NO" dirty="0" smtClean="0"/>
              <a:t> </a:t>
            </a:r>
            <a:r>
              <a:rPr lang="nb-NO" dirty="0" err="1" smtClean="0"/>
              <a:t>therefore</a:t>
            </a:r>
            <a:r>
              <a:rPr lang="nb-NO" dirty="0" smtClean="0"/>
              <a:t> </a:t>
            </a:r>
            <a:r>
              <a:rPr lang="nb-NO" dirty="0" err="1" smtClean="0"/>
              <a:t>also</a:t>
            </a:r>
            <a:r>
              <a:rPr lang="nb-NO" dirty="0" smtClean="0"/>
              <a:t> an </a:t>
            </a:r>
            <a:r>
              <a:rPr lang="nb-NO" dirty="0" err="1" smtClean="0"/>
              <a:t>importan</a:t>
            </a:r>
            <a:r>
              <a:rPr lang="nb-NO" dirty="0" smtClean="0"/>
              <a:t> </a:t>
            </a:r>
            <a:r>
              <a:rPr lang="nb-NO" dirty="0" err="1" smtClean="0"/>
              <a:t>factor</a:t>
            </a:r>
            <a:r>
              <a:rPr lang="nb-NO" dirty="0" smtClean="0"/>
              <a:t>». </a:t>
            </a:r>
          </a:p>
          <a:p>
            <a:pPr marL="0" indent="0">
              <a:buNone/>
            </a:pPr>
            <a:r>
              <a:rPr lang="nb-NO" sz="1200" dirty="0"/>
              <a:t>    (O. </a:t>
            </a:r>
            <a:r>
              <a:rPr lang="nb-NO" sz="1200" dirty="0" err="1"/>
              <a:t>Bruåsdal</a:t>
            </a:r>
            <a:r>
              <a:rPr lang="nb-NO" sz="1200" dirty="0"/>
              <a:t>, </a:t>
            </a:r>
            <a:r>
              <a:rPr lang="nb-NO" sz="1200" i="1" dirty="0"/>
              <a:t>Bilskipsfart</a:t>
            </a:r>
            <a:r>
              <a:rPr lang="nb-NO" sz="1200" dirty="0"/>
              <a:t>, 57/1992, </a:t>
            </a:r>
            <a:r>
              <a:rPr lang="nb-NO" sz="1200" i="1" dirty="0"/>
              <a:t>SNF-rapport</a:t>
            </a:r>
            <a:r>
              <a:rPr lang="nb-NO" sz="1200" dirty="0"/>
              <a:t>, Bergen 1992:29)</a:t>
            </a:r>
          </a:p>
        </p:txBody>
      </p:sp>
    </p:spTree>
    <p:extLst>
      <p:ext uri="{BB962C8B-B14F-4D97-AF65-F5344CB8AC3E}">
        <p14:creationId xmlns:p14="http://schemas.microsoft.com/office/powerpoint/2010/main" val="35620080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627534"/>
            <a:ext cx="6659067" cy="539354"/>
          </a:xfrm>
        </p:spPr>
        <p:txBody>
          <a:bodyPr/>
          <a:lstStyle/>
          <a:p>
            <a:r>
              <a:rPr lang="nb-NO" sz="1950" dirty="0" smtClean="0"/>
              <a:t>Place </a:t>
            </a:r>
            <a:r>
              <a:rPr lang="nb-NO" sz="1950" dirty="0" err="1" smtClean="0"/>
              <a:t>of</a:t>
            </a:r>
            <a:r>
              <a:rPr lang="nb-NO" sz="1950" dirty="0" smtClean="0"/>
              <a:t> </a:t>
            </a:r>
            <a:r>
              <a:rPr lang="nb-NO" sz="1950" dirty="0" err="1" smtClean="0"/>
              <a:t>build</a:t>
            </a:r>
            <a:r>
              <a:rPr lang="nb-NO" sz="1950" dirty="0" smtClean="0"/>
              <a:t> </a:t>
            </a:r>
            <a:r>
              <a:rPr lang="nb-NO" sz="1950" dirty="0" err="1" smtClean="0"/>
              <a:t>of</a:t>
            </a:r>
            <a:r>
              <a:rPr lang="nb-NO" sz="1950" dirty="0" smtClean="0"/>
              <a:t> Norwegian </a:t>
            </a:r>
            <a:r>
              <a:rPr lang="nb-NO" sz="1950" dirty="0" err="1" smtClean="0"/>
              <a:t>car</a:t>
            </a:r>
            <a:r>
              <a:rPr lang="nb-NO" sz="1950" dirty="0" smtClean="0"/>
              <a:t> </a:t>
            </a:r>
            <a:r>
              <a:rPr lang="nb-NO" sz="1950" dirty="0" err="1" smtClean="0"/>
              <a:t>carriers</a:t>
            </a:r>
            <a:r>
              <a:rPr lang="nb-NO" sz="1950" dirty="0" smtClean="0"/>
              <a:t>, </a:t>
            </a:r>
            <a:r>
              <a:rPr lang="nb-NO" sz="1950" dirty="0"/>
              <a:t>1965-2009 </a:t>
            </a:r>
            <a:r>
              <a:rPr lang="nb-NO" sz="1950" dirty="0" smtClean="0"/>
              <a:t>(</a:t>
            </a:r>
            <a:r>
              <a:rPr lang="nb-NO" sz="1950" dirty="0" err="1" smtClean="0"/>
              <a:t>newbuilds</a:t>
            </a:r>
            <a:r>
              <a:rPr lang="nb-NO" sz="1950" dirty="0" smtClean="0"/>
              <a:t> and </a:t>
            </a:r>
            <a:r>
              <a:rPr lang="nb-NO" sz="1950" dirty="0" err="1" smtClean="0"/>
              <a:t>rebuilds</a:t>
            </a:r>
            <a:r>
              <a:rPr lang="nb-NO" sz="1950" dirty="0" smtClean="0"/>
              <a:t>)</a:t>
            </a:r>
            <a:r>
              <a:rPr lang="nb-NO" sz="1950" dirty="0"/>
              <a:t/>
            </a:r>
            <a:br>
              <a:rPr lang="nb-NO" sz="1950" dirty="0"/>
            </a:br>
            <a:endParaRPr lang="nb-NO" sz="195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91943020"/>
              </p:ext>
            </p:extLst>
          </p:nvPr>
        </p:nvGraphicFramePr>
        <p:xfrm>
          <a:off x="683568" y="1437624"/>
          <a:ext cx="6899988" cy="28276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52033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55526"/>
            <a:ext cx="8424936" cy="539354"/>
          </a:xfrm>
        </p:spPr>
        <p:txBody>
          <a:bodyPr/>
          <a:lstStyle/>
          <a:p>
            <a:r>
              <a:rPr lang="nb-NO" sz="2800" dirty="0"/>
              <a:t>Company </a:t>
            </a:r>
            <a:r>
              <a:rPr lang="nb-NO" sz="2800" dirty="0" err="1"/>
              <a:t>strategy</a:t>
            </a:r>
            <a:r>
              <a:rPr lang="nb-NO" sz="2800" dirty="0"/>
              <a:t>, </a:t>
            </a:r>
            <a:r>
              <a:rPr lang="nb-NO" sz="2800" dirty="0" err="1"/>
              <a:t>structure</a:t>
            </a:r>
            <a:r>
              <a:rPr lang="nb-NO" sz="2800" dirty="0"/>
              <a:t> and </a:t>
            </a:r>
            <a:r>
              <a:rPr lang="nb-NO" sz="2800" dirty="0" err="1" smtClean="0"/>
              <a:t>rivalry</a:t>
            </a:r>
            <a:r>
              <a:rPr lang="en-GB" sz="2800" dirty="0" smtClean="0"/>
              <a:t>?</a:t>
            </a:r>
            <a:endParaRPr lang="en-GB" sz="2800" dirty="0"/>
          </a:p>
        </p:txBody>
      </p:sp>
      <p:sp>
        <p:nvSpPr>
          <p:cNvPr id="3" name="Content Placeholder 2"/>
          <p:cNvSpPr>
            <a:spLocks noGrp="1"/>
          </p:cNvSpPr>
          <p:nvPr>
            <p:ph idx="1"/>
          </p:nvPr>
        </p:nvSpPr>
        <p:spPr/>
        <p:txBody>
          <a:bodyPr/>
          <a:lstStyle/>
          <a:p>
            <a:r>
              <a:rPr lang="nb-NO" dirty="0" err="1" smtClean="0"/>
              <a:t>Competition</a:t>
            </a:r>
            <a:r>
              <a:rPr lang="nb-NO" dirty="0" smtClean="0"/>
              <a:t> </a:t>
            </a:r>
            <a:r>
              <a:rPr lang="nb-NO" dirty="0" err="1" smtClean="0"/>
              <a:t>with</a:t>
            </a:r>
            <a:r>
              <a:rPr lang="nb-NO" dirty="0" smtClean="0"/>
              <a:t> non-Norwegian shipping </a:t>
            </a:r>
            <a:r>
              <a:rPr lang="nb-NO" dirty="0" err="1" smtClean="0"/>
              <a:t>firms</a:t>
            </a:r>
            <a:r>
              <a:rPr lang="nb-NO" dirty="0" smtClean="0"/>
              <a:t> more </a:t>
            </a:r>
            <a:r>
              <a:rPr lang="nb-NO" dirty="0" err="1" smtClean="0"/>
              <a:t>important</a:t>
            </a:r>
            <a:r>
              <a:rPr lang="nb-NO" dirty="0" smtClean="0"/>
              <a:t> </a:t>
            </a:r>
            <a:r>
              <a:rPr lang="nb-NO" dirty="0" err="1" smtClean="0"/>
              <a:t>than</a:t>
            </a:r>
            <a:r>
              <a:rPr lang="nb-NO" dirty="0" smtClean="0"/>
              <a:t> </a:t>
            </a:r>
            <a:r>
              <a:rPr lang="nb-NO" dirty="0" err="1" smtClean="0"/>
              <a:t>competition</a:t>
            </a:r>
            <a:r>
              <a:rPr lang="nb-NO" dirty="0" smtClean="0"/>
              <a:t> </a:t>
            </a:r>
            <a:r>
              <a:rPr lang="nb-NO" dirty="0" err="1" smtClean="0"/>
              <a:t>with</a:t>
            </a:r>
            <a:r>
              <a:rPr lang="nb-NO" dirty="0" smtClean="0"/>
              <a:t> Norwegian </a:t>
            </a:r>
            <a:r>
              <a:rPr lang="nb-NO" dirty="0" err="1" smtClean="0"/>
              <a:t>firms</a:t>
            </a:r>
            <a:endParaRPr lang="en-GB" dirty="0"/>
          </a:p>
        </p:txBody>
      </p:sp>
    </p:spTree>
    <p:extLst>
      <p:ext uri="{BB962C8B-B14F-4D97-AF65-F5344CB8AC3E}">
        <p14:creationId xmlns:p14="http://schemas.microsoft.com/office/powerpoint/2010/main" val="312374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6" name="Content Placeholder 5" descr="2034.Bokomslag_fil.200.jpg"/>
          <p:cNvPicPr>
            <a:picLocks noGrp="1" noChangeAspect="1"/>
          </p:cNvPicPr>
          <p:nvPr>
            <p:ph idx="1"/>
          </p:nvPr>
        </p:nvPicPr>
        <p:blipFill>
          <a:blip r:embed="rId3">
            <a:extLst>
              <a:ext uri="{28A0092B-C50C-407E-A947-70E740481C1C}">
                <a14:useLocalDpi xmlns:a14="http://schemas.microsoft.com/office/drawing/2010/main" val="0"/>
              </a:ext>
            </a:extLst>
          </a:blip>
          <a:srcRect l="-81011" r="-81011"/>
          <a:stretch>
            <a:fillRect/>
          </a:stretch>
        </p:blipFill>
        <p:spPr>
          <a:xfrm>
            <a:off x="899592" y="195486"/>
            <a:ext cx="7416824" cy="4240560"/>
          </a:xfrm>
        </p:spPr>
      </p:pic>
    </p:spTree>
    <p:extLst>
      <p:ext uri="{BB962C8B-B14F-4D97-AF65-F5344CB8AC3E}">
        <p14:creationId xmlns:p14="http://schemas.microsoft.com/office/powerpoint/2010/main" val="5650219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A </a:t>
            </a:r>
            <a:r>
              <a:rPr lang="nb-NO" dirty="0" err="1" smtClean="0"/>
              <a:t>common</a:t>
            </a:r>
            <a:r>
              <a:rPr lang="nb-NO" dirty="0" smtClean="0"/>
              <a:t>, </a:t>
            </a:r>
            <a:r>
              <a:rPr lang="nb-NO" dirty="0" err="1" smtClean="0"/>
              <a:t>national</a:t>
            </a:r>
            <a:r>
              <a:rPr lang="nb-NO" dirty="0" smtClean="0"/>
              <a:t> </a:t>
            </a:r>
            <a:r>
              <a:rPr lang="nb-NO" dirty="0" err="1" smtClean="0"/>
              <a:t>strategy</a:t>
            </a:r>
            <a:r>
              <a:rPr lang="nb-NO" dirty="0" smtClean="0"/>
              <a:t>?</a:t>
            </a:r>
            <a:endParaRPr lang="nb-NO" dirty="0"/>
          </a:p>
        </p:txBody>
      </p:sp>
      <p:sp>
        <p:nvSpPr>
          <p:cNvPr id="3" name="Content Placeholder 2"/>
          <p:cNvSpPr>
            <a:spLocks noGrp="1"/>
          </p:cNvSpPr>
          <p:nvPr>
            <p:ph idx="1"/>
          </p:nvPr>
        </p:nvSpPr>
        <p:spPr/>
        <p:txBody>
          <a:bodyPr/>
          <a:lstStyle/>
          <a:p>
            <a:r>
              <a:rPr lang="nb-NO" dirty="0" smtClean="0"/>
              <a:t>“The </a:t>
            </a:r>
            <a:r>
              <a:rPr lang="nb-NO" dirty="0" err="1" smtClean="0"/>
              <a:t>way</a:t>
            </a:r>
            <a:r>
              <a:rPr lang="nb-NO" dirty="0" smtClean="0"/>
              <a:t> in </a:t>
            </a:r>
            <a:r>
              <a:rPr lang="nb-NO" dirty="0" err="1" smtClean="0"/>
              <a:t>which</a:t>
            </a:r>
            <a:r>
              <a:rPr lang="nb-NO" dirty="0" smtClean="0"/>
              <a:t> </a:t>
            </a:r>
            <a:r>
              <a:rPr lang="nb-NO" dirty="0" err="1" smtClean="0"/>
              <a:t>firms</a:t>
            </a:r>
            <a:r>
              <a:rPr lang="nb-NO" dirty="0" smtClean="0"/>
              <a:t> </a:t>
            </a:r>
            <a:r>
              <a:rPr lang="nb-NO" dirty="0" err="1" smtClean="0"/>
              <a:t>are</a:t>
            </a:r>
            <a:r>
              <a:rPr lang="nb-NO" dirty="0" smtClean="0"/>
              <a:t> </a:t>
            </a:r>
            <a:r>
              <a:rPr lang="nb-NO" dirty="0" err="1" smtClean="0"/>
              <a:t>managed</a:t>
            </a:r>
            <a:r>
              <a:rPr lang="nb-NO" dirty="0" smtClean="0"/>
              <a:t> and </a:t>
            </a:r>
            <a:r>
              <a:rPr lang="nb-NO" dirty="0" err="1" smtClean="0"/>
              <a:t>choose</a:t>
            </a:r>
            <a:r>
              <a:rPr lang="nb-NO" dirty="0" smtClean="0"/>
              <a:t> to </a:t>
            </a:r>
            <a:r>
              <a:rPr lang="nb-NO" dirty="0" err="1" smtClean="0"/>
              <a:t>compete</a:t>
            </a:r>
            <a:r>
              <a:rPr lang="nb-NO" dirty="0" smtClean="0"/>
              <a:t> is </a:t>
            </a:r>
            <a:r>
              <a:rPr lang="nb-NO" dirty="0" err="1" smtClean="0"/>
              <a:t>affected</a:t>
            </a:r>
            <a:r>
              <a:rPr lang="nb-NO" dirty="0" smtClean="0"/>
              <a:t> by </a:t>
            </a:r>
            <a:r>
              <a:rPr lang="nb-NO" dirty="0" err="1" smtClean="0"/>
              <a:t>national</a:t>
            </a:r>
            <a:r>
              <a:rPr lang="nb-NO" dirty="0" smtClean="0"/>
              <a:t> </a:t>
            </a:r>
            <a:r>
              <a:rPr lang="nb-NO" dirty="0" err="1" smtClean="0"/>
              <a:t>circumstances</a:t>
            </a:r>
            <a:r>
              <a:rPr lang="nb-NO" dirty="0" smtClean="0"/>
              <a:t>. </a:t>
            </a:r>
            <a:r>
              <a:rPr lang="en-US" dirty="0" smtClean="0"/>
              <a:t>While no nation exhibits uniformity across all firms, the national context creates tendencies that are strong enough to be readily noticeable by any observer.”</a:t>
            </a:r>
          </a:p>
          <a:p>
            <a:pPr marL="0" indent="0">
              <a:buNone/>
            </a:pPr>
            <a:r>
              <a:rPr lang="en-US" sz="1200" dirty="0" smtClean="0"/>
              <a:t>   (M.E. Porter, </a:t>
            </a:r>
            <a:r>
              <a:rPr lang="en-US" sz="1200" i="1" dirty="0" smtClean="0"/>
              <a:t>The competitive advantage of nations</a:t>
            </a:r>
            <a:r>
              <a:rPr lang="en-US" sz="1200" dirty="0" smtClean="0"/>
              <a:t>, Basingstoke 1998:108)</a:t>
            </a:r>
            <a:endParaRPr lang="nb-NO" sz="1200" dirty="0"/>
          </a:p>
        </p:txBody>
      </p:sp>
    </p:spTree>
    <p:extLst>
      <p:ext uri="{BB962C8B-B14F-4D97-AF65-F5344CB8AC3E}">
        <p14:creationId xmlns:p14="http://schemas.microsoft.com/office/powerpoint/2010/main" val="189032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49492"/>
            <a:ext cx="8136904" cy="539354"/>
          </a:xfrm>
        </p:spPr>
        <p:txBody>
          <a:bodyPr/>
          <a:lstStyle/>
          <a:p>
            <a:r>
              <a:rPr lang="nb-NO" dirty="0" smtClean="0"/>
              <a:t>Three </a:t>
            </a:r>
            <a:r>
              <a:rPr lang="nb-NO" dirty="0" err="1" smtClean="0"/>
              <a:t>companies</a:t>
            </a:r>
            <a:r>
              <a:rPr lang="nb-NO" dirty="0" smtClean="0"/>
              <a:t> – </a:t>
            </a:r>
            <a:r>
              <a:rPr lang="nb-NO" dirty="0" err="1" smtClean="0"/>
              <a:t>three</a:t>
            </a:r>
            <a:r>
              <a:rPr lang="nb-NO" dirty="0" smtClean="0"/>
              <a:t> </a:t>
            </a:r>
            <a:r>
              <a:rPr lang="nb-NO" dirty="0" err="1" smtClean="0"/>
              <a:t>strategies</a:t>
            </a:r>
            <a:endParaRPr lang="nb-NO" dirty="0"/>
          </a:p>
        </p:txBody>
      </p:sp>
      <p:sp>
        <p:nvSpPr>
          <p:cNvPr id="3" name="Content Placeholder 2"/>
          <p:cNvSpPr>
            <a:spLocks noGrp="1"/>
          </p:cNvSpPr>
          <p:nvPr>
            <p:ph idx="1"/>
          </p:nvPr>
        </p:nvSpPr>
        <p:spPr>
          <a:xfrm>
            <a:off x="611560" y="915566"/>
            <a:ext cx="7992888" cy="2881685"/>
          </a:xfrm>
        </p:spPr>
        <p:txBody>
          <a:bodyPr/>
          <a:lstStyle/>
          <a:p>
            <a:r>
              <a:rPr lang="nb-NO" dirty="0" smtClean="0"/>
              <a:t>Ugland </a:t>
            </a:r>
            <a:r>
              <a:rPr lang="nb-NO" dirty="0" err="1" smtClean="0"/>
              <a:t>Ship</a:t>
            </a:r>
            <a:r>
              <a:rPr lang="nb-NO" dirty="0" smtClean="0"/>
              <a:t> Management: </a:t>
            </a:r>
            <a:r>
              <a:rPr lang="nb-NO" dirty="0" err="1" smtClean="0"/>
              <a:t>entry</a:t>
            </a:r>
            <a:r>
              <a:rPr lang="nb-NO" dirty="0" smtClean="0"/>
              <a:t> </a:t>
            </a:r>
            <a:r>
              <a:rPr lang="nb-NO" dirty="0" err="1" smtClean="0"/>
              <a:t>coincidental</a:t>
            </a:r>
            <a:r>
              <a:rPr lang="nb-NO" dirty="0" smtClean="0"/>
              <a:t>, </a:t>
            </a:r>
            <a:r>
              <a:rPr lang="nb-NO" dirty="0" err="1" smtClean="0"/>
              <a:t>technological</a:t>
            </a:r>
            <a:r>
              <a:rPr lang="nb-NO" dirty="0" smtClean="0"/>
              <a:t> first-mover, </a:t>
            </a:r>
            <a:r>
              <a:rPr lang="nb-NO" dirty="0" err="1" smtClean="0"/>
              <a:t>no</a:t>
            </a:r>
            <a:r>
              <a:rPr lang="nb-NO" dirty="0" smtClean="0"/>
              <a:t> </a:t>
            </a:r>
            <a:r>
              <a:rPr lang="nb-NO" dirty="0" err="1" smtClean="0"/>
              <a:t>ship</a:t>
            </a:r>
            <a:r>
              <a:rPr lang="nb-NO" dirty="0" smtClean="0"/>
              <a:t> brokers </a:t>
            </a:r>
            <a:r>
              <a:rPr lang="nb-NO" dirty="0" err="1" smtClean="0"/>
              <a:t>involved</a:t>
            </a:r>
            <a:r>
              <a:rPr lang="nb-NO" dirty="0" smtClean="0"/>
              <a:t>, </a:t>
            </a:r>
            <a:r>
              <a:rPr lang="nb-NO" dirty="0" err="1" smtClean="0"/>
              <a:t>build</a:t>
            </a:r>
            <a:r>
              <a:rPr lang="nb-NO" dirty="0" smtClean="0"/>
              <a:t> separate </a:t>
            </a:r>
            <a:r>
              <a:rPr lang="nb-NO" dirty="0" err="1" smtClean="0"/>
              <a:t>international</a:t>
            </a:r>
            <a:r>
              <a:rPr lang="nb-NO" dirty="0" smtClean="0"/>
              <a:t> </a:t>
            </a:r>
            <a:r>
              <a:rPr lang="nb-NO" dirty="0" err="1" smtClean="0"/>
              <a:t>networks</a:t>
            </a:r>
            <a:r>
              <a:rPr lang="nb-NO" dirty="0" smtClean="0"/>
              <a:t>, </a:t>
            </a:r>
            <a:r>
              <a:rPr lang="nb-NO" dirty="0" err="1" smtClean="0"/>
              <a:t>informal</a:t>
            </a:r>
            <a:r>
              <a:rPr lang="nb-NO" dirty="0" smtClean="0"/>
              <a:t> non-</a:t>
            </a:r>
            <a:r>
              <a:rPr lang="nb-NO" dirty="0" err="1" smtClean="0"/>
              <a:t>hierarchical</a:t>
            </a:r>
            <a:r>
              <a:rPr lang="nb-NO" dirty="0" smtClean="0"/>
              <a:t> </a:t>
            </a:r>
            <a:r>
              <a:rPr lang="nb-NO" dirty="0" err="1" smtClean="0"/>
              <a:t>culture</a:t>
            </a:r>
            <a:r>
              <a:rPr lang="nb-NO" dirty="0" smtClean="0"/>
              <a:t>, flat </a:t>
            </a:r>
            <a:r>
              <a:rPr lang="nb-NO" dirty="0" err="1" smtClean="0"/>
              <a:t>structure</a:t>
            </a:r>
            <a:r>
              <a:rPr lang="nb-NO" dirty="0" smtClean="0"/>
              <a:t>, </a:t>
            </a:r>
            <a:r>
              <a:rPr lang="nb-NO" dirty="0" err="1" smtClean="0"/>
              <a:t>much</a:t>
            </a:r>
            <a:r>
              <a:rPr lang="nb-NO" dirty="0" smtClean="0"/>
              <a:t> </a:t>
            </a:r>
            <a:r>
              <a:rPr lang="nb-NO" dirty="0" err="1" smtClean="0"/>
              <a:t>specialised</a:t>
            </a:r>
            <a:r>
              <a:rPr lang="nb-NO" dirty="0" smtClean="0"/>
              <a:t> </a:t>
            </a:r>
            <a:r>
              <a:rPr lang="nb-NO" dirty="0" err="1" smtClean="0"/>
              <a:t>ship-knowledge</a:t>
            </a:r>
            <a:r>
              <a:rPr lang="nb-NO" dirty="0" smtClean="0"/>
              <a:t> (</a:t>
            </a:r>
            <a:r>
              <a:rPr lang="nb-NO" dirty="0" err="1" smtClean="0"/>
              <a:t>engineers</a:t>
            </a:r>
            <a:r>
              <a:rPr lang="nb-NO" dirty="0" smtClean="0"/>
              <a:t>)</a:t>
            </a:r>
            <a:endParaRPr lang="nb-NO" dirty="0"/>
          </a:p>
          <a:p>
            <a:r>
              <a:rPr lang="nb-NO" dirty="0" err="1" smtClean="0"/>
              <a:t>Höegh</a:t>
            </a:r>
            <a:r>
              <a:rPr lang="nb-NO" dirty="0" smtClean="0"/>
              <a:t>: Purposefull, </a:t>
            </a:r>
            <a:r>
              <a:rPr lang="nb-NO" dirty="0" err="1" smtClean="0"/>
              <a:t>strategic</a:t>
            </a:r>
            <a:r>
              <a:rPr lang="nb-NO" dirty="0" smtClean="0"/>
              <a:t> </a:t>
            </a:r>
            <a:r>
              <a:rPr lang="nb-NO" dirty="0" err="1" smtClean="0"/>
              <a:t>move</a:t>
            </a:r>
            <a:r>
              <a:rPr lang="nb-NO" dirty="0" smtClean="0"/>
              <a:t> </a:t>
            </a:r>
            <a:r>
              <a:rPr lang="nb-NO" dirty="0" err="1" smtClean="0"/>
              <a:t>intospesialized</a:t>
            </a:r>
            <a:r>
              <a:rPr lang="nb-NO" dirty="0" smtClean="0"/>
              <a:t> shipping, </a:t>
            </a:r>
            <a:r>
              <a:rPr lang="nb-NO" dirty="0" err="1" smtClean="0"/>
              <a:t>technological</a:t>
            </a:r>
            <a:r>
              <a:rPr lang="nb-NO" dirty="0" smtClean="0"/>
              <a:t> late mover, </a:t>
            </a:r>
            <a:r>
              <a:rPr lang="nb-NO" dirty="0" err="1" smtClean="0"/>
              <a:t>highly</a:t>
            </a:r>
            <a:r>
              <a:rPr lang="nb-NO" dirty="0" smtClean="0"/>
              <a:t> </a:t>
            </a:r>
            <a:r>
              <a:rPr lang="nb-NO" dirty="0" err="1" smtClean="0"/>
              <a:t>reliant</a:t>
            </a:r>
            <a:r>
              <a:rPr lang="nb-NO" dirty="0" smtClean="0"/>
              <a:t> </a:t>
            </a:r>
            <a:r>
              <a:rPr lang="nb-NO" dirty="0" err="1" smtClean="0"/>
              <a:t>on</a:t>
            </a:r>
            <a:r>
              <a:rPr lang="nb-NO" dirty="0" smtClean="0"/>
              <a:t> </a:t>
            </a:r>
            <a:r>
              <a:rPr lang="nb-NO" dirty="0" err="1" smtClean="0"/>
              <a:t>shipbrokers</a:t>
            </a:r>
            <a:r>
              <a:rPr lang="nb-NO" dirty="0" smtClean="0"/>
              <a:t>, </a:t>
            </a:r>
            <a:r>
              <a:rPr lang="nb-NO" dirty="0" err="1" smtClean="0"/>
              <a:t>hirarchical</a:t>
            </a:r>
            <a:r>
              <a:rPr lang="nb-NO" dirty="0" smtClean="0"/>
              <a:t>, </a:t>
            </a:r>
            <a:r>
              <a:rPr lang="nb-NO" dirty="0" err="1" smtClean="0"/>
              <a:t>academic</a:t>
            </a:r>
            <a:r>
              <a:rPr lang="nb-NO" dirty="0" smtClean="0"/>
              <a:t> </a:t>
            </a:r>
            <a:r>
              <a:rPr lang="nb-NO" dirty="0" err="1" smtClean="0"/>
              <a:t>culture</a:t>
            </a:r>
            <a:r>
              <a:rPr lang="nb-NO" dirty="0" smtClean="0"/>
              <a:t>, </a:t>
            </a:r>
            <a:r>
              <a:rPr lang="nb-NO" dirty="0" err="1" smtClean="0"/>
              <a:t>little</a:t>
            </a:r>
            <a:r>
              <a:rPr lang="nb-NO" dirty="0"/>
              <a:t> </a:t>
            </a:r>
            <a:r>
              <a:rPr lang="nb-NO" dirty="0" err="1"/>
              <a:t>specialised</a:t>
            </a:r>
            <a:r>
              <a:rPr lang="nb-NO" dirty="0"/>
              <a:t> </a:t>
            </a:r>
            <a:r>
              <a:rPr lang="nb-NO" dirty="0" err="1" smtClean="0"/>
              <a:t>ship-knowledge</a:t>
            </a:r>
            <a:r>
              <a:rPr lang="nb-NO" dirty="0" smtClean="0"/>
              <a:t>, general skills (staff </a:t>
            </a:r>
            <a:r>
              <a:rPr lang="nb-NO" dirty="0" err="1" smtClean="0"/>
              <a:t>trained</a:t>
            </a:r>
            <a:r>
              <a:rPr lang="nb-NO" dirty="0" smtClean="0"/>
              <a:t> in </a:t>
            </a:r>
            <a:r>
              <a:rPr lang="nb-NO" dirty="0" err="1" smtClean="0"/>
              <a:t>economics</a:t>
            </a:r>
            <a:r>
              <a:rPr lang="nb-NO" dirty="0" smtClean="0"/>
              <a:t> and management)</a:t>
            </a:r>
          </a:p>
          <a:p>
            <a:r>
              <a:rPr lang="nb-NO" dirty="0" smtClean="0"/>
              <a:t>Wilh. Wilhelmsen: </a:t>
            </a:r>
            <a:r>
              <a:rPr lang="nb-NO" dirty="0" err="1" smtClean="0"/>
              <a:t>step</a:t>
            </a:r>
            <a:r>
              <a:rPr lang="nb-NO" dirty="0" smtClean="0"/>
              <a:t>-by </a:t>
            </a:r>
            <a:r>
              <a:rPr lang="nb-NO" dirty="0" err="1" smtClean="0"/>
              <a:t>step</a:t>
            </a:r>
            <a:r>
              <a:rPr lang="nb-NO" dirty="0" smtClean="0"/>
              <a:t> </a:t>
            </a:r>
            <a:r>
              <a:rPr lang="nb-NO" dirty="0" err="1" smtClean="0"/>
              <a:t>entry</a:t>
            </a:r>
            <a:r>
              <a:rPr lang="nb-NO" dirty="0" smtClean="0"/>
              <a:t>, </a:t>
            </a:r>
            <a:r>
              <a:rPr lang="nb-NO" dirty="0" err="1" smtClean="0"/>
              <a:t>old</a:t>
            </a:r>
            <a:r>
              <a:rPr lang="nb-NO" dirty="0" smtClean="0"/>
              <a:t>/alternative </a:t>
            </a:r>
            <a:r>
              <a:rPr lang="nb-NO" dirty="0" err="1" smtClean="0"/>
              <a:t>technology</a:t>
            </a:r>
            <a:r>
              <a:rPr lang="nb-NO" dirty="0" smtClean="0"/>
              <a:t> - </a:t>
            </a:r>
            <a:r>
              <a:rPr lang="nb-NO" dirty="0" err="1" smtClean="0"/>
              <a:t>comibination</a:t>
            </a:r>
            <a:r>
              <a:rPr lang="nb-NO" dirty="0" smtClean="0"/>
              <a:t> </a:t>
            </a:r>
            <a:r>
              <a:rPr lang="nb-NO" dirty="0" err="1" smtClean="0"/>
              <a:t>carriers</a:t>
            </a:r>
            <a:r>
              <a:rPr lang="nb-NO" dirty="0" smtClean="0"/>
              <a:t>, </a:t>
            </a:r>
            <a:r>
              <a:rPr lang="nb-NO" dirty="0" err="1" smtClean="0"/>
              <a:t>growth</a:t>
            </a:r>
            <a:r>
              <a:rPr lang="nb-NO" dirty="0" smtClean="0"/>
              <a:t> </a:t>
            </a:r>
            <a:r>
              <a:rPr lang="nb-NO" dirty="0" err="1" smtClean="0"/>
              <a:t>through</a:t>
            </a:r>
            <a:r>
              <a:rPr lang="nb-NO" dirty="0" smtClean="0"/>
              <a:t> </a:t>
            </a:r>
            <a:r>
              <a:rPr lang="nb-NO" dirty="0" err="1" smtClean="0"/>
              <a:t>merges</a:t>
            </a:r>
            <a:r>
              <a:rPr lang="nb-NO" dirty="0" smtClean="0"/>
              <a:t> and </a:t>
            </a:r>
            <a:r>
              <a:rPr lang="nb-NO" dirty="0" err="1" smtClean="0"/>
              <a:t>aquisitions</a:t>
            </a:r>
            <a:r>
              <a:rPr lang="nb-NO" dirty="0" smtClean="0"/>
              <a:t>, </a:t>
            </a:r>
            <a:r>
              <a:rPr lang="nb-NO" dirty="0" err="1" smtClean="0"/>
              <a:t>bought</a:t>
            </a:r>
            <a:r>
              <a:rPr lang="nb-NO" dirty="0" smtClean="0"/>
              <a:t> </a:t>
            </a:r>
            <a:r>
              <a:rPr lang="nb-NO" dirty="0" err="1" smtClean="0"/>
              <a:t>specialised</a:t>
            </a:r>
            <a:r>
              <a:rPr lang="nb-NO" dirty="0" smtClean="0"/>
              <a:t> </a:t>
            </a:r>
            <a:r>
              <a:rPr lang="nb-NO" dirty="0" err="1" smtClean="0"/>
              <a:t>competence</a:t>
            </a:r>
            <a:endParaRPr lang="nb-NO" dirty="0"/>
          </a:p>
        </p:txBody>
      </p:sp>
    </p:spTree>
    <p:extLst>
      <p:ext uri="{BB962C8B-B14F-4D97-AF65-F5344CB8AC3E}">
        <p14:creationId xmlns:p14="http://schemas.microsoft.com/office/powerpoint/2010/main" val="271468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23478"/>
            <a:ext cx="7543800" cy="539354"/>
          </a:xfrm>
        </p:spPr>
        <p:txBody>
          <a:bodyPr/>
          <a:lstStyle/>
          <a:p>
            <a:r>
              <a:rPr lang="nb-NO" dirty="0" smtClean="0"/>
              <a:t>«</a:t>
            </a:r>
            <a:r>
              <a:rPr lang="nb-NO" dirty="0" err="1" smtClean="0"/>
              <a:t>Conclusion</a:t>
            </a:r>
            <a:r>
              <a:rPr lang="nb-NO" dirty="0" smtClean="0"/>
              <a:t>»</a:t>
            </a:r>
            <a:endParaRPr lang="nb-NO" dirty="0"/>
          </a:p>
        </p:txBody>
      </p:sp>
      <p:sp>
        <p:nvSpPr>
          <p:cNvPr id="3" name="Content Placeholder 2"/>
          <p:cNvSpPr>
            <a:spLocks noGrp="1"/>
          </p:cNvSpPr>
          <p:nvPr>
            <p:ph idx="1"/>
          </p:nvPr>
        </p:nvSpPr>
        <p:spPr>
          <a:xfrm>
            <a:off x="827584" y="1059582"/>
            <a:ext cx="6659067" cy="2989697"/>
          </a:xfrm>
        </p:spPr>
        <p:txBody>
          <a:bodyPr/>
          <a:lstStyle/>
          <a:p>
            <a:r>
              <a:rPr lang="en-US" dirty="0" smtClean="0"/>
              <a:t>No clear relationship between the Norwegian maritime «cluster» and the expansion of </a:t>
            </a:r>
            <a:r>
              <a:rPr lang="en-US" dirty="0" err="1" smtClean="0"/>
              <a:t>Ugland</a:t>
            </a:r>
            <a:r>
              <a:rPr lang="en-US" dirty="0" smtClean="0"/>
              <a:t>, </a:t>
            </a:r>
            <a:r>
              <a:rPr lang="en-US" dirty="0" err="1" smtClean="0"/>
              <a:t>Wilhelmsen</a:t>
            </a:r>
            <a:r>
              <a:rPr lang="en-US" dirty="0" smtClean="0"/>
              <a:t> </a:t>
            </a:r>
            <a:r>
              <a:rPr lang="en-US" dirty="0" err="1" smtClean="0"/>
              <a:t>og</a:t>
            </a:r>
            <a:r>
              <a:rPr lang="en-US" dirty="0" smtClean="0"/>
              <a:t> </a:t>
            </a:r>
            <a:r>
              <a:rPr lang="en-US" dirty="0" err="1" smtClean="0"/>
              <a:t>Høegh</a:t>
            </a:r>
            <a:r>
              <a:rPr lang="en-US" dirty="0" smtClean="0"/>
              <a:t> in the international car carrying business. </a:t>
            </a:r>
          </a:p>
          <a:p>
            <a:r>
              <a:rPr lang="en-US" dirty="0" smtClean="0"/>
              <a:t>International networks and relationships more important than national networks and relationships . </a:t>
            </a:r>
          </a:p>
          <a:p>
            <a:r>
              <a:rPr lang="en-US" dirty="0" smtClean="0"/>
              <a:t>Very different strategies caused success</a:t>
            </a:r>
          </a:p>
          <a:p>
            <a:r>
              <a:rPr lang="en-US" dirty="0" smtClean="0"/>
              <a:t>Broad parsimonious models needs to be complemented with deeper, more complex historical explanations </a:t>
            </a:r>
            <a:endParaRPr lang="en-US" dirty="0" smtClean="0"/>
          </a:p>
          <a:p>
            <a:pPr marL="0" indent="0">
              <a:buNone/>
            </a:pPr>
            <a:r>
              <a:rPr lang="nb-NO" dirty="0" smtClean="0"/>
              <a:t> </a:t>
            </a:r>
            <a:endParaRPr lang="nb-NO" dirty="0"/>
          </a:p>
        </p:txBody>
      </p:sp>
    </p:spTree>
    <p:extLst>
      <p:ext uri="{BB962C8B-B14F-4D97-AF65-F5344CB8AC3E}">
        <p14:creationId xmlns:p14="http://schemas.microsoft.com/office/powerpoint/2010/main" val="87916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652" y="228600"/>
            <a:ext cx="6480720" cy="539354"/>
          </a:xfrm>
        </p:spPr>
        <p:txBody>
          <a:bodyPr/>
          <a:lstStyle/>
          <a:p>
            <a:r>
              <a:rPr lang="nb-NO" sz="2100" dirty="0"/>
              <a:t>The </a:t>
            </a:r>
            <a:r>
              <a:rPr lang="nb-NO" sz="2100" dirty="0" err="1"/>
              <a:t>composition</a:t>
            </a:r>
            <a:r>
              <a:rPr lang="nb-NO" sz="2100" dirty="0"/>
              <a:t> </a:t>
            </a:r>
            <a:r>
              <a:rPr lang="nb-NO" sz="2100" dirty="0" err="1"/>
              <a:t>of</a:t>
            </a:r>
            <a:r>
              <a:rPr lang="nb-NO" sz="2100" dirty="0"/>
              <a:t> Norwegian </a:t>
            </a:r>
            <a:r>
              <a:rPr lang="nb-NO" sz="2100" dirty="0" err="1"/>
              <a:t>exports</a:t>
            </a:r>
            <a:r>
              <a:rPr lang="nb-NO" sz="2100" dirty="0"/>
              <a:t>, 1865-2007</a:t>
            </a:r>
          </a:p>
        </p:txBody>
      </p:sp>
      <p:graphicFrame>
        <p:nvGraphicFramePr>
          <p:cNvPr id="4" name="Table Placeholder 3"/>
          <p:cNvGraphicFramePr>
            <a:graphicFrameLocks noGrp="1" noChangeAspect="1"/>
          </p:cNvGraphicFramePr>
          <p:nvPr>
            <p:ph type="tbl" idx="1"/>
            <p:extLst/>
          </p:nvPr>
        </p:nvGraphicFramePr>
        <p:xfrm>
          <a:off x="1439652" y="1113588"/>
          <a:ext cx="6480720" cy="3510390"/>
        </p:xfrm>
        <a:graphic>
          <a:graphicData uri="http://schemas.openxmlformats.org/presentationml/2006/ole">
            <mc:AlternateContent xmlns:mc="http://schemas.openxmlformats.org/markup-compatibility/2006">
              <mc:Choice xmlns:v="urn:schemas-microsoft-com:vml" Requires="v">
                <p:oleObj spid="_x0000_s2080" name="Chart" r:id="rId4" imgW="7099300" imgH="5511800" progId="Excel.Chart.8">
                  <p:embed/>
                </p:oleObj>
              </mc:Choice>
              <mc:Fallback>
                <p:oleObj name="Chart" r:id="rId4" imgW="7099300" imgH="551180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9652" y="1113588"/>
                        <a:ext cx="6480720" cy="351039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16201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oleChartEl type="gridLegend"/>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oleChartEl type="series" lvl="1"/>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oleChartEl type="series" lvl="2"/>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oleChartEl type="series" lvl="3"/>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oleChartEl type="series" lvl="4"/>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oleChartEl type="series" lvl="5"/>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uiExpand="1" bld="series"/>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28600"/>
            <a:ext cx="8496944" cy="539354"/>
          </a:xfrm>
        </p:spPr>
        <p:txBody>
          <a:bodyPr/>
          <a:lstStyle/>
          <a:p>
            <a:r>
              <a:rPr lang="nb-NO" sz="2400" dirty="0" smtClean="0"/>
              <a:t>Norwegian </a:t>
            </a:r>
            <a:r>
              <a:rPr lang="nb-NO" sz="2400" dirty="0" err="1" smtClean="0"/>
              <a:t>shipping’s</a:t>
            </a:r>
            <a:r>
              <a:rPr lang="nb-NO" sz="2400" dirty="0" smtClean="0"/>
              <a:t> </a:t>
            </a:r>
            <a:r>
              <a:rPr lang="nb-NO" sz="2400" dirty="0" err="1" smtClean="0"/>
              <a:t>share</a:t>
            </a:r>
            <a:r>
              <a:rPr lang="nb-NO" sz="2400" dirty="0" smtClean="0"/>
              <a:t> </a:t>
            </a:r>
            <a:r>
              <a:rPr lang="nb-NO" sz="2400" dirty="0" err="1" smtClean="0"/>
              <a:t>of</a:t>
            </a:r>
            <a:r>
              <a:rPr lang="nb-NO" sz="2400" dirty="0" smtClean="0"/>
              <a:t> </a:t>
            </a:r>
            <a:r>
              <a:rPr lang="nb-NO" sz="2400" dirty="0" err="1" smtClean="0"/>
              <a:t>world</a:t>
            </a:r>
            <a:r>
              <a:rPr lang="nb-NO" sz="2400" dirty="0" smtClean="0"/>
              <a:t> </a:t>
            </a:r>
            <a:r>
              <a:rPr lang="nb-NO" sz="2400" dirty="0" err="1" smtClean="0"/>
              <a:t>tonnage</a:t>
            </a:r>
            <a:r>
              <a:rPr lang="nb-NO" sz="2400" dirty="0" smtClean="0"/>
              <a:t>, </a:t>
            </a:r>
            <a:r>
              <a:rPr lang="nb-NO" sz="2400" dirty="0"/>
              <a:t>1850-2013 (</a:t>
            </a:r>
            <a:r>
              <a:rPr lang="nb-NO" sz="2400" dirty="0" err="1"/>
              <a:t>brt</a:t>
            </a:r>
            <a:r>
              <a:rPr lang="nb-NO" sz="2400" dirty="0"/>
              <a:t>)</a:t>
            </a:r>
          </a:p>
        </p:txBody>
      </p:sp>
      <p:graphicFrame>
        <p:nvGraphicFramePr>
          <p:cNvPr id="4" name="Table Placeholder 3"/>
          <p:cNvGraphicFramePr>
            <a:graphicFrameLocks noGrp="1"/>
          </p:cNvGraphicFramePr>
          <p:nvPr>
            <p:ph type="tbl" idx="1"/>
            <p:extLst>
              <p:ext uri="{D42A27DB-BD31-4B8C-83A1-F6EECF244321}">
                <p14:modId xmlns:p14="http://schemas.microsoft.com/office/powerpoint/2010/main" val="482192288"/>
              </p:ext>
            </p:extLst>
          </p:nvPr>
        </p:nvGraphicFramePr>
        <p:xfrm>
          <a:off x="395536" y="915566"/>
          <a:ext cx="8352928" cy="3419735"/>
        </p:xfrm>
        <a:graphic>
          <a:graphicData uri="http://schemas.openxmlformats.org/drawingml/2006/chart">
            <c:chart xmlns:c="http://schemas.openxmlformats.org/drawingml/2006/chart" xmlns:r="http://schemas.openxmlformats.org/officeDocument/2006/relationships" r:id="rId3"/>
          </a:graphicData>
        </a:graphic>
      </p:graphicFrame>
      <p:sp>
        <p:nvSpPr>
          <p:cNvPr id="7" name="Right Arrow 6"/>
          <p:cNvSpPr/>
          <p:nvPr/>
        </p:nvSpPr>
        <p:spPr>
          <a:xfrm>
            <a:off x="4301970" y="2463738"/>
            <a:ext cx="378042"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5" name="Right Arrow 4"/>
          <p:cNvSpPr/>
          <p:nvPr/>
        </p:nvSpPr>
        <p:spPr>
          <a:xfrm>
            <a:off x="5778134" y="2064260"/>
            <a:ext cx="378042"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6" name="Right Arrow 5"/>
          <p:cNvSpPr/>
          <p:nvPr/>
        </p:nvSpPr>
        <p:spPr>
          <a:xfrm>
            <a:off x="7218294" y="2496308"/>
            <a:ext cx="378042"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Tree>
    <p:extLst>
      <p:ext uri="{BB962C8B-B14F-4D97-AF65-F5344CB8AC3E}">
        <p14:creationId xmlns:p14="http://schemas.microsoft.com/office/powerpoint/2010/main" val="68539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28600"/>
            <a:ext cx="8208912" cy="614957"/>
          </a:xfrm>
        </p:spPr>
        <p:txBody>
          <a:bodyPr/>
          <a:lstStyle/>
          <a:p>
            <a:r>
              <a:rPr lang="nb-NO" sz="2400" dirty="0" smtClean="0"/>
              <a:t>The </a:t>
            </a:r>
            <a:r>
              <a:rPr lang="nb-NO" sz="2400" dirty="0" err="1" smtClean="0"/>
              <a:t>composition</a:t>
            </a:r>
            <a:r>
              <a:rPr lang="nb-NO" sz="2400" dirty="0" smtClean="0"/>
              <a:t> </a:t>
            </a:r>
            <a:r>
              <a:rPr lang="nb-NO" sz="2400" dirty="0" err="1" smtClean="0"/>
              <a:t>of</a:t>
            </a:r>
            <a:r>
              <a:rPr lang="nb-NO" sz="2400" dirty="0" smtClean="0"/>
              <a:t> </a:t>
            </a:r>
            <a:r>
              <a:rPr lang="nb-NO" sz="2400" dirty="0" err="1" smtClean="0"/>
              <a:t>the</a:t>
            </a:r>
            <a:r>
              <a:rPr lang="nb-NO" sz="2400" dirty="0" smtClean="0"/>
              <a:t> Norwegian </a:t>
            </a:r>
            <a:r>
              <a:rPr lang="nb-NO" sz="2400" dirty="0" err="1" smtClean="0"/>
              <a:t>fleet</a:t>
            </a:r>
            <a:r>
              <a:rPr lang="nb-NO" sz="2400" dirty="0" smtClean="0"/>
              <a:t>, </a:t>
            </a:r>
            <a:r>
              <a:rPr lang="nb-NO" sz="2400" dirty="0"/>
              <a:t>1960-2008 </a:t>
            </a:r>
            <a:r>
              <a:rPr lang="nb-NO" sz="2400" dirty="0" smtClean="0"/>
              <a:t/>
            </a:r>
            <a:br>
              <a:rPr lang="nb-NO" sz="2400" dirty="0" smtClean="0"/>
            </a:br>
            <a:r>
              <a:rPr lang="nb-NO" sz="2400" dirty="0" smtClean="0"/>
              <a:t>(</a:t>
            </a:r>
            <a:r>
              <a:rPr lang="nb-NO" sz="2400" dirty="0"/>
              <a:t>% </a:t>
            </a:r>
            <a:r>
              <a:rPr lang="nb-NO" sz="2400" dirty="0" err="1" smtClean="0"/>
              <a:t>of</a:t>
            </a:r>
            <a:r>
              <a:rPr lang="nb-NO" sz="2400" dirty="0" smtClean="0"/>
              <a:t> total gross </a:t>
            </a:r>
            <a:r>
              <a:rPr lang="nb-NO" sz="2400" dirty="0" err="1" smtClean="0"/>
              <a:t>tonnage</a:t>
            </a:r>
            <a:r>
              <a:rPr lang="nb-NO" sz="2400" dirty="0" smtClean="0"/>
              <a:t>)</a:t>
            </a:r>
            <a:endParaRPr lang="nb-NO" sz="1600" dirty="0"/>
          </a:p>
        </p:txBody>
      </p:sp>
      <p:graphicFrame>
        <p:nvGraphicFramePr>
          <p:cNvPr id="4" name="Table Placeholder 3"/>
          <p:cNvGraphicFramePr>
            <a:graphicFrameLocks noGrp="1"/>
          </p:cNvGraphicFramePr>
          <p:nvPr>
            <p:ph type="tbl" idx="1"/>
            <p:extLst>
              <p:ext uri="{D42A27DB-BD31-4B8C-83A1-F6EECF244321}">
                <p14:modId xmlns:p14="http://schemas.microsoft.com/office/powerpoint/2010/main" val="1991218964"/>
              </p:ext>
            </p:extLst>
          </p:nvPr>
        </p:nvGraphicFramePr>
        <p:xfrm>
          <a:off x="755575" y="1275607"/>
          <a:ext cx="7560840" cy="2862318"/>
        </p:xfrm>
        <a:graphic>
          <a:graphicData uri="http://schemas.openxmlformats.org/drawingml/2006/table">
            <a:tbl>
              <a:tblPr firstRow="1" bandRow="1">
                <a:tableStyleId>{5C22544A-7EE6-4342-B048-85BDC9FD1C3A}</a:tableStyleId>
              </a:tblPr>
              <a:tblGrid>
                <a:gridCol w="1719626"/>
                <a:gridCol w="1304710"/>
                <a:gridCol w="1512168"/>
                <a:gridCol w="1512168"/>
                <a:gridCol w="1512168"/>
              </a:tblGrid>
              <a:tr h="349999">
                <a:tc>
                  <a:txBody>
                    <a:bodyPr/>
                    <a:lstStyle/>
                    <a:p>
                      <a:r>
                        <a:rPr lang="en-GB" sz="1400" noProof="0" dirty="0" smtClean="0"/>
                        <a:t>Ships</a:t>
                      </a:r>
                      <a:endParaRPr lang="en-GB" sz="1400" noProof="0" dirty="0"/>
                    </a:p>
                  </a:txBody>
                  <a:tcPr marL="68580" marR="68580" marT="34290" marB="34290"/>
                </a:tc>
                <a:tc>
                  <a:txBody>
                    <a:bodyPr/>
                    <a:lstStyle/>
                    <a:p>
                      <a:pPr algn="ctr"/>
                      <a:r>
                        <a:rPr lang="en-GB" sz="1400" noProof="0" dirty="0" smtClean="0"/>
                        <a:t>1960</a:t>
                      </a:r>
                      <a:endParaRPr lang="en-GB" sz="1400" noProof="0" dirty="0"/>
                    </a:p>
                  </a:txBody>
                  <a:tcPr marL="68580" marR="68580" marT="34290" marB="34290"/>
                </a:tc>
                <a:tc>
                  <a:txBody>
                    <a:bodyPr/>
                    <a:lstStyle/>
                    <a:p>
                      <a:pPr algn="ctr"/>
                      <a:r>
                        <a:rPr lang="en-GB" sz="1400" noProof="0" dirty="0" smtClean="0"/>
                        <a:t>1977</a:t>
                      </a:r>
                      <a:endParaRPr lang="en-GB" sz="1400" noProof="0" dirty="0"/>
                    </a:p>
                  </a:txBody>
                  <a:tcPr marL="68580" marR="68580" marT="34290" marB="34290"/>
                </a:tc>
                <a:tc>
                  <a:txBody>
                    <a:bodyPr/>
                    <a:lstStyle/>
                    <a:p>
                      <a:pPr algn="ctr"/>
                      <a:r>
                        <a:rPr lang="en-GB" sz="1400" noProof="0" dirty="0" smtClean="0"/>
                        <a:t>1987</a:t>
                      </a:r>
                      <a:endParaRPr lang="en-GB" sz="1400" noProof="0" dirty="0"/>
                    </a:p>
                  </a:txBody>
                  <a:tcPr marL="68580" marR="68580" marT="34290" marB="34290"/>
                </a:tc>
                <a:tc>
                  <a:txBody>
                    <a:bodyPr/>
                    <a:lstStyle/>
                    <a:p>
                      <a:pPr algn="ctr"/>
                      <a:r>
                        <a:rPr lang="en-GB" sz="1400" noProof="0" dirty="0" smtClean="0"/>
                        <a:t>2008</a:t>
                      </a:r>
                      <a:endParaRPr lang="en-GB" sz="1400" noProof="0" dirty="0">
                        <a:solidFill>
                          <a:srgbClr val="FF0000"/>
                        </a:solidFill>
                      </a:endParaRPr>
                    </a:p>
                  </a:txBody>
                  <a:tcPr marL="68580" marR="68580" marT="34290" marB="34290"/>
                </a:tc>
              </a:tr>
              <a:tr h="349999">
                <a:tc>
                  <a:txBody>
                    <a:bodyPr/>
                    <a:lstStyle/>
                    <a:p>
                      <a:r>
                        <a:rPr lang="en-GB" sz="1400" noProof="0" dirty="0" smtClean="0"/>
                        <a:t>Tankers</a:t>
                      </a:r>
                      <a:endParaRPr lang="en-GB" sz="1400" noProof="0" dirty="0"/>
                    </a:p>
                  </a:txBody>
                  <a:tcPr marL="68580" marR="68580" marT="34290" marB="34290"/>
                </a:tc>
                <a:tc>
                  <a:txBody>
                    <a:bodyPr/>
                    <a:lstStyle/>
                    <a:p>
                      <a:pPr algn="ctr"/>
                      <a:r>
                        <a:rPr lang="en-GB" sz="1400" noProof="0" dirty="0" smtClean="0"/>
                        <a:t>65</a:t>
                      </a:r>
                      <a:endParaRPr lang="en-GB" sz="1400" noProof="0" dirty="0"/>
                    </a:p>
                  </a:txBody>
                  <a:tcPr marL="68580" marR="68580" marT="34290" marB="34290"/>
                </a:tc>
                <a:tc>
                  <a:txBody>
                    <a:bodyPr/>
                    <a:lstStyle/>
                    <a:p>
                      <a:pPr algn="ctr"/>
                      <a:r>
                        <a:rPr lang="en-GB" sz="1400" noProof="0" dirty="0" smtClean="0"/>
                        <a:t>54</a:t>
                      </a:r>
                      <a:endParaRPr lang="en-GB" sz="1400" noProof="0" dirty="0"/>
                    </a:p>
                  </a:txBody>
                  <a:tcPr marL="68580" marR="68580" marT="34290" marB="34290"/>
                </a:tc>
                <a:tc>
                  <a:txBody>
                    <a:bodyPr/>
                    <a:lstStyle/>
                    <a:p>
                      <a:pPr algn="ctr"/>
                      <a:r>
                        <a:rPr lang="en-GB" sz="1400" noProof="0" dirty="0" smtClean="0"/>
                        <a:t>36</a:t>
                      </a:r>
                      <a:endParaRPr lang="en-GB" sz="1400" noProof="0" dirty="0"/>
                    </a:p>
                  </a:txBody>
                  <a:tcPr marL="68580" marR="68580" marT="34290" marB="34290"/>
                </a:tc>
                <a:tc>
                  <a:txBody>
                    <a:bodyPr/>
                    <a:lstStyle/>
                    <a:p>
                      <a:pPr algn="ctr"/>
                      <a:r>
                        <a:rPr lang="en-GB" sz="1400" noProof="0" dirty="0" smtClean="0"/>
                        <a:t>28</a:t>
                      </a:r>
                      <a:endParaRPr lang="en-GB" sz="1400" noProof="0" dirty="0">
                        <a:solidFill>
                          <a:srgbClr val="FF0000"/>
                        </a:solidFill>
                      </a:endParaRPr>
                    </a:p>
                  </a:txBody>
                  <a:tcPr marL="68580" marR="68580" marT="34290" marB="34290"/>
                </a:tc>
              </a:tr>
              <a:tr h="604107">
                <a:tc>
                  <a:txBody>
                    <a:bodyPr/>
                    <a:lstStyle/>
                    <a:p>
                      <a:r>
                        <a:rPr lang="en-GB" sz="1400" noProof="0" dirty="0" smtClean="0"/>
                        <a:t>Dry bulk carriers</a:t>
                      </a:r>
                      <a:endParaRPr lang="en-GB" sz="1400" noProof="0" dirty="0"/>
                    </a:p>
                  </a:txBody>
                  <a:tcPr marL="68580" marR="68580" marT="34290" marB="34290"/>
                </a:tc>
                <a:tc>
                  <a:txBody>
                    <a:bodyPr/>
                    <a:lstStyle/>
                    <a:p>
                      <a:pPr algn="ctr"/>
                      <a:r>
                        <a:rPr lang="en-GB" sz="1400" noProof="0" dirty="0" smtClean="0"/>
                        <a:t>7</a:t>
                      </a:r>
                      <a:endParaRPr lang="en-GB" sz="1400" noProof="0" dirty="0"/>
                    </a:p>
                  </a:txBody>
                  <a:tcPr marL="68580" marR="68580" marT="34290" marB="34290"/>
                </a:tc>
                <a:tc>
                  <a:txBody>
                    <a:bodyPr/>
                    <a:lstStyle/>
                    <a:p>
                      <a:pPr algn="ctr"/>
                      <a:r>
                        <a:rPr lang="en-GB" sz="1400" noProof="0" dirty="0" smtClean="0"/>
                        <a:t>20</a:t>
                      </a:r>
                      <a:endParaRPr lang="en-GB" sz="1400" noProof="0" dirty="0"/>
                    </a:p>
                  </a:txBody>
                  <a:tcPr marL="68580" marR="68580" marT="34290" marB="34290"/>
                </a:tc>
                <a:tc>
                  <a:txBody>
                    <a:bodyPr/>
                    <a:lstStyle/>
                    <a:p>
                      <a:pPr algn="ctr"/>
                      <a:r>
                        <a:rPr lang="en-GB" sz="1400" noProof="0" dirty="0" smtClean="0"/>
                        <a:t>14</a:t>
                      </a:r>
                      <a:endParaRPr lang="en-GB" sz="1400" noProof="0" dirty="0"/>
                    </a:p>
                  </a:txBody>
                  <a:tcPr marL="68580" marR="68580" marT="34290" marB="34290"/>
                </a:tc>
                <a:tc>
                  <a:txBody>
                    <a:bodyPr/>
                    <a:lstStyle/>
                    <a:p>
                      <a:pPr algn="ctr"/>
                      <a:r>
                        <a:rPr lang="en-GB" sz="1400" noProof="0" dirty="0" smtClean="0"/>
                        <a:t>13</a:t>
                      </a:r>
                      <a:endParaRPr lang="en-GB" sz="1400" noProof="0" dirty="0">
                        <a:solidFill>
                          <a:srgbClr val="FF0000"/>
                        </a:solidFill>
                      </a:endParaRPr>
                    </a:p>
                  </a:txBody>
                  <a:tcPr marL="68580" marR="68580" marT="34290" marB="34290"/>
                </a:tc>
              </a:tr>
              <a:tr h="604107">
                <a:tc>
                  <a:txBody>
                    <a:bodyPr/>
                    <a:lstStyle/>
                    <a:p>
                      <a:r>
                        <a:rPr lang="en-GB" sz="1400" noProof="0" dirty="0" smtClean="0"/>
                        <a:t>Combination carriers</a:t>
                      </a:r>
                      <a:endParaRPr lang="en-GB" sz="1400" noProof="0" dirty="0"/>
                    </a:p>
                  </a:txBody>
                  <a:tcPr marL="68580" marR="68580" marT="34290" marB="34290"/>
                </a:tc>
                <a:tc>
                  <a:txBody>
                    <a:bodyPr/>
                    <a:lstStyle/>
                    <a:p>
                      <a:pPr algn="ctr"/>
                      <a:r>
                        <a:rPr lang="en-GB" sz="1400" noProof="0" dirty="0" smtClean="0"/>
                        <a:t>2</a:t>
                      </a:r>
                      <a:endParaRPr lang="en-GB" sz="1400" noProof="0" dirty="0"/>
                    </a:p>
                  </a:txBody>
                  <a:tcPr marL="68580" marR="68580" marT="34290" marB="34290"/>
                </a:tc>
                <a:tc>
                  <a:txBody>
                    <a:bodyPr/>
                    <a:lstStyle/>
                    <a:p>
                      <a:pPr algn="ctr"/>
                      <a:r>
                        <a:rPr lang="en-GB" sz="1400" noProof="0" dirty="0" smtClean="0"/>
                        <a:t>14</a:t>
                      </a:r>
                      <a:endParaRPr lang="en-GB" sz="1400" noProof="0" dirty="0"/>
                    </a:p>
                  </a:txBody>
                  <a:tcPr marL="68580" marR="68580" marT="34290" marB="34290"/>
                </a:tc>
                <a:tc>
                  <a:txBody>
                    <a:bodyPr/>
                    <a:lstStyle/>
                    <a:p>
                      <a:pPr algn="ctr"/>
                      <a:r>
                        <a:rPr lang="en-GB" sz="1400" noProof="0" dirty="0" smtClean="0"/>
                        <a:t>17</a:t>
                      </a:r>
                      <a:endParaRPr lang="en-GB" sz="1400" noProof="0" dirty="0"/>
                    </a:p>
                  </a:txBody>
                  <a:tcPr marL="68580" marR="68580" marT="34290" marB="34290"/>
                </a:tc>
                <a:tc>
                  <a:txBody>
                    <a:bodyPr/>
                    <a:lstStyle/>
                    <a:p>
                      <a:pPr algn="ctr"/>
                      <a:r>
                        <a:rPr lang="en-GB" sz="1400" noProof="0" dirty="0" smtClean="0"/>
                        <a:t>10,3</a:t>
                      </a:r>
                      <a:endParaRPr lang="en-GB" sz="1400" noProof="0" dirty="0">
                        <a:solidFill>
                          <a:srgbClr val="FF0000"/>
                        </a:solidFill>
                      </a:endParaRPr>
                    </a:p>
                  </a:txBody>
                  <a:tcPr marL="68580" marR="68580" marT="34290" marB="34290"/>
                </a:tc>
              </a:tr>
              <a:tr h="349999">
                <a:tc>
                  <a:txBody>
                    <a:bodyPr/>
                    <a:lstStyle/>
                    <a:p>
                      <a:r>
                        <a:rPr lang="en-GB" sz="1400" noProof="0" dirty="0" smtClean="0"/>
                        <a:t>General cargo</a:t>
                      </a:r>
                      <a:endParaRPr lang="en-GB" sz="1400" noProof="0" dirty="0"/>
                    </a:p>
                  </a:txBody>
                  <a:tcPr marL="68580" marR="68580" marT="34290" marB="34290"/>
                </a:tc>
                <a:tc>
                  <a:txBody>
                    <a:bodyPr/>
                    <a:lstStyle/>
                    <a:p>
                      <a:pPr algn="ctr"/>
                      <a:r>
                        <a:rPr lang="en-GB" sz="1400" noProof="0" dirty="0" smtClean="0"/>
                        <a:t>26</a:t>
                      </a:r>
                      <a:endParaRPr lang="en-GB" sz="1400" noProof="0" dirty="0"/>
                    </a:p>
                  </a:txBody>
                  <a:tcPr marL="68580" marR="68580" marT="34290" marB="34290"/>
                </a:tc>
                <a:tc>
                  <a:txBody>
                    <a:bodyPr/>
                    <a:lstStyle/>
                    <a:p>
                      <a:pPr algn="ctr"/>
                      <a:r>
                        <a:rPr lang="en-GB" sz="1400" noProof="0" dirty="0" smtClean="0"/>
                        <a:t>4</a:t>
                      </a:r>
                      <a:endParaRPr lang="en-GB" sz="1400" noProof="0" dirty="0"/>
                    </a:p>
                  </a:txBody>
                  <a:tcPr marL="68580" marR="68580" marT="34290" marB="34290"/>
                </a:tc>
                <a:tc>
                  <a:txBody>
                    <a:bodyPr/>
                    <a:lstStyle/>
                    <a:p>
                      <a:pPr algn="ctr"/>
                      <a:r>
                        <a:rPr lang="en-GB" sz="1400" noProof="0" dirty="0" smtClean="0"/>
                        <a:t>2</a:t>
                      </a:r>
                      <a:endParaRPr lang="en-GB" sz="1400" noProof="0" dirty="0"/>
                    </a:p>
                  </a:txBody>
                  <a:tcPr marL="68580" marR="68580" marT="34290" marB="34290"/>
                </a:tc>
                <a:tc>
                  <a:txBody>
                    <a:bodyPr/>
                    <a:lstStyle/>
                    <a:p>
                      <a:pPr algn="ctr"/>
                      <a:r>
                        <a:rPr lang="en-GB" sz="1400" noProof="0" dirty="0" smtClean="0"/>
                        <a:t>14</a:t>
                      </a:r>
                      <a:endParaRPr lang="en-GB" sz="1400" noProof="0" dirty="0">
                        <a:solidFill>
                          <a:srgbClr val="FF0000"/>
                        </a:solidFill>
                      </a:endParaRPr>
                    </a:p>
                  </a:txBody>
                  <a:tcPr marL="68580" marR="68580" marT="34290" marB="34290"/>
                </a:tc>
              </a:tr>
              <a:tr h="604107">
                <a:tc>
                  <a:txBody>
                    <a:bodyPr/>
                    <a:lstStyle/>
                    <a:p>
                      <a:r>
                        <a:rPr lang="en-GB" sz="1400" noProof="0" dirty="0" smtClean="0"/>
                        <a:t>Specialised</a:t>
                      </a:r>
                      <a:r>
                        <a:rPr lang="en-GB" sz="1400" baseline="0" noProof="0" dirty="0" smtClean="0"/>
                        <a:t> ships</a:t>
                      </a:r>
                      <a:endParaRPr lang="en-GB" sz="1400" noProof="0" dirty="0"/>
                    </a:p>
                  </a:txBody>
                  <a:tcPr marL="68580" marR="68580" marT="34290" marB="34290"/>
                </a:tc>
                <a:tc>
                  <a:txBody>
                    <a:bodyPr/>
                    <a:lstStyle/>
                    <a:p>
                      <a:pPr algn="ctr"/>
                      <a:r>
                        <a:rPr lang="en-GB" sz="1400" noProof="0" dirty="0" smtClean="0"/>
                        <a:t>1</a:t>
                      </a:r>
                      <a:endParaRPr lang="en-GB" sz="1400" noProof="0" dirty="0"/>
                    </a:p>
                  </a:txBody>
                  <a:tcPr marL="68580" marR="68580" marT="34290" marB="34290"/>
                </a:tc>
                <a:tc>
                  <a:txBody>
                    <a:bodyPr/>
                    <a:lstStyle/>
                    <a:p>
                      <a:pPr algn="ctr"/>
                      <a:r>
                        <a:rPr lang="en-GB" sz="1400" noProof="0" dirty="0" smtClean="0"/>
                        <a:t>8</a:t>
                      </a:r>
                      <a:endParaRPr lang="en-GB" sz="1400" noProof="0" dirty="0"/>
                    </a:p>
                  </a:txBody>
                  <a:tcPr marL="68580" marR="68580" marT="34290" marB="34290"/>
                </a:tc>
                <a:tc>
                  <a:txBody>
                    <a:bodyPr/>
                    <a:lstStyle/>
                    <a:p>
                      <a:pPr algn="ctr"/>
                      <a:r>
                        <a:rPr lang="en-GB" sz="1400" noProof="0" dirty="0" smtClean="0"/>
                        <a:t>32</a:t>
                      </a:r>
                      <a:endParaRPr lang="en-GB" sz="1400" noProof="0" dirty="0"/>
                    </a:p>
                  </a:txBody>
                  <a:tcPr marL="68580" marR="68580" marT="34290" marB="34290"/>
                </a:tc>
                <a:tc>
                  <a:txBody>
                    <a:bodyPr/>
                    <a:lstStyle/>
                    <a:p>
                      <a:pPr algn="ctr"/>
                      <a:r>
                        <a:rPr lang="en-GB" sz="1400" noProof="0" dirty="0" smtClean="0"/>
                        <a:t>35,7</a:t>
                      </a:r>
                      <a:endParaRPr lang="en-GB" sz="1400" noProof="0" dirty="0">
                        <a:solidFill>
                          <a:srgbClr val="FF0000"/>
                        </a:solidFill>
                      </a:endParaRPr>
                    </a:p>
                  </a:txBody>
                  <a:tcPr marL="68580" marR="68580" marT="34290" marB="34290"/>
                </a:tc>
              </a:tr>
            </a:tbl>
          </a:graphicData>
        </a:graphic>
      </p:graphicFrame>
      <p:sp>
        <p:nvSpPr>
          <p:cNvPr id="5" name="TextBox 4"/>
          <p:cNvSpPr txBox="1"/>
          <p:nvPr/>
        </p:nvSpPr>
        <p:spPr>
          <a:xfrm>
            <a:off x="5004049" y="4296675"/>
            <a:ext cx="2969083" cy="219291"/>
          </a:xfrm>
          <a:prstGeom prst="rect">
            <a:avLst/>
          </a:prstGeom>
          <a:noFill/>
        </p:spPr>
        <p:txBody>
          <a:bodyPr wrap="none" rtlCol="0">
            <a:spAutoFit/>
          </a:bodyPr>
          <a:lstStyle/>
          <a:p>
            <a:r>
              <a:rPr lang="en-US" sz="825" dirty="0"/>
              <a:t>Source: </a:t>
            </a:r>
            <a:r>
              <a:rPr lang="en-US" sz="825" dirty="0" err="1"/>
              <a:t>Tenold</a:t>
            </a:r>
            <a:r>
              <a:rPr lang="en-US" sz="825" dirty="0"/>
              <a:t> 2009/</a:t>
            </a:r>
            <a:r>
              <a:rPr lang="en-US" sz="825" dirty="0" err="1"/>
              <a:t>Veritas</a:t>
            </a:r>
            <a:r>
              <a:rPr lang="en-US" sz="825" dirty="0"/>
              <a:t>; Lloyd’s World Fleet Statistics 2008</a:t>
            </a:r>
            <a:endParaRPr lang="nb-NO" sz="825" dirty="0"/>
          </a:p>
        </p:txBody>
      </p:sp>
      <p:sp>
        <p:nvSpPr>
          <p:cNvPr id="8" name="Oval 7"/>
          <p:cNvSpPr/>
          <p:nvPr/>
        </p:nvSpPr>
        <p:spPr bwMode="auto">
          <a:xfrm>
            <a:off x="2915816" y="1635646"/>
            <a:ext cx="432048" cy="324036"/>
          </a:xfrm>
          <a:prstGeom prst="ellipse">
            <a:avLst/>
          </a:prstGeom>
          <a:noFill/>
          <a:ln w="2540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endParaRPr lang="nb-NO" sz="1800">
              <a:latin typeface="Times" pitchFamily="18" charset="0"/>
            </a:endParaRPr>
          </a:p>
        </p:txBody>
      </p:sp>
      <p:sp>
        <p:nvSpPr>
          <p:cNvPr id="9" name="Oval 8"/>
          <p:cNvSpPr/>
          <p:nvPr/>
        </p:nvSpPr>
        <p:spPr bwMode="auto">
          <a:xfrm>
            <a:off x="2915816" y="3183818"/>
            <a:ext cx="432048" cy="324036"/>
          </a:xfrm>
          <a:prstGeom prst="ellipse">
            <a:avLst/>
          </a:prstGeom>
          <a:noFill/>
          <a:ln w="2540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endParaRPr lang="nb-NO" sz="1800">
              <a:latin typeface="Times" pitchFamily="18" charset="0"/>
            </a:endParaRPr>
          </a:p>
        </p:txBody>
      </p:sp>
      <p:sp>
        <p:nvSpPr>
          <p:cNvPr id="10" name="Oval 9"/>
          <p:cNvSpPr/>
          <p:nvPr/>
        </p:nvSpPr>
        <p:spPr bwMode="auto">
          <a:xfrm>
            <a:off x="7308304" y="3489852"/>
            <a:ext cx="432048" cy="378042"/>
          </a:xfrm>
          <a:prstGeom prst="ellipse">
            <a:avLst/>
          </a:prstGeom>
          <a:noFill/>
          <a:ln w="2540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endParaRPr lang="nb-NO" sz="1800">
              <a:latin typeface="Times" pitchFamily="18" charset="0"/>
            </a:endParaRPr>
          </a:p>
        </p:txBody>
      </p:sp>
    </p:spTree>
    <p:extLst>
      <p:ext uri="{BB962C8B-B14F-4D97-AF65-F5344CB8AC3E}">
        <p14:creationId xmlns:p14="http://schemas.microsoft.com/office/powerpoint/2010/main" val="414808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28601"/>
            <a:ext cx="8496944" cy="539354"/>
          </a:xfrm>
        </p:spPr>
        <p:txBody>
          <a:bodyPr/>
          <a:lstStyle/>
          <a:p>
            <a:r>
              <a:rPr lang="nb-NO" sz="2400" dirty="0"/>
              <a:t>The </a:t>
            </a:r>
            <a:r>
              <a:rPr lang="nb-NO" sz="2400" dirty="0" err="1"/>
              <a:t>composition</a:t>
            </a:r>
            <a:r>
              <a:rPr lang="nb-NO" sz="2400" dirty="0"/>
              <a:t> </a:t>
            </a:r>
            <a:r>
              <a:rPr lang="nb-NO" sz="2400" dirty="0" err="1"/>
              <a:t>of</a:t>
            </a:r>
            <a:r>
              <a:rPr lang="nb-NO" sz="2400" dirty="0"/>
              <a:t> </a:t>
            </a:r>
            <a:r>
              <a:rPr lang="nb-NO" sz="2400" dirty="0" err="1"/>
              <a:t>the</a:t>
            </a:r>
            <a:r>
              <a:rPr lang="nb-NO" sz="2400" dirty="0"/>
              <a:t> Norwegian </a:t>
            </a:r>
            <a:r>
              <a:rPr lang="nb-NO" sz="2400" dirty="0" err="1" smtClean="0"/>
              <a:t>fleet</a:t>
            </a:r>
            <a:r>
              <a:rPr lang="nb-NO" sz="2400" dirty="0" smtClean="0"/>
              <a:t>, </a:t>
            </a:r>
            <a:r>
              <a:rPr lang="nb-NO" sz="2400" dirty="0"/>
              <a:t>1987-2006 </a:t>
            </a:r>
            <a:r>
              <a:rPr lang="nb-NO" sz="2400" dirty="0" smtClean="0"/>
              <a:t/>
            </a:r>
            <a:br>
              <a:rPr lang="nb-NO" sz="2400" dirty="0" smtClean="0"/>
            </a:br>
            <a:r>
              <a:rPr lang="nb-NO" sz="2400" dirty="0" smtClean="0"/>
              <a:t>(</a:t>
            </a:r>
            <a:r>
              <a:rPr lang="nb-NO" sz="2400" dirty="0"/>
              <a:t>% </a:t>
            </a:r>
            <a:r>
              <a:rPr lang="nb-NO" sz="2400" dirty="0" err="1" smtClean="0"/>
              <a:t>of</a:t>
            </a:r>
            <a:r>
              <a:rPr lang="nb-NO" sz="2400" dirty="0" smtClean="0"/>
              <a:t> </a:t>
            </a:r>
            <a:r>
              <a:rPr lang="nb-NO" sz="2400" dirty="0" err="1" smtClean="0"/>
              <a:t>market</a:t>
            </a:r>
            <a:r>
              <a:rPr lang="nb-NO" sz="2400" dirty="0" smtClean="0"/>
              <a:t> </a:t>
            </a:r>
            <a:r>
              <a:rPr lang="nb-NO" sz="2400" dirty="0" err="1" smtClean="0"/>
              <a:t>value</a:t>
            </a:r>
            <a:r>
              <a:rPr lang="nb-NO" sz="2400" dirty="0" smtClean="0"/>
              <a:t>)</a:t>
            </a:r>
            <a:endParaRPr lang="nb-NO" sz="2400" dirty="0"/>
          </a:p>
        </p:txBody>
      </p:sp>
      <p:graphicFrame>
        <p:nvGraphicFramePr>
          <p:cNvPr id="4" name="Table 3"/>
          <p:cNvGraphicFramePr>
            <a:graphicFrameLocks noGrp="1"/>
          </p:cNvGraphicFramePr>
          <p:nvPr>
            <p:extLst>
              <p:ext uri="{D42A27DB-BD31-4B8C-83A1-F6EECF244321}">
                <p14:modId xmlns:p14="http://schemas.microsoft.com/office/powerpoint/2010/main" val="2588633875"/>
              </p:ext>
            </p:extLst>
          </p:nvPr>
        </p:nvGraphicFramePr>
        <p:xfrm>
          <a:off x="683569" y="987576"/>
          <a:ext cx="7704856" cy="3168350"/>
        </p:xfrm>
        <a:graphic>
          <a:graphicData uri="http://schemas.openxmlformats.org/drawingml/2006/table">
            <a:tbl>
              <a:tblPr firstRow="1" bandRow="1">
                <a:tableStyleId>{5C22544A-7EE6-4342-B048-85BDC9FD1C3A}</a:tableStyleId>
              </a:tblPr>
              <a:tblGrid>
                <a:gridCol w="1752381"/>
                <a:gridCol w="1329562"/>
                <a:gridCol w="1540971"/>
                <a:gridCol w="1540971"/>
                <a:gridCol w="1540971"/>
              </a:tblGrid>
              <a:tr h="400155">
                <a:tc>
                  <a:txBody>
                    <a:bodyPr/>
                    <a:lstStyle/>
                    <a:p>
                      <a:pPr algn="l" fontAlgn="b"/>
                      <a:endParaRPr lang="nb-NO" sz="1400" b="1" i="0" u="none" strike="noStrike" dirty="0">
                        <a:solidFill>
                          <a:srgbClr val="000000"/>
                        </a:solidFill>
                        <a:latin typeface="Calibri"/>
                      </a:endParaRPr>
                    </a:p>
                  </a:txBody>
                  <a:tcPr marL="0" marR="0" marT="0" marB="0" anchor="b"/>
                </a:tc>
                <a:tc>
                  <a:txBody>
                    <a:bodyPr/>
                    <a:lstStyle/>
                    <a:p>
                      <a:pPr algn="r" fontAlgn="b"/>
                      <a:r>
                        <a:rPr lang="nb-NO" sz="1400" u="none" strike="noStrike" dirty="0"/>
                        <a:t>1987</a:t>
                      </a:r>
                      <a:endParaRPr lang="nb-NO" sz="1400" b="0" i="0" u="none" strike="noStrike" dirty="0">
                        <a:solidFill>
                          <a:srgbClr val="000000"/>
                        </a:solidFill>
                        <a:latin typeface="Calibri"/>
                      </a:endParaRPr>
                    </a:p>
                  </a:txBody>
                  <a:tcPr marL="0" marR="0" marT="0" marB="0" anchor="b"/>
                </a:tc>
                <a:tc>
                  <a:txBody>
                    <a:bodyPr/>
                    <a:lstStyle/>
                    <a:p>
                      <a:pPr algn="r" fontAlgn="b"/>
                      <a:r>
                        <a:rPr lang="nb-NO" sz="1400" u="none" strike="noStrike"/>
                        <a:t>1995</a:t>
                      </a:r>
                      <a:endParaRPr lang="nb-NO" sz="1400" b="0" i="0" u="none" strike="noStrike">
                        <a:solidFill>
                          <a:srgbClr val="000000"/>
                        </a:solidFill>
                        <a:latin typeface="Calibri"/>
                      </a:endParaRPr>
                    </a:p>
                  </a:txBody>
                  <a:tcPr marL="0" marR="0" marT="0" marB="0" anchor="b"/>
                </a:tc>
                <a:tc>
                  <a:txBody>
                    <a:bodyPr/>
                    <a:lstStyle/>
                    <a:p>
                      <a:pPr algn="r" fontAlgn="b"/>
                      <a:r>
                        <a:rPr lang="nb-NO" sz="1400" u="none" strike="noStrike"/>
                        <a:t>2000</a:t>
                      </a:r>
                      <a:endParaRPr lang="nb-NO" sz="1400" b="0" i="0" u="none" strike="noStrike">
                        <a:solidFill>
                          <a:srgbClr val="000000"/>
                        </a:solidFill>
                        <a:latin typeface="Calibri"/>
                      </a:endParaRPr>
                    </a:p>
                  </a:txBody>
                  <a:tcPr marL="0" marR="0" marT="0" marB="0" anchor="b"/>
                </a:tc>
                <a:tc>
                  <a:txBody>
                    <a:bodyPr/>
                    <a:lstStyle/>
                    <a:p>
                      <a:pPr algn="r" fontAlgn="b"/>
                      <a:r>
                        <a:rPr lang="nb-NO" sz="1400" u="none" strike="noStrike"/>
                        <a:t>2006</a:t>
                      </a:r>
                      <a:endParaRPr lang="nb-NO" sz="1400" b="0" i="0" u="none" strike="noStrike">
                        <a:solidFill>
                          <a:srgbClr val="000000"/>
                        </a:solidFill>
                        <a:latin typeface="Calibri"/>
                      </a:endParaRPr>
                    </a:p>
                  </a:txBody>
                  <a:tcPr marL="0" marR="0" marT="0" marB="0" anchor="b"/>
                </a:tc>
              </a:tr>
              <a:tr h="400155">
                <a:tc>
                  <a:txBody>
                    <a:bodyPr/>
                    <a:lstStyle/>
                    <a:p>
                      <a:pPr algn="l" fontAlgn="b"/>
                      <a:r>
                        <a:rPr lang="nb-NO" sz="1400" u="none" strike="noStrike"/>
                        <a:t>Tankers</a:t>
                      </a:r>
                      <a:endParaRPr lang="nb-NO" sz="1400" b="0" i="0" u="none" strike="noStrike">
                        <a:solidFill>
                          <a:srgbClr val="000000"/>
                        </a:solidFill>
                        <a:latin typeface="Calibri"/>
                      </a:endParaRPr>
                    </a:p>
                  </a:txBody>
                  <a:tcPr marL="0" marR="0" marT="0" marB="0" anchor="b"/>
                </a:tc>
                <a:tc>
                  <a:txBody>
                    <a:bodyPr/>
                    <a:lstStyle/>
                    <a:p>
                      <a:pPr algn="r" fontAlgn="b"/>
                      <a:r>
                        <a:rPr lang="nb-NO" sz="1400" u="none" strike="noStrike"/>
                        <a:t>12,5</a:t>
                      </a:r>
                      <a:endParaRPr lang="nb-NO" sz="1400" b="0" i="0" u="none" strike="noStrike">
                        <a:solidFill>
                          <a:srgbClr val="000000"/>
                        </a:solidFill>
                        <a:latin typeface="Calibri"/>
                      </a:endParaRPr>
                    </a:p>
                  </a:txBody>
                  <a:tcPr marL="0" marR="0" marT="0" marB="0" anchor="b"/>
                </a:tc>
                <a:tc>
                  <a:txBody>
                    <a:bodyPr/>
                    <a:lstStyle/>
                    <a:p>
                      <a:pPr algn="r" fontAlgn="b"/>
                      <a:r>
                        <a:rPr lang="nb-NO" sz="1400" u="none" strike="noStrike"/>
                        <a:t>17,4</a:t>
                      </a:r>
                      <a:endParaRPr lang="nb-NO" sz="1400" b="0" i="0" u="none" strike="noStrike">
                        <a:solidFill>
                          <a:srgbClr val="000000"/>
                        </a:solidFill>
                        <a:latin typeface="Calibri"/>
                      </a:endParaRPr>
                    </a:p>
                  </a:txBody>
                  <a:tcPr marL="0" marR="0" marT="0" marB="0" anchor="b"/>
                </a:tc>
                <a:tc>
                  <a:txBody>
                    <a:bodyPr/>
                    <a:lstStyle/>
                    <a:p>
                      <a:pPr algn="r" fontAlgn="b"/>
                      <a:r>
                        <a:rPr lang="nb-NO" sz="1400" u="none" strike="noStrike" dirty="0"/>
                        <a:t>15,0</a:t>
                      </a:r>
                      <a:endParaRPr lang="nb-NO" sz="1400" b="0" i="0" u="none" strike="noStrike" dirty="0">
                        <a:solidFill>
                          <a:srgbClr val="000000"/>
                        </a:solidFill>
                        <a:latin typeface="Calibri"/>
                      </a:endParaRPr>
                    </a:p>
                  </a:txBody>
                  <a:tcPr marL="0" marR="0" marT="0" marB="0" anchor="b"/>
                </a:tc>
                <a:tc>
                  <a:txBody>
                    <a:bodyPr/>
                    <a:lstStyle/>
                    <a:p>
                      <a:pPr algn="r" fontAlgn="b"/>
                      <a:r>
                        <a:rPr lang="nb-NO" sz="1400" u="none" strike="noStrike"/>
                        <a:t>10,2</a:t>
                      </a:r>
                      <a:endParaRPr lang="nb-NO" sz="1400" b="0" i="0" u="none" strike="noStrike">
                        <a:solidFill>
                          <a:srgbClr val="000000"/>
                        </a:solidFill>
                        <a:latin typeface="Calibri"/>
                      </a:endParaRPr>
                    </a:p>
                  </a:txBody>
                  <a:tcPr marL="0" marR="0" marT="0" marB="0" anchor="b"/>
                </a:tc>
              </a:tr>
              <a:tr h="592010">
                <a:tc>
                  <a:txBody>
                    <a:bodyPr/>
                    <a:lstStyle/>
                    <a:p>
                      <a:pPr algn="l" fontAlgn="b"/>
                      <a:r>
                        <a:rPr lang="nb-NO" sz="1400" u="none" strike="noStrike"/>
                        <a:t>Dry bulk carriers</a:t>
                      </a:r>
                      <a:endParaRPr lang="nb-NO" sz="1400" b="0" i="0" u="none" strike="noStrike">
                        <a:solidFill>
                          <a:srgbClr val="000000"/>
                        </a:solidFill>
                        <a:latin typeface="Calibri"/>
                      </a:endParaRPr>
                    </a:p>
                  </a:txBody>
                  <a:tcPr marL="0" marR="0" marT="0" marB="0" anchor="b"/>
                </a:tc>
                <a:tc>
                  <a:txBody>
                    <a:bodyPr/>
                    <a:lstStyle/>
                    <a:p>
                      <a:pPr algn="r" fontAlgn="b"/>
                      <a:r>
                        <a:rPr lang="nb-NO" sz="1400" u="none" strike="noStrike" dirty="0"/>
                        <a:t>12,6</a:t>
                      </a:r>
                      <a:endParaRPr lang="nb-NO" sz="1400" b="0" i="0" u="none" strike="noStrike" dirty="0">
                        <a:solidFill>
                          <a:srgbClr val="000000"/>
                        </a:solidFill>
                        <a:latin typeface="Calibri"/>
                      </a:endParaRPr>
                    </a:p>
                  </a:txBody>
                  <a:tcPr marL="0" marR="0" marT="0" marB="0" anchor="b"/>
                </a:tc>
                <a:tc>
                  <a:txBody>
                    <a:bodyPr/>
                    <a:lstStyle/>
                    <a:p>
                      <a:pPr algn="r" fontAlgn="b"/>
                      <a:r>
                        <a:rPr lang="nb-NO" sz="1400" u="none" strike="noStrike"/>
                        <a:t>12,3</a:t>
                      </a:r>
                      <a:endParaRPr lang="nb-NO" sz="1400" b="0" i="0" u="none" strike="noStrike">
                        <a:solidFill>
                          <a:srgbClr val="000000"/>
                        </a:solidFill>
                        <a:latin typeface="Calibri"/>
                      </a:endParaRPr>
                    </a:p>
                  </a:txBody>
                  <a:tcPr marL="0" marR="0" marT="0" marB="0" anchor="b"/>
                </a:tc>
                <a:tc>
                  <a:txBody>
                    <a:bodyPr/>
                    <a:lstStyle/>
                    <a:p>
                      <a:pPr algn="r" fontAlgn="b"/>
                      <a:r>
                        <a:rPr lang="nb-NO" sz="1400" u="none" strike="noStrike"/>
                        <a:t>10,4</a:t>
                      </a:r>
                      <a:endParaRPr lang="nb-NO" sz="1400" b="0" i="0" u="none" strike="noStrike">
                        <a:solidFill>
                          <a:srgbClr val="000000"/>
                        </a:solidFill>
                        <a:latin typeface="Calibri"/>
                      </a:endParaRPr>
                    </a:p>
                  </a:txBody>
                  <a:tcPr marL="0" marR="0" marT="0" marB="0" anchor="b"/>
                </a:tc>
                <a:tc>
                  <a:txBody>
                    <a:bodyPr/>
                    <a:lstStyle/>
                    <a:p>
                      <a:pPr algn="r" fontAlgn="b"/>
                      <a:r>
                        <a:rPr lang="nb-NO" sz="1400" u="none" strike="noStrike"/>
                        <a:t>6,1</a:t>
                      </a:r>
                      <a:endParaRPr lang="nb-NO" sz="1400" b="0" i="0" u="none" strike="noStrike">
                        <a:solidFill>
                          <a:srgbClr val="000000"/>
                        </a:solidFill>
                        <a:latin typeface="Calibri"/>
                      </a:endParaRPr>
                    </a:p>
                  </a:txBody>
                  <a:tcPr marL="0" marR="0" marT="0" marB="0" anchor="b"/>
                </a:tc>
              </a:tr>
              <a:tr h="592010">
                <a:tc>
                  <a:txBody>
                    <a:bodyPr/>
                    <a:lstStyle/>
                    <a:p>
                      <a:pPr algn="l" fontAlgn="b"/>
                      <a:r>
                        <a:rPr lang="nb-NO" sz="1400" u="none" strike="noStrike"/>
                        <a:t>Combination carriers</a:t>
                      </a:r>
                      <a:endParaRPr lang="nb-NO" sz="1400" b="0" i="0" u="none" strike="noStrike">
                        <a:solidFill>
                          <a:srgbClr val="000000"/>
                        </a:solidFill>
                        <a:latin typeface="Calibri"/>
                      </a:endParaRPr>
                    </a:p>
                  </a:txBody>
                  <a:tcPr marL="0" marR="0" marT="0" marB="0" anchor="b"/>
                </a:tc>
                <a:tc>
                  <a:txBody>
                    <a:bodyPr/>
                    <a:lstStyle/>
                    <a:p>
                      <a:pPr algn="r" fontAlgn="b"/>
                      <a:r>
                        <a:rPr lang="nb-NO" sz="1400" u="none" strike="noStrike" dirty="0"/>
                        <a:t>5,7</a:t>
                      </a:r>
                      <a:endParaRPr lang="nb-NO" sz="1400" b="0" i="0" u="none" strike="noStrike" dirty="0">
                        <a:solidFill>
                          <a:srgbClr val="000000"/>
                        </a:solidFill>
                        <a:latin typeface="Calibri"/>
                      </a:endParaRPr>
                    </a:p>
                  </a:txBody>
                  <a:tcPr marL="0" marR="0" marT="0" marB="0" anchor="b"/>
                </a:tc>
                <a:tc>
                  <a:txBody>
                    <a:bodyPr/>
                    <a:lstStyle/>
                    <a:p>
                      <a:pPr algn="r" fontAlgn="b"/>
                      <a:r>
                        <a:rPr lang="nb-NO" sz="1400" u="none" strike="noStrike"/>
                        <a:t>4,7</a:t>
                      </a:r>
                      <a:endParaRPr lang="nb-NO" sz="1400" b="0" i="0" u="none" strike="noStrike">
                        <a:solidFill>
                          <a:srgbClr val="000000"/>
                        </a:solidFill>
                        <a:latin typeface="Calibri"/>
                      </a:endParaRPr>
                    </a:p>
                  </a:txBody>
                  <a:tcPr marL="0" marR="0" marT="0" marB="0" anchor="b"/>
                </a:tc>
                <a:tc>
                  <a:txBody>
                    <a:bodyPr/>
                    <a:lstStyle/>
                    <a:p>
                      <a:pPr algn="r" fontAlgn="b"/>
                      <a:r>
                        <a:rPr lang="nb-NO" sz="1400" u="none" strike="noStrike"/>
                        <a:t>3,9</a:t>
                      </a:r>
                      <a:endParaRPr lang="nb-NO" sz="1400" b="0" i="0" u="none" strike="noStrike">
                        <a:solidFill>
                          <a:srgbClr val="000000"/>
                        </a:solidFill>
                        <a:latin typeface="Calibri"/>
                      </a:endParaRPr>
                    </a:p>
                  </a:txBody>
                  <a:tcPr marL="0" marR="0" marT="0" marB="0" anchor="b"/>
                </a:tc>
                <a:tc>
                  <a:txBody>
                    <a:bodyPr/>
                    <a:lstStyle/>
                    <a:p>
                      <a:pPr algn="r" fontAlgn="b"/>
                      <a:r>
                        <a:rPr lang="nb-NO" sz="1400" u="none" strike="noStrike"/>
                        <a:t>1,7</a:t>
                      </a:r>
                      <a:endParaRPr lang="nb-NO" sz="1400" b="0" i="0" u="none" strike="noStrike">
                        <a:solidFill>
                          <a:srgbClr val="000000"/>
                        </a:solidFill>
                        <a:latin typeface="Calibri"/>
                      </a:endParaRPr>
                    </a:p>
                  </a:txBody>
                  <a:tcPr marL="0" marR="0" marT="0" marB="0" anchor="b"/>
                </a:tc>
              </a:tr>
              <a:tr h="592010">
                <a:tc>
                  <a:txBody>
                    <a:bodyPr/>
                    <a:lstStyle/>
                    <a:p>
                      <a:pPr algn="l" fontAlgn="b"/>
                      <a:r>
                        <a:rPr lang="nb-NO" sz="1400" u="none" strike="noStrike"/>
                        <a:t>General cargo (other dry)</a:t>
                      </a:r>
                      <a:endParaRPr lang="nb-NO" sz="1400" b="0" i="0" u="none" strike="noStrike">
                        <a:solidFill>
                          <a:srgbClr val="000000"/>
                        </a:solidFill>
                        <a:latin typeface="Calibri"/>
                      </a:endParaRPr>
                    </a:p>
                  </a:txBody>
                  <a:tcPr marL="0" marR="0" marT="0" marB="0" anchor="b"/>
                </a:tc>
                <a:tc>
                  <a:txBody>
                    <a:bodyPr/>
                    <a:lstStyle/>
                    <a:p>
                      <a:pPr algn="r" fontAlgn="b"/>
                      <a:r>
                        <a:rPr lang="nb-NO" sz="1400" u="none" strike="noStrike"/>
                        <a:t>12,5</a:t>
                      </a:r>
                      <a:endParaRPr lang="nb-NO" sz="1400" b="0" i="0" u="none" strike="noStrike">
                        <a:solidFill>
                          <a:srgbClr val="000000"/>
                        </a:solidFill>
                        <a:latin typeface="Calibri"/>
                      </a:endParaRPr>
                    </a:p>
                  </a:txBody>
                  <a:tcPr marL="0" marR="0" marT="0" marB="0" anchor="b"/>
                </a:tc>
                <a:tc>
                  <a:txBody>
                    <a:bodyPr/>
                    <a:lstStyle/>
                    <a:p>
                      <a:pPr algn="r" fontAlgn="b"/>
                      <a:r>
                        <a:rPr lang="nb-NO" sz="1400" u="none" strike="noStrike" dirty="0"/>
                        <a:t>10,8</a:t>
                      </a:r>
                      <a:endParaRPr lang="nb-NO" sz="1400" b="0" i="0" u="none" strike="noStrike" dirty="0">
                        <a:solidFill>
                          <a:srgbClr val="000000"/>
                        </a:solidFill>
                        <a:latin typeface="Calibri"/>
                      </a:endParaRPr>
                    </a:p>
                  </a:txBody>
                  <a:tcPr marL="0" marR="0" marT="0" marB="0" anchor="b"/>
                </a:tc>
                <a:tc>
                  <a:txBody>
                    <a:bodyPr/>
                    <a:lstStyle/>
                    <a:p>
                      <a:pPr algn="r" fontAlgn="b"/>
                      <a:r>
                        <a:rPr lang="nb-NO" sz="1400" u="none" strike="noStrike"/>
                        <a:t>13,4</a:t>
                      </a:r>
                      <a:endParaRPr lang="nb-NO" sz="1400" b="0" i="0" u="none" strike="noStrike">
                        <a:solidFill>
                          <a:srgbClr val="000000"/>
                        </a:solidFill>
                        <a:latin typeface="Calibri"/>
                      </a:endParaRPr>
                    </a:p>
                  </a:txBody>
                  <a:tcPr marL="0" marR="0" marT="0" marB="0" anchor="b"/>
                </a:tc>
                <a:tc>
                  <a:txBody>
                    <a:bodyPr/>
                    <a:lstStyle/>
                    <a:p>
                      <a:pPr algn="r" fontAlgn="b"/>
                      <a:r>
                        <a:rPr lang="nb-NO" sz="1400" u="none" strike="noStrike"/>
                        <a:t>13,6</a:t>
                      </a:r>
                      <a:endParaRPr lang="nb-NO" sz="1400" b="0" i="0" u="none" strike="noStrike">
                        <a:solidFill>
                          <a:srgbClr val="000000"/>
                        </a:solidFill>
                        <a:latin typeface="Calibri"/>
                      </a:endParaRPr>
                    </a:p>
                  </a:txBody>
                  <a:tcPr marL="0" marR="0" marT="0" marB="0" anchor="b"/>
                </a:tc>
              </a:tr>
              <a:tr h="592010">
                <a:tc>
                  <a:txBody>
                    <a:bodyPr/>
                    <a:lstStyle/>
                    <a:p>
                      <a:pPr algn="l" fontAlgn="b"/>
                      <a:r>
                        <a:rPr lang="nb-NO" sz="1400" u="none" strike="noStrike"/>
                        <a:t>Specialised ships</a:t>
                      </a:r>
                      <a:endParaRPr lang="nb-NO" sz="1400" b="0" i="0" u="none" strike="noStrike">
                        <a:solidFill>
                          <a:srgbClr val="000000"/>
                        </a:solidFill>
                        <a:latin typeface="Calibri"/>
                      </a:endParaRPr>
                    </a:p>
                  </a:txBody>
                  <a:tcPr marL="0" marR="0" marT="0" marB="0" anchor="b"/>
                </a:tc>
                <a:tc>
                  <a:txBody>
                    <a:bodyPr/>
                    <a:lstStyle/>
                    <a:p>
                      <a:pPr algn="r" fontAlgn="b"/>
                      <a:r>
                        <a:rPr lang="nb-NO" sz="1400" u="none" strike="noStrike" dirty="0" smtClean="0"/>
                        <a:t>56,8</a:t>
                      </a:r>
                      <a:endParaRPr lang="nb-NO" sz="1400" b="0" i="0" u="none" strike="noStrike" dirty="0">
                        <a:solidFill>
                          <a:srgbClr val="000000"/>
                        </a:solidFill>
                        <a:latin typeface="Calibri"/>
                      </a:endParaRPr>
                    </a:p>
                  </a:txBody>
                  <a:tcPr marL="0" marR="0" marT="0" marB="0" anchor="b"/>
                </a:tc>
                <a:tc>
                  <a:txBody>
                    <a:bodyPr/>
                    <a:lstStyle/>
                    <a:p>
                      <a:pPr algn="r" fontAlgn="b"/>
                      <a:r>
                        <a:rPr lang="nb-NO" sz="1400" u="none" strike="noStrike" dirty="0" smtClean="0"/>
                        <a:t>54,8</a:t>
                      </a:r>
                      <a:endParaRPr lang="nb-NO" sz="1400" b="0" i="0" u="none" strike="noStrike" dirty="0">
                        <a:solidFill>
                          <a:srgbClr val="000000"/>
                        </a:solidFill>
                        <a:latin typeface="Calibri"/>
                      </a:endParaRPr>
                    </a:p>
                  </a:txBody>
                  <a:tcPr marL="0" marR="0" marT="0" marB="0" anchor="b"/>
                </a:tc>
                <a:tc>
                  <a:txBody>
                    <a:bodyPr/>
                    <a:lstStyle/>
                    <a:p>
                      <a:pPr algn="r" fontAlgn="b"/>
                      <a:r>
                        <a:rPr lang="nb-NO" sz="1400" u="none" strike="noStrike" dirty="0" smtClean="0"/>
                        <a:t>57,3</a:t>
                      </a:r>
                      <a:endParaRPr lang="nb-NO" sz="1400" b="0" i="0" u="none" strike="noStrike" dirty="0">
                        <a:solidFill>
                          <a:srgbClr val="000000"/>
                        </a:solidFill>
                        <a:latin typeface="Calibri"/>
                      </a:endParaRPr>
                    </a:p>
                  </a:txBody>
                  <a:tcPr marL="0" marR="0" marT="0" marB="0" anchor="b"/>
                </a:tc>
                <a:tc>
                  <a:txBody>
                    <a:bodyPr/>
                    <a:lstStyle/>
                    <a:p>
                      <a:pPr algn="r" fontAlgn="b"/>
                      <a:r>
                        <a:rPr lang="nb-NO" sz="1400" u="none" strike="noStrike" dirty="0" smtClean="0"/>
                        <a:t>68,5</a:t>
                      </a:r>
                      <a:endParaRPr lang="nb-NO" sz="1400" b="0" i="0" u="none" strike="noStrike" dirty="0">
                        <a:solidFill>
                          <a:srgbClr val="000000"/>
                        </a:solidFill>
                        <a:latin typeface="Calibri"/>
                      </a:endParaRPr>
                    </a:p>
                  </a:txBody>
                  <a:tcPr marL="0" marR="0" marT="0" marB="0" anchor="b"/>
                </a:tc>
              </a:tr>
            </a:tbl>
          </a:graphicData>
        </a:graphic>
      </p:graphicFrame>
      <p:sp>
        <p:nvSpPr>
          <p:cNvPr id="5" name="TextBox 4"/>
          <p:cNvSpPr txBox="1"/>
          <p:nvPr/>
        </p:nvSpPr>
        <p:spPr>
          <a:xfrm>
            <a:off x="5652120" y="4227934"/>
            <a:ext cx="2226892" cy="230832"/>
          </a:xfrm>
          <a:prstGeom prst="rect">
            <a:avLst/>
          </a:prstGeom>
          <a:noFill/>
        </p:spPr>
        <p:txBody>
          <a:bodyPr wrap="none" rtlCol="0">
            <a:spAutoFit/>
          </a:bodyPr>
          <a:lstStyle/>
          <a:p>
            <a:r>
              <a:rPr lang="nb-NO" sz="900" dirty="0"/>
              <a:t>Source: Norwegian </a:t>
            </a:r>
            <a:r>
              <a:rPr lang="nb-NO" sz="900" dirty="0" err="1"/>
              <a:t>Shipowners</a:t>
            </a:r>
            <a:r>
              <a:rPr lang="nb-NO" sz="900" dirty="0"/>
              <a:t> Association</a:t>
            </a:r>
          </a:p>
        </p:txBody>
      </p:sp>
      <p:sp>
        <p:nvSpPr>
          <p:cNvPr id="6" name="Oval 5"/>
          <p:cNvSpPr/>
          <p:nvPr/>
        </p:nvSpPr>
        <p:spPr bwMode="auto">
          <a:xfrm>
            <a:off x="8028384" y="3849892"/>
            <a:ext cx="432048" cy="378042"/>
          </a:xfrm>
          <a:prstGeom prst="ellipse">
            <a:avLst/>
          </a:prstGeom>
          <a:noFill/>
          <a:ln w="2540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endParaRPr lang="nb-NO" sz="1800">
              <a:latin typeface="Times" pitchFamily="18" charset="0"/>
            </a:endParaRPr>
          </a:p>
        </p:txBody>
      </p:sp>
    </p:spTree>
    <p:extLst>
      <p:ext uri="{BB962C8B-B14F-4D97-AF65-F5344CB8AC3E}">
        <p14:creationId xmlns:p14="http://schemas.microsoft.com/office/powerpoint/2010/main" val="58654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3568" y="357504"/>
            <a:ext cx="7560840" cy="539354"/>
          </a:xfrm>
        </p:spPr>
        <p:txBody>
          <a:bodyPr/>
          <a:lstStyle/>
          <a:p>
            <a:pPr eaLnBrk="1" hangingPunct="1"/>
            <a:r>
              <a:rPr lang="nb-NO" sz="2400" dirty="0" smtClean="0"/>
              <a:t>The Norwegian </a:t>
            </a:r>
            <a:r>
              <a:rPr lang="nb-NO" sz="2400" dirty="0" err="1" smtClean="0"/>
              <a:t>fleet’s</a:t>
            </a:r>
            <a:r>
              <a:rPr lang="nb-NO" sz="2400" dirty="0" smtClean="0"/>
              <a:t> </a:t>
            </a:r>
            <a:r>
              <a:rPr lang="nb-NO" sz="2400" dirty="0" err="1" smtClean="0"/>
              <a:t>share</a:t>
            </a:r>
            <a:r>
              <a:rPr lang="nb-NO" sz="2400" dirty="0" smtClean="0"/>
              <a:t> </a:t>
            </a:r>
            <a:r>
              <a:rPr lang="nb-NO" sz="2400" dirty="0" err="1" smtClean="0"/>
              <a:t>of</a:t>
            </a:r>
            <a:r>
              <a:rPr lang="nb-NO" sz="2400" dirty="0" smtClean="0"/>
              <a:t> </a:t>
            </a:r>
            <a:r>
              <a:rPr lang="nb-NO" sz="2400" dirty="0" err="1" smtClean="0"/>
              <a:t>the</a:t>
            </a:r>
            <a:r>
              <a:rPr lang="nb-NO" sz="2400" dirty="0" smtClean="0"/>
              <a:t> </a:t>
            </a:r>
            <a:r>
              <a:rPr lang="nb-NO" sz="2400" dirty="0" err="1" smtClean="0"/>
              <a:t>world</a:t>
            </a:r>
            <a:r>
              <a:rPr lang="nb-NO" sz="2400" dirty="0" smtClean="0"/>
              <a:t> </a:t>
            </a:r>
            <a:r>
              <a:rPr lang="nb-NO" sz="2400" dirty="0" err="1" smtClean="0"/>
              <a:t>fleet</a:t>
            </a:r>
            <a:r>
              <a:rPr lang="nb-NO" sz="2400" dirty="0" smtClean="0"/>
              <a:t> and </a:t>
            </a:r>
            <a:r>
              <a:rPr lang="nb-NO" sz="2400" dirty="0" err="1" smtClean="0"/>
              <a:t>some</a:t>
            </a:r>
            <a:r>
              <a:rPr lang="nb-NO" sz="2400" dirty="0" smtClean="0"/>
              <a:t> segments, 2008 (%)</a:t>
            </a:r>
            <a:endParaRPr lang="nb-NO"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38445868"/>
              </p:ext>
            </p:extLst>
          </p:nvPr>
        </p:nvGraphicFramePr>
        <p:xfrm>
          <a:off x="611560" y="987574"/>
          <a:ext cx="7632848" cy="324036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1"/>
          </p:nvPr>
        </p:nvSpPr>
        <p:spPr bwMode="auto">
          <a:xfrm>
            <a:off x="5687188" y="4227934"/>
            <a:ext cx="2287190" cy="273844"/>
          </a:xfrm>
          <a:noFill/>
          <a:ln>
            <a:miter lim="800000"/>
            <a:headEnd/>
            <a:tailEnd/>
          </a:ln>
        </p:spPr>
        <p:txBody>
          <a:bodyPr vert="horz" wrap="square" lIns="68580" tIns="34290" rIns="68580" bIns="34290" numCol="1" anchor="t" anchorCtr="0" compatLnSpc="1">
            <a:prstTxWarp prst="textNoShape">
              <a:avLst/>
            </a:prstTxWarp>
          </a:bodyPr>
          <a:lstStyle/>
          <a:p>
            <a:r>
              <a:rPr lang="nb-NO" dirty="0" smtClean="0"/>
              <a:t>Source: </a:t>
            </a:r>
            <a:r>
              <a:rPr lang="en-US" dirty="0" smtClean="0"/>
              <a:t>Lloyd’s World Fleet Statistics,  2008</a:t>
            </a:r>
            <a:r>
              <a:rPr lang="nb-NO" dirty="0" smtClean="0"/>
              <a:t> </a:t>
            </a:r>
          </a:p>
        </p:txBody>
      </p:sp>
    </p:spTree>
    <p:extLst>
      <p:ext uri="{BB962C8B-B14F-4D97-AF65-F5344CB8AC3E}">
        <p14:creationId xmlns:p14="http://schemas.microsoft.com/office/powerpoint/2010/main" val="23895144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9" y="308083"/>
            <a:ext cx="1188132" cy="172360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9922" y="303498"/>
            <a:ext cx="1243013" cy="180022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4138" y="357505"/>
            <a:ext cx="1350169" cy="190738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33718" y="2246595"/>
            <a:ext cx="1350169" cy="1907381"/>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88024" y="2355727"/>
            <a:ext cx="1350169" cy="1907381"/>
          </a:xfrm>
          <a:prstGeom prst="rect">
            <a:avLst/>
          </a:prstGeom>
        </p:spPr>
      </p:pic>
    </p:spTree>
    <p:extLst>
      <p:ext uri="{BB962C8B-B14F-4D97-AF65-F5344CB8AC3E}">
        <p14:creationId xmlns:p14="http://schemas.microsoft.com/office/powerpoint/2010/main" val="12711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 calcmode="lin" valueType="num">
                                      <p:cBhvr>
                                        <p:cTn id="29" dur="1000" fill="hold"/>
                                        <p:tgtEl>
                                          <p:spTgt spid="8"/>
                                        </p:tgtEl>
                                        <p:attrNameLst>
                                          <p:attrName>style.rotation</p:attrName>
                                        </p:attrNameLst>
                                      </p:cBhvr>
                                      <p:tavLst>
                                        <p:tav tm="0">
                                          <p:val>
                                            <p:fltVal val="90"/>
                                          </p:val>
                                        </p:tav>
                                        <p:tav tm="100000">
                                          <p:val>
                                            <p:fltVal val="0"/>
                                          </p:val>
                                        </p:tav>
                                      </p:tavLst>
                                    </p:anim>
                                    <p:animEffect transition="in" filter="fade">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fltVal val="0"/>
                                          </p:val>
                                        </p:tav>
                                        <p:tav tm="100000">
                                          <p:val>
                                            <p:strVal val="#ppt_w"/>
                                          </p:val>
                                        </p:tav>
                                      </p:tavLst>
                                    </p:anim>
                                    <p:anim calcmode="lin" valueType="num">
                                      <p:cBhvr>
                                        <p:cTn id="36" dur="1000" fill="hold"/>
                                        <p:tgtEl>
                                          <p:spTgt spid="9"/>
                                        </p:tgtEl>
                                        <p:attrNameLst>
                                          <p:attrName>ppt_h</p:attrName>
                                        </p:attrNameLst>
                                      </p:cBhvr>
                                      <p:tavLst>
                                        <p:tav tm="0">
                                          <p:val>
                                            <p:fltVal val="0"/>
                                          </p:val>
                                        </p:tav>
                                        <p:tav tm="100000">
                                          <p:val>
                                            <p:strVal val="#ppt_h"/>
                                          </p:val>
                                        </p:tav>
                                      </p:tavLst>
                                    </p:anim>
                                    <p:anim calcmode="lin" valueType="num">
                                      <p:cBhvr>
                                        <p:cTn id="37" dur="1000" fill="hold"/>
                                        <p:tgtEl>
                                          <p:spTgt spid="9"/>
                                        </p:tgtEl>
                                        <p:attrNameLst>
                                          <p:attrName>style.rotation</p:attrName>
                                        </p:attrNameLst>
                                      </p:cBhvr>
                                      <p:tavLst>
                                        <p:tav tm="0">
                                          <p:val>
                                            <p:fltVal val="90"/>
                                          </p:val>
                                        </p:tav>
                                        <p:tav tm="100000">
                                          <p:val>
                                            <p:fltVal val="0"/>
                                          </p:val>
                                        </p:tav>
                                      </p:tavLst>
                                    </p:anim>
                                    <p:animEffect transition="in" filter="fade">
                                      <p:cBhvr>
                                        <p:cTn id="3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0</TotalTime>
  <Words>2708</Words>
  <Application>Microsoft Office PowerPoint</Application>
  <PresentationFormat>On-screen Show (16:9)</PresentationFormat>
  <Paragraphs>331</Paragraphs>
  <Slides>32</Slides>
  <Notes>32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9" baseType="lpstr">
      <vt:lpstr>ＭＳ Ｐゴシック</vt:lpstr>
      <vt:lpstr>Arial</vt:lpstr>
      <vt:lpstr>Calibri</vt:lpstr>
      <vt:lpstr>Times</vt:lpstr>
      <vt:lpstr>Verdana</vt:lpstr>
      <vt:lpstr>Default Design</vt:lpstr>
      <vt:lpstr>Chart</vt:lpstr>
      <vt:lpstr>PowerPoint Presentation</vt:lpstr>
      <vt:lpstr>The transition from bulk to specialized shipping: a business history  perspective     Espen Ekberg ONS 2016, Session, “Archives and history – analyzing times of transition” </vt:lpstr>
      <vt:lpstr>PowerPoint Presentation</vt:lpstr>
      <vt:lpstr>The composition of Norwegian exports, 1865-2007</vt:lpstr>
      <vt:lpstr>Norwegian shipping’s share of world tonnage, 1850-2013 (brt)</vt:lpstr>
      <vt:lpstr>The composition of the Norwegian fleet, 1960-2008  (% of total gross tonnage)</vt:lpstr>
      <vt:lpstr>The composition of the Norwegian fleet, 1987-2006  (% of market value)</vt:lpstr>
      <vt:lpstr>The Norwegian fleet’s share of the world fleet and some segments, 2008 (%)</vt:lpstr>
      <vt:lpstr>PowerPoint Presentation</vt:lpstr>
      <vt:lpstr>The maritime cluster is the answer</vt:lpstr>
      <vt:lpstr>The maritime cluster is the answer</vt:lpstr>
      <vt:lpstr>Cluster theory - focus on external factors</vt:lpstr>
      <vt:lpstr>PowerPoint Presentation</vt:lpstr>
      <vt:lpstr>PowerPoint Presentation</vt:lpstr>
      <vt:lpstr>What’s the problem with this?</vt:lpstr>
      <vt:lpstr>Norwegian car carriers</vt:lpstr>
      <vt:lpstr>Rigoletto, (Wallenius, 1955),  The world’s first ocean going veichle carrier, capacity: 240 cars</vt:lpstr>
      <vt:lpstr>Aniara (Wallenius, 1963)  The world’s first car/bulk carrier with RoRo facilities Capacity: Grain: 140.000 ft³ - Bale 120.000 ft³, 240 cars   </vt:lpstr>
      <vt:lpstr>Wilfred (A. Wilhelmsen, 1965) Car/bulk carrier, 1500 cars</vt:lpstr>
      <vt:lpstr>Dyvi Anglia (Dyvi, 1965) The world’s first fixed deck RoRo car carrier (PCC) Capacity 450 cars</vt:lpstr>
      <vt:lpstr>Höegh Transporter (Höegh, 1970) PCC, rebuilt turbine tanker (3200 cars)</vt:lpstr>
      <vt:lpstr>Torinita (Ugland, 1970) Purpose built PCC (3200 cars)</vt:lpstr>
      <vt:lpstr>Atlantic Companion (ACL, 1972ish) RoRo/Container ship</vt:lpstr>
      <vt:lpstr>PowerPoint Presentation</vt:lpstr>
      <vt:lpstr>Factor conditions?</vt:lpstr>
      <vt:lpstr>Market conditions?</vt:lpstr>
      <vt:lpstr>Quality of related and supporting industries?</vt:lpstr>
      <vt:lpstr>Place of build of Norwegian car carriers, 1965-2009 (newbuilds and rebuilds) </vt:lpstr>
      <vt:lpstr>Company strategy, structure and rivalry?</vt:lpstr>
      <vt:lpstr>A common, national strategy?</vt:lpstr>
      <vt:lpstr>Three companies – three strategies</vt:lpstr>
      <vt:lpstr>«Conclusion»</vt:lpstr>
    </vt:vector>
  </TitlesOfParts>
  <Company>BI Norwegian Business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Ekberg, Espen</dc:creator>
  <cp:lastModifiedBy>Ekberg, Espen</cp:lastModifiedBy>
  <cp:revision>45</cp:revision>
  <cp:lastPrinted>2016-08-31T13:58:05Z</cp:lastPrinted>
  <dcterms:created xsi:type="dcterms:W3CDTF">2016-03-30T11:48:06Z</dcterms:created>
  <dcterms:modified xsi:type="dcterms:W3CDTF">2016-09-01T07:00:45Z</dcterms:modified>
</cp:coreProperties>
</file>