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82" r:id="rId2"/>
    <p:sldId id="380" r:id="rId3"/>
    <p:sldId id="378" r:id="rId4"/>
    <p:sldId id="383" r:id="rId5"/>
    <p:sldId id="388" r:id="rId6"/>
    <p:sldId id="385" r:id="rId7"/>
    <p:sldId id="386" r:id="rId8"/>
    <p:sldId id="384" r:id="rId9"/>
    <p:sldId id="387" r:id="rId10"/>
  </p:sldIdLst>
  <p:sldSz cx="9144000" cy="5143500" type="screen16x9"/>
  <p:notesSz cx="9942513" cy="6811963"/>
  <p:defaultTextStyle>
    <a:defPPr>
      <a:defRPr lang="nb-NO"/>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E3058967-6E09-C144-B8F8-3D7939C06B49}">
          <p14:sldIdLst>
            <p14:sldId id="382"/>
            <p14:sldId id="380"/>
            <p14:sldId id="378"/>
            <p14:sldId id="383"/>
            <p14:sldId id="388"/>
            <p14:sldId id="385"/>
            <p14:sldId id="386"/>
            <p14:sldId id="384"/>
            <p14:sldId id="3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366C"/>
    <a:srgbClr val="E5E7D4"/>
    <a:srgbClr val="C4C5A9"/>
    <a:srgbClr val="BAB187"/>
    <a:srgbClr val="103965"/>
    <a:srgbClr val="E3D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55185" autoAdjust="0"/>
  </p:normalViewPr>
  <p:slideViewPr>
    <p:cSldViewPr>
      <p:cViewPr varScale="1">
        <p:scale>
          <a:sx n="67" d="100"/>
          <a:sy n="67" d="100"/>
        </p:scale>
        <p:origin x="195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0"/>
            <a:ext cx="4309197" cy="340817"/>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23555" name="Rectangle 3"/>
          <p:cNvSpPr>
            <a:spLocks noGrp="1" noChangeArrowheads="1"/>
          </p:cNvSpPr>
          <p:nvPr>
            <p:ph type="dt" sz="quarter" idx="1"/>
          </p:nvPr>
        </p:nvSpPr>
        <p:spPr bwMode="auto">
          <a:xfrm>
            <a:off x="5633318" y="0"/>
            <a:ext cx="4309195" cy="340817"/>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eaLnBrk="0" hangingPunct="0">
              <a:defRPr sz="500">
                <a:latin typeface="Verdana" pitchFamily="34" charset="0"/>
              </a:defRPr>
            </a:lvl1pPr>
          </a:lstStyle>
          <a:p>
            <a:pPr>
              <a:defRPr/>
            </a:pPr>
            <a:endParaRPr lang="nb-NO"/>
          </a:p>
        </p:txBody>
      </p:sp>
      <p:sp>
        <p:nvSpPr>
          <p:cNvPr id="23556" name="Rectangle 4"/>
          <p:cNvSpPr>
            <a:spLocks noGrp="1" noChangeArrowheads="1"/>
          </p:cNvSpPr>
          <p:nvPr>
            <p:ph type="ftr" sz="quarter" idx="2"/>
          </p:nvPr>
        </p:nvSpPr>
        <p:spPr bwMode="auto">
          <a:xfrm>
            <a:off x="2" y="6471147"/>
            <a:ext cx="4309197" cy="340816"/>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23557" name="Rectangle 5"/>
          <p:cNvSpPr>
            <a:spLocks noGrp="1" noChangeArrowheads="1"/>
          </p:cNvSpPr>
          <p:nvPr>
            <p:ph type="sldNum" sz="quarter" idx="3"/>
          </p:nvPr>
        </p:nvSpPr>
        <p:spPr bwMode="auto">
          <a:xfrm>
            <a:off x="5633318" y="6471147"/>
            <a:ext cx="4309195" cy="340816"/>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eaLnBrk="0" hangingPunct="0">
              <a:defRPr sz="500">
                <a:latin typeface="Verdana" pitchFamily="34" charset="0"/>
              </a:defRPr>
            </a:lvl1pPr>
          </a:lstStyle>
          <a:p>
            <a:pPr>
              <a:defRPr/>
            </a:pPr>
            <a:fld id="{713CB439-8A50-4CE3-B447-7BDB013E7D06}" type="slidenum">
              <a:rPr lang="nb-NO"/>
              <a:pPr>
                <a:defRPr/>
              </a:pPr>
              <a:t>‹#›</a:t>
            </a:fld>
            <a:endParaRPr lang="nb-NO"/>
          </a:p>
        </p:txBody>
      </p:sp>
    </p:spTree>
    <p:extLst>
      <p:ext uri="{BB962C8B-B14F-4D97-AF65-F5344CB8AC3E}">
        <p14:creationId xmlns:p14="http://schemas.microsoft.com/office/powerpoint/2010/main" val="20924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bwMode="auto">
          <a:xfrm>
            <a:off x="2" y="0"/>
            <a:ext cx="4309197" cy="340817"/>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51203" name="Rectangle 1027"/>
          <p:cNvSpPr>
            <a:spLocks noGrp="1" noChangeArrowheads="1"/>
          </p:cNvSpPr>
          <p:nvPr>
            <p:ph type="dt" idx="1"/>
          </p:nvPr>
        </p:nvSpPr>
        <p:spPr bwMode="auto">
          <a:xfrm>
            <a:off x="5633318" y="0"/>
            <a:ext cx="4309195" cy="340817"/>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eaLnBrk="0" hangingPunct="0">
              <a:defRPr sz="500">
                <a:latin typeface="Verdana" pitchFamily="34" charset="0"/>
              </a:defRPr>
            </a:lvl1pPr>
          </a:lstStyle>
          <a:p>
            <a:pPr>
              <a:defRPr/>
            </a:pPr>
            <a:endParaRPr lang="nb-NO"/>
          </a:p>
        </p:txBody>
      </p:sp>
      <p:sp>
        <p:nvSpPr>
          <p:cNvPr id="15364" name="Rectangle 1028"/>
          <p:cNvSpPr>
            <a:spLocks noGrp="1" noRot="1" noChangeAspect="1" noChangeArrowheads="1" noTextEdit="1"/>
          </p:cNvSpPr>
          <p:nvPr>
            <p:ph type="sldImg" idx="2"/>
          </p:nvPr>
        </p:nvSpPr>
        <p:spPr bwMode="auto">
          <a:xfrm>
            <a:off x="2701925" y="511175"/>
            <a:ext cx="4538663" cy="2554288"/>
          </a:xfrm>
          <a:prstGeom prst="rect">
            <a:avLst/>
          </a:prstGeom>
          <a:noFill/>
          <a:ln w="9525">
            <a:solidFill>
              <a:srgbClr val="000000"/>
            </a:solidFill>
            <a:miter lim="800000"/>
            <a:headEnd/>
            <a:tailEnd/>
          </a:ln>
        </p:spPr>
      </p:sp>
      <p:sp>
        <p:nvSpPr>
          <p:cNvPr id="51205" name="Rectangle 1029"/>
          <p:cNvSpPr>
            <a:spLocks noGrp="1" noChangeArrowheads="1"/>
          </p:cNvSpPr>
          <p:nvPr>
            <p:ph type="body" sz="quarter" idx="3"/>
          </p:nvPr>
        </p:nvSpPr>
        <p:spPr bwMode="auto">
          <a:xfrm>
            <a:off x="1326444" y="3236118"/>
            <a:ext cx="7289628" cy="3065166"/>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51206" name="Rectangle 1030"/>
          <p:cNvSpPr>
            <a:spLocks noGrp="1" noChangeArrowheads="1"/>
          </p:cNvSpPr>
          <p:nvPr>
            <p:ph type="ftr" sz="quarter" idx="4"/>
          </p:nvPr>
        </p:nvSpPr>
        <p:spPr bwMode="auto">
          <a:xfrm>
            <a:off x="2" y="6471147"/>
            <a:ext cx="4309197" cy="340816"/>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eaLnBrk="0" hangingPunct="0">
              <a:defRPr sz="500">
                <a:latin typeface="Verdana" pitchFamily="34" charset="0"/>
              </a:defRPr>
            </a:lvl1pPr>
          </a:lstStyle>
          <a:p>
            <a:pPr>
              <a:defRPr/>
            </a:pPr>
            <a:endParaRPr lang="nb-NO"/>
          </a:p>
        </p:txBody>
      </p:sp>
      <p:sp>
        <p:nvSpPr>
          <p:cNvPr id="51207" name="Rectangle 1031"/>
          <p:cNvSpPr>
            <a:spLocks noGrp="1" noChangeArrowheads="1"/>
          </p:cNvSpPr>
          <p:nvPr>
            <p:ph type="sldNum" sz="quarter" idx="5"/>
          </p:nvPr>
        </p:nvSpPr>
        <p:spPr bwMode="auto">
          <a:xfrm>
            <a:off x="5633318" y="6471147"/>
            <a:ext cx="4309195" cy="340816"/>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eaLnBrk="0" hangingPunct="0">
              <a:defRPr sz="500">
                <a:latin typeface="Verdana" pitchFamily="34" charset="0"/>
              </a:defRPr>
            </a:lvl1pPr>
          </a:lstStyle>
          <a:p>
            <a:pPr>
              <a:defRPr/>
            </a:pPr>
            <a:fld id="{8A901F31-135C-44A3-9FDC-672D6C6B2281}" type="slidenum">
              <a:rPr lang="nb-NO"/>
              <a:pPr>
                <a:defRPr/>
              </a:pPr>
              <a:t>‹#›</a:t>
            </a:fld>
            <a:endParaRPr lang="nb-NO"/>
          </a:p>
        </p:txBody>
      </p:sp>
    </p:spTree>
    <p:extLst>
      <p:ext uri="{BB962C8B-B14F-4D97-AF65-F5344CB8AC3E}">
        <p14:creationId xmlns:p14="http://schemas.microsoft.com/office/powerpoint/2010/main" val="219602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1</a:t>
            </a:fld>
            <a:endParaRPr lang="nb-NO"/>
          </a:p>
        </p:txBody>
      </p:sp>
    </p:spTree>
    <p:extLst>
      <p:ext uri="{BB962C8B-B14F-4D97-AF65-F5344CB8AC3E}">
        <p14:creationId xmlns:p14="http://schemas.microsoft.com/office/powerpoint/2010/main" val="389834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Dette er utgangspunktet</a:t>
            </a:r>
            <a:r>
              <a:rPr lang="nb-NO" baseline="0" dirty="0" smtClean="0"/>
              <a:t> for flerfaseteknologien. Er det noen som kjenner igjen denne?</a:t>
            </a:r>
          </a:p>
          <a:p>
            <a:r>
              <a:rPr lang="nb-NO" baseline="0" dirty="0" smtClean="0"/>
              <a:t>Det er altså en ligning, som er kjent som </a:t>
            </a:r>
            <a:r>
              <a:rPr lang="nb-NO" baseline="0" dirty="0" err="1" smtClean="0"/>
              <a:t>Navier</a:t>
            </a:r>
            <a:r>
              <a:rPr lang="nb-NO" baseline="0" dirty="0" smtClean="0"/>
              <a:t>-Stokes ligning.</a:t>
            </a:r>
          </a:p>
          <a:p>
            <a:r>
              <a:rPr lang="nb-NO" baseline="0" dirty="0" smtClean="0"/>
              <a:t>Denne ligningen beskriver hvordan såkalt viskøse væsker, som f.eks. olje, og gasser beveger seg.</a:t>
            </a:r>
          </a:p>
          <a:p>
            <a:r>
              <a:rPr lang="nb-NO" baseline="0" dirty="0" smtClean="0"/>
              <a:t>Denne ligningen tilhører fysikkens fagområde.</a:t>
            </a:r>
          </a:p>
          <a:p>
            <a:r>
              <a:rPr lang="nb-NO" baseline="0" dirty="0" smtClean="0"/>
              <a:t>Skal vi tro flerfaseteknologiens skapere, så var det avgjørende å ha fysikk-kompetanse for å forstå prosessene for bevegelse av væsker og gasser i kombinasjon med prosessene for bevarelse av masse og energi. Og i tillegg matematisk kompetanse for å løse ligningene og utvikle effektive numeriske metoder. </a:t>
            </a:r>
          </a:p>
          <a:p>
            <a:r>
              <a:rPr lang="nb-NO" baseline="0" dirty="0" smtClean="0"/>
              <a:t>For når jeg skal snakke om flerfaseteknologien her i dag, så er det et datamaskin-program det er snakk om. Nærmere bestemt OLGA, som det snakkes om at har spart oljeindustrien for omkring 200 milliarder kroner. Hvordan kom vi i Norge til å utvikle et så viktig redskap?</a:t>
            </a:r>
          </a:p>
          <a:p>
            <a:r>
              <a:rPr lang="nb-NO" baseline="0" dirty="0" smtClean="0"/>
              <a:t>Vel, nå er jeg helt i startfasen av mitt prosjekt. Men jeg tror det handler om en kombinasjon av tilfeldigheter, langsiktig arbeid og personlige bekjentskaper.</a:t>
            </a:r>
          </a:p>
          <a:p>
            <a:r>
              <a:rPr lang="nb-NO" baseline="0" dirty="0" smtClean="0"/>
              <a:t>Jeg skal gå litt baklengs inn i historien, og starte med ett møte som eksemplarisk viser fram kombinasjonen av disse tre faktorene før jeg tar en og en opp.</a:t>
            </a:r>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2</a:t>
            </a:fld>
            <a:endParaRPr lang="nb-NO"/>
          </a:p>
        </p:txBody>
      </p:sp>
    </p:spTree>
    <p:extLst>
      <p:ext uri="{BB962C8B-B14F-4D97-AF65-F5344CB8AC3E}">
        <p14:creationId xmlns:p14="http://schemas.microsoft.com/office/powerpoint/2010/main" val="390595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 1978</a:t>
            </a:r>
            <a:r>
              <a:rPr lang="nb-NO" baseline="0" dirty="0" smtClean="0"/>
              <a:t> møttes det som den gang het Institutt for Atomenergi og Statoil. </a:t>
            </a:r>
          </a:p>
          <a:p>
            <a:r>
              <a:rPr lang="nb-NO" baseline="0" dirty="0" smtClean="0"/>
              <a:t>Møtet er interessant av flere grunner.</a:t>
            </a:r>
          </a:p>
          <a:p>
            <a:r>
              <a:rPr lang="nb-NO" baseline="0" dirty="0" smtClean="0"/>
              <a:t>Det hadde seg nemlig slik at både IFA og Statoil sto ovenfor potensielt uoverkommelige utfordringer.</a:t>
            </a:r>
          </a:p>
          <a:p>
            <a:r>
              <a:rPr lang="nb-NO" dirty="0" smtClean="0"/>
              <a:t>På</a:t>
            </a:r>
            <a:r>
              <a:rPr lang="nb-NO" baseline="0" dirty="0" smtClean="0"/>
              <a:t> Institutt for Atomenergi hadde 70-tallet vært en eneste stor nedgangstid. Fram til slutten av 60-tallet hadde instituttet fått nærmest hele budsjettet fra NTNF, men så ble det stilt spørsmålstegn ved den </a:t>
            </a:r>
            <a:r>
              <a:rPr lang="nb-NO" baseline="0" dirty="0" err="1" smtClean="0"/>
              <a:t>priviligerte</a:t>
            </a:r>
            <a:r>
              <a:rPr lang="nb-NO" baseline="0" dirty="0" smtClean="0"/>
              <a:t> posisjonen instituttet hadde. De andre instituttene og politikere spurte hva Norge fikk igjen for millionoverføringene. Denne kritikken fikk naturlig nok vind i seilene etter oljefunnene. Hadde vi i det hele tatt behov for et institutt hvis oppgave var å innføre atomkraft når en hadde funnet en annen energikilde? Utover 70-tallet ble dessuten motstand mot atomkraft utbredt, både av miljømessige og ikke-sprednings grunner. Da dette møtet fant sted var det i grunnen klart at atomkraftverk ikke ville bli bygd i Norge i overskuelig framtid, og på IFA var det ikke ubegrunnet frykt for at instituttet kunne forsvinne.</a:t>
            </a:r>
          </a:p>
          <a:p>
            <a:r>
              <a:rPr lang="nb-NO" baseline="0" dirty="0" smtClean="0"/>
              <a:t>Statoil hadde på sin side en formidabel utfordring, som dere ser her på skjermen. </a:t>
            </a:r>
          </a:p>
          <a:p>
            <a:r>
              <a:rPr lang="nb-NO" baseline="0" dirty="0" smtClean="0"/>
              <a:t>Hvordan kunne man hente opp olje fra 70 m og dypere på en lønnsom måte.</a:t>
            </a:r>
          </a:p>
          <a:p>
            <a:r>
              <a:rPr lang="nb-NO" baseline="0" dirty="0" smtClean="0"/>
              <a:t>Teknologien på den tiden tilsa at det ikke var mulig. </a:t>
            </a:r>
          </a:p>
          <a:p>
            <a:r>
              <a:rPr lang="nb-NO" baseline="0" dirty="0" smtClean="0"/>
              <a:t>Det var </a:t>
            </a:r>
            <a:r>
              <a:rPr lang="nb-NO" baseline="0" dirty="0" err="1" smtClean="0"/>
              <a:t>iferd</a:t>
            </a:r>
            <a:r>
              <a:rPr lang="nb-NO" baseline="0" dirty="0" smtClean="0"/>
              <a:t> med å bli et akutt problem. Gigantplattformene som ble bygd til utvinning av feltene Statfjord og Gullfaks ble veldig kostbare, og overskridelsene var store.</a:t>
            </a:r>
          </a:p>
          <a:p>
            <a:endParaRPr lang="nb-NO" baseline="0" dirty="0" smtClean="0"/>
          </a:p>
          <a:p>
            <a:r>
              <a:rPr lang="nb-NO" baseline="0" dirty="0" smtClean="0"/>
              <a:t>På IFA hadde man pekt seg ut oljeteknologi som et felt de hadde muligheter til å gå inn på allerede i 1973 da inntektene deres skrumpet inn. </a:t>
            </a:r>
          </a:p>
          <a:p>
            <a:r>
              <a:rPr lang="nb-NO" baseline="0" dirty="0" smtClean="0"/>
              <a:t>Det var flere sider av oljeproduksjon de så potensiale for å kunne levere bidrag, og flerfase var ikke det viktigste. </a:t>
            </a:r>
          </a:p>
          <a:p>
            <a:r>
              <a:rPr lang="nb-NO" baseline="0" dirty="0" smtClean="0"/>
              <a:t>Det var nok ikke helt tilfeldig at IFA fikk innpass i oljeindustrien, for i sentrale posisjoner var det personer med kjennskaper.</a:t>
            </a:r>
          </a:p>
          <a:p>
            <a:r>
              <a:rPr lang="nb-NO" baseline="0" dirty="0" smtClean="0"/>
              <a:t>De viktigste personene i styret til IFA hadde lenge vært Finn Lied og Jens Christian Hauge, arkitektene bak Statoil.</a:t>
            </a:r>
          </a:p>
          <a:p>
            <a:r>
              <a:rPr lang="nb-NO" baseline="0" dirty="0" smtClean="0"/>
              <a:t>Så, i 1976 fikk Statoil en ny viseadministrerende direktør. Det skal ha vært Finn Lied (styreleder i IFA) som ba Henrik Ager-Hanssen om å ta den stillingen.</a:t>
            </a:r>
          </a:p>
          <a:p>
            <a:r>
              <a:rPr lang="nb-NO" baseline="0" dirty="0" smtClean="0"/>
              <a:t>Ager-Hanssen var IFA-mann, det vil si han kom fra knoppskytingen Scandpower som skulle kommersialisere IFA-teknologi.</a:t>
            </a:r>
          </a:p>
          <a:p>
            <a:endParaRPr lang="nb-NO" baseline="0" dirty="0" smtClean="0"/>
          </a:p>
          <a:p>
            <a:r>
              <a:rPr lang="nb-NO" baseline="0" dirty="0" smtClean="0"/>
              <a:t>Det vi ser her er bestillingen fra Statoil. Dette var utfordringen. Kunne IFA bidra?</a:t>
            </a:r>
          </a:p>
          <a:p>
            <a:r>
              <a:rPr lang="nb-NO" baseline="0" dirty="0" smtClean="0"/>
              <a:t>Det er her tilfeldighetene kommer inn</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3</a:t>
            </a:fld>
            <a:endParaRPr lang="nb-NO"/>
          </a:p>
        </p:txBody>
      </p:sp>
    </p:spTree>
    <p:extLst>
      <p:ext uri="{BB962C8B-B14F-4D97-AF65-F5344CB8AC3E}">
        <p14:creationId xmlns:p14="http://schemas.microsoft.com/office/powerpoint/2010/main" val="4318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 på</a:t>
            </a:r>
            <a:r>
              <a:rPr lang="nb-NO" baseline="0" dirty="0" smtClean="0"/>
              <a:t> IFA hadde de faktisk spesialisert seg på det som skulle bli grunnlaget for flerfaseteknologien.</a:t>
            </a:r>
          </a:p>
          <a:p>
            <a:r>
              <a:rPr lang="nb-NO" baseline="0" dirty="0" smtClean="0"/>
              <a:t>I de </a:t>
            </a:r>
            <a:r>
              <a:rPr lang="nb-NO" baseline="0" dirty="0" err="1" smtClean="0"/>
              <a:t>priveligerte</a:t>
            </a:r>
            <a:r>
              <a:rPr lang="nb-NO" baseline="0" dirty="0" smtClean="0"/>
              <a:t> årene hadde IFA det som de kalte for «</a:t>
            </a:r>
            <a:r>
              <a:rPr lang="nb-NO" baseline="0" dirty="0" err="1" smtClean="0"/>
              <a:t>Rock’n’roll</a:t>
            </a:r>
            <a:r>
              <a:rPr lang="nb-NO" baseline="0" dirty="0" smtClean="0"/>
              <a:t>-prosjektet». De forsøkte å utvikle atomdrevne skip.</a:t>
            </a:r>
          </a:p>
          <a:p>
            <a:r>
              <a:rPr lang="nb-NO" baseline="0" dirty="0" smtClean="0"/>
              <a:t>I dag ville vi kanskje kalt det for et hårete mål.</a:t>
            </a:r>
          </a:p>
          <a:p>
            <a:r>
              <a:rPr lang="nb-NO" baseline="0" dirty="0" smtClean="0"/>
              <a:t>Det spesielle med det norske atomskipsprosjektet var at de drev forsøk med </a:t>
            </a:r>
            <a:r>
              <a:rPr lang="nb-NO" baseline="0" dirty="0" err="1" smtClean="0"/>
              <a:t>kokvanns</a:t>
            </a:r>
            <a:r>
              <a:rPr lang="nb-NO" baseline="0" dirty="0" smtClean="0"/>
              <a:t>-reaktor.</a:t>
            </a:r>
          </a:p>
          <a:p>
            <a:r>
              <a:rPr lang="nb-NO" baseline="0" dirty="0" smtClean="0"/>
              <a:t>Innen kjernekraft-teknologi operer man med to hovedtyper reaktorer. </a:t>
            </a:r>
            <a:r>
              <a:rPr lang="nb-NO" baseline="0" dirty="0" err="1" smtClean="0"/>
              <a:t>Kokvann</a:t>
            </a:r>
            <a:r>
              <a:rPr lang="nb-NO" baseline="0" dirty="0" smtClean="0"/>
              <a:t> og trykkvann.</a:t>
            </a:r>
          </a:p>
          <a:p>
            <a:r>
              <a:rPr lang="nb-NO" baseline="0" dirty="0" smtClean="0"/>
              <a:t>Reaktoren som ble bygget i Halden var en </a:t>
            </a:r>
            <a:r>
              <a:rPr lang="nb-NO" baseline="0" dirty="0" err="1" smtClean="0"/>
              <a:t>kokvannsreaktor</a:t>
            </a:r>
            <a:r>
              <a:rPr lang="nb-NO" baseline="0" dirty="0" smtClean="0"/>
              <a:t>. Mens internasjonalt var det mest vanlig å bruke trykkvannsreaktorer i ubåter.</a:t>
            </a:r>
          </a:p>
          <a:p>
            <a:r>
              <a:rPr lang="nb-NO" baseline="0" dirty="0" err="1" smtClean="0"/>
              <a:t>Kokvannsreaktoren</a:t>
            </a:r>
            <a:r>
              <a:rPr lang="nb-NO" baseline="0" dirty="0" smtClean="0"/>
              <a:t> i atomskipsprosjektet hadde en spesiell utfordring. Det som driver turbinen i en </a:t>
            </a:r>
            <a:r>
              <a:rPr lang="nb-NO" baseline="0" dirty="0" err="1" smtClean="0"/>
              <a:t>kokvannsreaktor</a:t>
            </a:r>
            <a:r>
              <a:rPr lang="nb-NO" baseline="0" dirty="0" smtClean="0"/>
              <a:t> er damp, og dersom atomskip drevet av </a:t>
            </a:r>
            <a:r>
              <a:rPr lang="nb-NO" baseline="0" dirty="0" err="1" smtClean="0"/>
              <a:t>kokvannsreaktorer</a:t>
            </a:r>
            <a:r>
              <a:rPr lang="nb-NO" baseline="0" dirty="0" smtClean="0"/>
              <a:t> skulle fungere gjaldt det å få en stabil flyt av damp. Derfor utviklet IFA en tofase-modell. Norsk atomskipsproduksjon ble en utopi, og var betegnet som et mislykket prosjekt og et eksempel på bortkastede penger gitt til IFA. Men så var det kanskje ikke helt bortkastet allikevel</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4</a:t>
            </a:fld>
            <a:endParaRPr lang="nb-NO"/>
          </a:p>
        </p:txBody>
      </p:sp>
    </p:spTree>
    <p:extLst>
      <p:ext uri="{BB962C8B-B14F-4D97-AF65-F5344CB8AC3E}">
        <p14:creationId xmlns:p14="http://schemas.microsoft.com/office/powerpoint/2010/main" val="64963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Etter møtet med Statoil</a:t>
            </a:r>
            <a:r>
              <a:rPr lang="nb-NO" baseline="0" dirty="0" smtClean="0"/>
              <a:t> i 1978 tok det bare ett år før IFA kom opp med en ide.</a:t>
            </a:r>
          </a:p>
          <a:p>
            <a:r>
              <a:rPr lang="nb-NO" baseline="0" dirty="0" smtClean="0"/>
              <a:t>Vi husker at hovedutfordringen var å utvikle teknologi som ville gjøre utvinning av olje på dypt vann lønnsomt.</a:t>
            </a:r>
          </a:p>
          <a:p>
            <a:r>
              <a:rPr lang="nb-NO" baseline="0" dirty="0" smtClean="0"/>
              <a:t>På IFA mente de det var mulig å transportere gass-funnene fra felt langt til havs, som Troll og Snehvit, rett til land uten plattformer til havs.</a:t>
            </a:r>
          </a:p>
          <a:p>
            <a:r>
              <a:rPr lang="nb-NO" baseline="0" dirty="0" smtClean="0"/>
              <a:t>Det var et nytt </a:t>
            </a:r>
            <a:r>
              <a:rPr lang="nb-NO" baseline="0" dirty="0" err="1" smtClean="0"/>
              <a:t>rock’n’roll</a:t>
            </a:r>
            <a:r>
              <a:rPr lang="nb-NO" baseline="0" dirty="0" smtClean="0"/>
              <a:t> prosjekt</a:t>
            </a:r>
          </a:p>
          <a:p>
            <a:endParaRPr lang="nb-NO" baseline="0" dirty="0" smtClean="0"/>
          </a:p>
          <a:p>
            <a:r>
              <a:rPr lang="nb-NO" baseline="0" dirty="0" smtClean="0"/>
              <a:t>Hvorfor var det utenkelig?</a:t>
            </a:r>
          </a:p>
          <a:p>
            <a:r>
              <a:rPr lang="nb-NO" baseline="0" dirty="0" smtClean="0"/>
              <a:t>Det er ikke uproblematisk å utvinne olje og gass. </a:t>
            </a:r>
          </a:p>
          <a:p>
            <a:r>
              <a:rPr lang="nb-NO" baseline="0" dirty="0" smtClean="0"/>
              <a:t>For det er jo ikke sånn at en kan borre ned til forekomstene, legge rør og pumpe opp ren gass eller olje. Sammen med gassen og oljen kommer vann, sand og andre </a:t>
            </a:r>
            <a:r>
              <a:rPr lang="nb-NO" baseline="0" dirty="0" err="1" smtClean="0"/>
              <a:t>ulumskheter</a:t>
            </a:r>
            <a:r>
              <a:rPr lang="nb-NO" baseline="0" dirty="0" smtClean="0"/>
              <a:t>.</a:t>
            </a:r>
          </a:p>
          <a:p>
            <a:r>
              <a:rPr lang="nb-NO" baseline="0" dirty="0" smtClean="0"/>
              <a:t>Problemet er at denne brønnstrømmen ikke kommer som en jevn kontinuerlig strøm, men det kan forekomme klumpdannelser, eller såkalt slugger. Potensielt kan disse sluggene føre ubehagelige overraskelser, ved for eksempel 100 meter lange «olje-slugger» som kommer deisende inn i prosessanlegget helt uventet. Det å føre brønnstrøm i rør fra havbunnen og inn til land gjør det vanskelig å få til en jevn strøm, fordi det er store avstander og kupert terreng.</a:t>
            </a:r>
          </a:p>
          <a:p>
            <a:endParaRPr lang="nb-NO" baseline="0" dirty="0" smtClean="0"/>
          </a:p>
          <a:p>
            <a:r>
              <a:rPr lang="nb-NO" baseline="0" dirty="0" smtClean="0"/>
              <a:t>For å predikere og skape en stabil strøm av ubehandlet brønnstrøm trengte en forståelse av de prosessene </a:t>
            </a:r>
            <a:r>
              <a:rPr lang="nb-NO" baseline="0" dirty="0" err="1" smtClean="0"/>
              <a:t>Navier</a:t>
            </a:r>
            <a:r>
              <a:rPr lang="nb-NO" baseline="0" dirty="0" smtClean="0"/>
              <a:t> Stokes ligningen beskrev. </a:t>
            </a:r>
          </a:p>
          <a:p>
            <a:r>
              <a:rPr lang="nb-NO" baseline="0" dirty="0" smtClean="0"/>
              <a:t>«rough-</a:t>
            </a:r>
            <a:r>
              <a:rPr lang="nb-NO" baseline="0" dirty="0" err="1" smtClean="0"/>
              <a:t>neckene</a:t>
            </a:r>
            <a:r>
              <a:rPr lang="nb-NO" baseline="0" dirty="0" smtClean="0"/>
              <a:t>» fra Texas hadde ikke denne fysikk- og matematikk-kompetansen. Men på IFA fantes det en duo med den rette kombinasjon av kompetanse.</a:t>
            </a:r>
          </a:p>
          <a:p>
            <a:r>
              <a:rPr lang="nb-NO" baseline="0" dirty="0" smtClean="0"/>
              <a:t>Det var sivilingeniøren Dag Malnes og fysikeren Kjell Bendiksen.</a:t>
            </a:r>
          </a:p>
          <a:p>
            <a:r>
              <a:rPr lang="nb-NO" baseline="0" dirty="0" smtClean="0"/>
              <a:t>Dag Malnes hadde sentral i atomskipsprosjektet, og var dermed i internasjonal forskningsfront på tofase-modellering.</a:t>
            </a:r>
          </a:p>
          <a:p>
            <a:r>
              <a:rPr lang="nb-NO" baseline="0" dirty="0" smtClean="0"/>
              <a:t>Han hadde ideen, men var nok avhengig av støtte fra den nytilsatte Kjell Bendiksen. Bendiksen hadde ekspertise i å utvikle matematiske modeller og utvikling av dataprogrammer.</a:t>
            </a:r>
          </a:p>
          <a:p>
            <a:r>
              <a:rPr lang="nb-NO" baseline="0" dirty="0" smtClean="0"/>
              <a:t>Statoil ga duoen penger til å forsøke å utvikle dataprogrammet. </a:t>
            </a:r>
          </a:p>
          <a:p>
            <a:r>
              <a:rPr lang="nb-NO" baseline="0" dirty="0" smtClean="0"/>
              <a:t>Det viste seg raskt at dette var liv laga. Allerede i 1980 satt pengene løst i oljeselskapene, og flerfaseteknologien har siden spilt en sentral rolle i det norske oljeeventyret.</a:t>
            </a:r>
          </a:p>
          <a:p>
            <a:r>
              <a:rPr lang="nb-NO" baseline="0" dirty="0" smtClean="0"/>
              <a:t>Jeg skal raskt vise noe av utviklingen</a:t>
            </a:r>
          </a:p>
          <a:p>
            <a:endParaRPr lang="nb-NO" baseline="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5</a:t>
            </a:fld>
            <a:endParaRPr lang="nb-NO"/>
          </a:p>
        </p:txBody>
      </p:sp>
    </p:spTree>
    <p:extLst>
      <p:ext uri="{BB962C8B-B14F-4D97-AF65-F5344CB8AC3E}">
        <p14:creationId xmlns:p14="http://schemas.microsoft.com/office/powerpoint/2010/main" val="304035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Man</a:t>
            </a:r>
            <a:r>
              <a:rPr lang="nb-NO" baseline="0" dirty="0" smtClean="0"/>
              <a:t> gikk jo ikke rett dit man drømte om, altså å pumpe rett fra dypt vann og inn på land.</a:t>
            </a:r>
          </a:p>
          <a:p>
            <a:r>
              <a:rPr lang="nb-NO" baseline="0" dirty="0" smtClean="0"/>
              <a:t>Det begynte med Statfjord og Troll, hvor det ble forsøkt ut med flerfaseteknologi men med plattformer.</a:t>
            </a:r>
          </a:p>
          <a:p>
            <a:r>
              <a:rPr lang="nb-NO" baseline="0" dirty="0" smtClean="0"/>
              <a:t>Nå er vi altså der IFA-forskerne mente det var mulig å nå, rett fra havbunn inn til land.</a:t>
            </a:r>
          </a:p>
          <a:p>
            <a:endParaRPr lang="nb-NO" baseline="0" dirty="0" smtClean="0"/>
          </a:p>
          <a:p>
            <a:r>
              <a:rPr lang="nb-NO" baseline="0" dirty="0" smtClean="0"/>
              <a:t>Dette startet altså på IFA, men har siden blitt en nasjonal innsats med Esso som </a:t>
            </a:r>
            <a:r>
              <a:rPr lang="nb-NO" baseline="0" dirty="0" err="1" smtClean="0"/>
              <a:t>fødselhjelper</a:t>
            </a:r>
            <a:endParaRPr lang="nb-NO" baseline="0" dirty="0" smtClean="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6</a:t>
            </a:fld>
            <a:endParaRPr lang="nb-NO"/>
          </a:p>
        </p:txBody>
      </p:sp>
    </p:spTree>
    <p:extLst>
      <p:ext uri="{BB962C8B-B14F-4D97-AF65-F5344CB8AC3E}">
        <p14:creationId xmlns:p14="http://schemas.microsoft.com/office/powerpoint/2010/main" val="419584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må jo sies når vi er her i Stavanger, at dette kunne vært en</a:t>
            </a:r>
            <a:r>
              <a:rPr lang="nb-NO" baseline="0" dirty="0" smtClean="0"/>
              <a:t> historie som involverte Stavanger i enda sterkere grad enn slik det ble.</a:t>
            </a:r>
          </a:p>
          <a:p>
            <a:r>
              <a:rPr lang="nb-NO" baseline="0" dirty="0" smtClean="0"/>
              <a:t>For når tofase-forskningen viste potensiale etter at det kom i gang i 1979 ble interessen stor. </a:t>
            </a:r>
          </a:p>
          <a:p>
            <a:r>
              <a:rPr lang="nb-NO" baseline="0" dirty="0" smtClean="0"/>
              <a:t>Esso tilbød den norske stat å finansiere verdens største flerfase-laboratorium i ett år, for så å gi det videre til den vertsinstitusjonen staten ønsket at skulle drive laboratoriet.</a:t>
            </a:r>
          </a:p>
          <a:p>
            <a:r>
              <a:rPr lang="nb-NO" baseline="0" dirty="0" smtClean="0"/>
              <a:t>I grunnen burde jo dette laboratoriet havnet i Stavanger. IFA samarbeidet i denne pionerfasen med Rogalandsforskning. Men SINTEF og Trondheim meldte seg på, og de vant. Loopen ble lagt til Tiller.</a:t>
            </a:r>
          </a:p>
          <a:p>
            <a:r>
              <a:rPr lang="nb-NO" baseline="0" dirty="0" smtClean="0"/>
              <a:t>SÅ det ble IFE og SINTEF som fikk videreutvikle OLGA, et forskningsprosjekt som ni oljeselskap var med på å finansiere. </a:t>
            </a:r>
          </a:p>
          <a:p>
            <a:endParaRPr lang="nb-NO" baseline="0" dirty="0" smtClean="0"/>
          </a:p>
          <a:p>
            <a:r>
              <a:rPr lang="nb-NO" dirty="0" smtClean="0"/>
              <a:t>Det som kan være verdt å merke seg er at leverandør står</a:t>
            </a:r>
            <a:r>
              <a:rPr lang="nb-NO" baseline="0" dirty="0" smtClean="0"/>
              <a:t> det her SPT </a:t>
            </a:r>
            <a:r>
              <a:rPr lang="nb-NO" baseline="0" dirty="0" err="1" smtClean="0"/>
              <a:t>group</a:t>
            </a:r>
            <a:r>
              <a:rPr lang="nb-NO" baseline="0" dirty="0" smtClean="0"/>
              <a:t>. SPT </a:t>
            </a:r>
            <a:r>
              <a:rPr lang="nb-NO" baseline="0" dirty="0" err="1" smtClean="0"/>
              <a:t>group</a:t>
            </a:r>
            <a:r>
              <a:rPr lang="nb-NO" baseline="0" dirty="0" smtClean="0"/>
              <a:t> ble i 2012 kjøpt opp av oljeservice-giganten </a:t>
            </a:r>
            <a:r>
              <a:rPr lang="nb-NO" baseline="0" dirty="0" err="1" smtClean="0"/>
              <a:t>Sclumberger</a:t>
            </a:r>
            <a:r>
              <a:rPr lang="nb-NO" baseline="0" dirty="0" smtClean="0"/>
              <a:t>.</a:t>
            </a:r>
          </a:p>
          <a:p>
            <a:r>
              <a:rPr lang="nb-NO" baseline="0" dirty="0" smtClean="0"/>
              <a:t>Hva var SPT </a:t>
            </a:r>
            <a:r>
              <a:rPr lang="nb-NO" baseline="0" dirty="0" err="1" smtClean="0"/>
              <a:t>group</a:t>
            </a:r>
            <a:r>
              <a:rPr lang="nb-NO" baseline="0" dirty="0" smtClean="0"/>
              <a:t>. Jo, det var en del av Scandpower, eller det vil si det var petroleumsteknologi-avdelingen til Scandpower.</a:t>
            </a:r>
          </a:p>
          <a:p>
            <a:r>
              <a:rPr lang="nb-NO" baseline="0" dirty="0" smtClean="0"/>
              <a:t>Scandpower nevnte jeg innledningsvis. Det var altså en knoppskyting fra IFA, opprettet i 1971. Selskapet skulle kommersialisere kjernekraft-utbyggings kompetansen til IFA.</a:t>
            </a:r>
          </a:p>
          <a:p>
            <a:r>
              <a:rPr lang="nb-NO" baseline="0" dirty="0" smtClean="0"/>
              <a:t>Den første administrerende direktør i Scandpower var Henrik Ager-Hanssen, som altså ble hentet til </a:t>
            </a:r>
            <a:r>
              <a:rPr lang="nb-NO" baseline="0" dirty="0" err="1" smtClean="0"/>
              <a:t>viseadministrende</a:t>
            </a:r>
            <a:r>
              <a:rPr lang="nb-NO" baseline="0" dirty="0" smtClean="0"/>
              <a:t> direktørstillingen i Statoil i 1976.</a:t>
            </a:r>
          </a:p>
          <a:p>
            <a:r>
              <a:rPr lang="nb-NO" baseline="0" dirty="0" smtClean="0"/>
              <a:t>På IFA hadde Ager-Hanssen vært teknisk direktør, med blant annet særskilt ansvar for atomskip-prosjektet.</a:t>
            </a:r>
          </a:p>
          <a:p>
            <a:r>
              <a:rPr lang="nb-NO" baseline="0" dirty="0" smtClean="0"/>
              <a:t>Her er det altså noen klare forbindelser</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7</a:t>
            </a:fld>
            <a:endParaRPr lang="nb-NO"/>
          </a:p>
        </p:txBody>
      </p:sp>
    </p:spTree>
    <p:extLst>
      <p:ext uri="{BB962C8B-B14F-4D97-AF65-F5344CB8AC3E}">
        <p14:creationId xmlns:p14="http://schemas.microsoft.com/office/powerpoint/2010/main" val="55750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Noen</a:t>
            </a:r>
            <a:r>
              <a:rPr lang="nb-NO" baseline="0" dirty="0" smtClean="0"/>
              <a:t> har snakket sammen.</a:t>
            </a:r>
          </a:p>
          <a:p>
            <a:r>
              <a:rPr lang="nb-NO" baseline="0" dirty="0" smtClean="0"/>
              <a:t>Det var jo det som kjennetegnet Arbeiderpartiet i stormaktstiden etter andre verdenskrig.</a:t>
            </a:r>
          </a:p>
          <a:p>
            <a:r>
              <a:rPr lang="nb-NO" baseline="0" dirty="0" smtClean="0"/>
              <a:t>Det at Norge klarte å utvikle en avansert teknologi som gjorde det mulig å utvinne olje og gass lønnsomt fra dype havbunner kan derfor ikke bare forklares med et lykkelig sammentreff.</a:t>
            </a:r>
          </a:p>
          <a:p>
            <a:r>
              <a:rPr lang="nb-NO" baseline="0" dirty="0" smtClean="0"/>
              <a:t>Det kan ikke være tilfeldig at vi finner de samme strategene i kulissene bak både atomkraft-satsningen og troen på at det var mulig å skape et statlig oljeselskap som ville utvikle kompetanse og teknologi på et til da ukjent nivå.</a:t>
            </a:r>
          </a:p>
          <a:p>
            <a:r>
              <a:rPr lang="nb-NO" baseline="0" dirty="0" smtClean="0"/>
              <a:t>På Kjeller og i Halden hadde Hauge og Lied sett norske forskere bygge ut atomreaktorer helt på egen hånd, i en tid hvor hemmeligholdet var stort.</a:t>
            </a:r>
          </a:p>
          <a:p>
            <a:r>
              <a:rPr lang="nb-NO" baseline="0" dirty="0" smtClean="0"/>
              <a:t>Det ga en selvtillit og tro på at noe lignende kunne være mulig på oljefeltet. </a:t>
            </a:r>
          </a:p>
          <a:p>
            <a:r>
              <a:rPr lang="nb-NO" baseline="0" dirty="0" smtClean="0"/>
              <a:t>Dessuten hjalp det at mye av den kompetansen og teknologien som var utviklet i Norge på atomteknologiens område var overførbart til oljefeltet</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8</a:t>
            </a:fld>
            <a:endParaRPr lang="nb-NO"/>
          </a:p>
        </p:txBody>
      </p:sp>
    </p:spTree>
    <p:extLst>
      <p:ext uri="{BB962C8B-B14F-4D97-AF65-F5344CB8AC3E}">
        <p14:creationId xmlns:p14="http://schemas.microsoft.com/office/powerpoint/2010/main" val="288289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Men det var jo ikke Hauge, Lied og Ager-Hanssen</a:t>
            </a:r>
            <a:r>
              <a:rPr lang="nb-NO" baseline="0" dirty="0" smtClean="0"/>
              <a:t> som skapte dette. </a:t>
            </a:r>
          </a:p>
          <a:p>
            <a:r>
              <a:rPr lang="nb-NO" baseline="0" dirty="0" smtClean="0"/>
              <a:t>Det de gjorde var å </a:t>
            </a:r>
            <a:r>
              <a:rPr lang="nb-NO" baseline="0" dirty="0" err="1" smtClean="0"/>
              <a:t>fasilitere</a:t>
            </a:r>
            <a:r>
              <a:rPr lang="nb-NO" baseline="0" dirty="0" smtClean="0"/>
              <a:t> en langsiktig oppbygging og satsning på kompetanse og teknologiutvikling.</a:t>
            </a:r>
          </a:p>
          <a:p>
            <a:r>
              <a:rPr lang="nb-NO" baseline="0" dirty="0" smtClean="0"/>
              <a:t>Hauge og Lied holdt en beskyttende hånd over bevilgningene til IFA i lang tid. Selv om mange etter hvert mente det vart bortkastede penger, så kom altså alle årene med prøving og feiling innen atomteknologi det norske samfunn til gode selv om det aldri har blitt atomkraftverk i Norge. Til og med atomskipsprosjektet var på sin måte avgjørende.</a:t>
            </a:r>
          </a:p>
          <a:p>
            <a:r>
              <a:rPr lang="nb-NO" baseline="0" dirty="0" smtClean="0"/>
              <a:t>Det var en lærdom og en måte å tenke kompetanse- og teknologiutvikling som de tok med seg når det kom til reguleringen av de norske oljeforekomstene.</a:t>
            </a:r>
          </a:p>
          <a:p>
            <a:r>
              <a:rPr lang="nb-NO" baseline="0" dirty="0" smtClean="0"/>
              <a:t>Det var jo ikke gitt at dette skulle bli en nasjonal affære. Men utviklingen av oljeteknologi ble i Norge gjort til en nasjonal affære.</a:t>
            </a:r>
          </a:p>
          <a:p>
            <a:r>
              <a:rPr lang="nb-NO" baseline="0" dirty="0" smtClean="0"/>
              <a:t>Forskningsmiljøer ble koblet, forskningsmiljøene ble koblet til verksteds- og industri i Norge, og også til myndighetene.</a:t>
            </a:r>
          </a:p>
          <a:p>
            <a:r>
              <a:rPr lang="nb-NO" baseline="0" dirty="0" smtClean="0"/>
              <a:t>For OLGA sin del var samarbeidet IFE hadde med Rogalandsforskning, SINTEF, Kværner og Norsk Data, Statoil og myndighetene helt avgjørende.</a:t>
            </a:r>
          </a:p>
          <a:p>
            <a:endParaRPr lang="nb-NO" baseline="0" dirty="0" smtClean="0"/>
          </a:p>
          <a:p>
            <a:r>
              <a:rPr lang="nb-NO" baseline="0" dirty="0" smtClean="0"/>
              <a:t>Det er en fascinerende historie. Og selv om jeg her og nå ikke har full oversikt, så aner det meg at vi her kan dra noen almene lærdommer.</a:t>
            </a:r>
          </a:p>
          <a:p>
            <a:r>
              <a:rPr lang="nb-NO" baseline="0" dirty="0" smtClean="0"/>
              <a:t>Kanskje vi ikke trenger å være så redd for hva vi skal leve av etter oljen. Det er lett å glemme at det slett ikke var sikkert at oljen skulle gi oss så mye.</a:t>
            </a:r>
          </a:p>
          <a:p>
            <a:r>
              <a:rPr lang="nb-NO" baseline="0" dirty="0" smtClean="0"/>
              <a:t>Og det vi skulle leve av før oljen viste seg altså ikke levedyktig. Men kompetansen </a:t>
            </a:r>
            <a:r>
              <a:rPr lang="nb-NO" baseline="0" smtClean="0"/>
              <a:t>ble avgjørende.</a:t>
            </a:r>
            <a:endParaRPr lang="nb-NO" dirty="0"/>
          </a:p>
        </p:txBody>
      </p:sp>
      <p:sp>
        <p:nvSpPr>
          <p:cNvPr id="4" name="Slide Number Placeholder 3"/>
          <p:cNvSpPr>
            <a:spLocks noGrp="1"/>
          </p:cNvSpPr>
          <p:nvPr>
            <p:ph type="sldNum" sz="quarter" idx="10"/>
          </p:nvPr>
        </p:nvSpPr>
        <p:spPr/>
        <p:txBody>
          <a:bodyPr/>
          <a:lstStyle/>
          <a:p>
            <a:pPr>
              <a:defRPr/>
            </a:pPr>
            <a:fld id="{8A901F31-135C-44A3-9FDC-672D6C6B2281}" type="slidenum">
              <a:rPr lang="nb-NO" smtClean="0"/>
              <a:pPr>
                <a:defRPr/>
              </a:pPr>
              <a:t>9</a:t>
            </a:fld>
            <a:endParaRPr lang="nb-NO"/>
          </a:p>
        </p:txBody>
      </p:sp>
    </p:spTree>
    <p:extLst>
      <p:ext uri="{BB962C8B-B14F-4D97-AF65-F5344CB8AC3E}">
        <p14:creationId xmlns:p14="http://schemas.microsoft.com/office/powerpoint/2010/main" val="2021348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D653D7F1-42AD-4A98-AA2E-CBD6A868DFDE}" type="slidenum">
              <a:rPr lang="nb-NO"/>
              <a:pPr>
                <a:defRPr/>
              </a:pPr>
              <a:t>‹#›</a:t>
            </a:fld>
            <a:endParaRPr lang="nb-NO" sz="1400"/>
          </a:p>
        </p:txBody>
      </p:sp>
      <p:pic>
        <p:nvPicPr>
          <p:cNvPr id="7" name="Picture 6" descr="NSM_logo_16-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1012008E-23BF-44AB-B0E0-B72105D0C587}" type="slidenum">
              <a:rPr lang="nb-NO"/>
              <a:pPr>
                <a:defRPr/>
              </a:pPr>
              <a:t>‹#›</a:t>
            </a:fld>
            <a:endParaRPr lang="nb-NO"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88EF65AE-BE35-4624-9053-BA2568572EC2}" type="slidenum">
              <a:rPr lang="nb-NO"/>
              <a:pPr>
                <a:defRPr/>
              </a:pPr>
              <a:t>‹#›</a:t>
            </a:fld>
            <a:endParaRPr lang="nb-NO"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7543800" cy="539354"/>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1143000" y="988220"/>
            <a:ext cx="3695700" cy="2159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91100" y="988220"/>
            <a:ext cx="3695700" cy="21597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50D51464-200A-4AC7-84D4-7AB9C88EB740}" type="slidenum">
              <a:rPr lang="nb-NO"/>
              <a:pPr>
                <a:defRPr/>
              </a:pPr>
              <a:t>‹#›</a:t>
            </a:fld>
            <a:endParaRPr lang="nb-NO"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7543800" cy="539354"/>
          </a:xfrm>
        </p:spPr>
        <p:txBody>
          <a:bodyPr/>
          <a:lstStyle/>
          <a:p>
            <a:r>
              <a:rPr lang="en-US" smtClean="0"/>
              <a:t>Click to edit Master title style</a:t>
            </a:r>
            <a:endParaRPr lang="nb-NO"/>
          </a:p>
        </p:txBody>
      </p:sp>
      <p:sp>
        <p:nvSpPr>
          <p:cNvPr id="3" name="Table Placeholder 2"/>
          <p:cNvSpPr>
            <a:spLocks noGrp="1"/>
          </p:cNvSpPr>
          <p:nvPr>
            <p:ph type="tbl" idx="1"/>
          </p:nvPr>
        </p:nvSpPr>
        <p:spPr>
          <a:xfrm>
            <a:off x="1143000" y="988220"/>
            <a:ext cx="7543800" cy="2159794"/>
          </a:xfrm>
        </p:spPr>
        <p:txBody>
          <a:bodyPr/>
          <a:lstStyle/>
          <a:p>
            <a:pPr lvl="0"/>
            <a:r>
              <a:rPr lang="en-US" noProof="0" smtClean="0"/>
              <a:t>Click icon to add table</a:t>
            </a:r>
            <a:endParaRPr lang="nb-NO" noProof="0"/>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BBD81034-B19B-4CE1-AEB3-1A58DE77827E}" type="slidenum">
              <a:rPr lang="nb-NO"/>
              <a:pPr>
                <a:defRPr/>
              </a:pPr>
              <a:t>‹#›</a:t>
            </a:fld>
            <a:endParaRPr lang="nb-NO"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8857A29C-1B4D-4189-A025-3F6A94D73404}" type="slidenum">
              <a:rPr lang="nb-NO"/>
              <a:pPr>
                <a:defRPr/>
              </a:pPr>
              <a:t>‹#›</a:t>
            </a:fld>
            <a:endParaRPr lang="nb-NO"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1143000" y="988220"/>
            <a:ext cx="3695700" cy="2159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91100" y="988220"/>
            <a:ext cx="3695700" cy="2159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C27AAD8F-1E10-44DF-B063-034E6AA943F7}" type="slidenum">
              <a:rPr lang="nb-NO"/>
              <a:pPr>
                <a:defRPr/>
              </a:pPr>
              <a:t>‹#›</a:t>
            </a:fld>
            <a:endParaRPr lang="nb-NO"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38"/>
          <p:cNvSpPr>
            <a:spLocks noGrp="1" noChangeArrowheads="1"/>
          </p:cNvSpPr>
          <p:nvPr>
            <p:ph type="dt" sz="half" idx="10"/>
          </p:nvPr>
        </p:nvSpPr>
        <p:spPr>
          <a:ln/>
        </p:spPr>
        <p:txBody>
          <a:bodyPr/>
          <a:lstStyle>
            <a:lvl1pPr>
              <a:defRPr/>
            </a:lvl1pPr>
          </a:lstStyle>
          <a:p>
            <a:pPr>
              <a:defRPr/>
            </a:pPr>
            <a:endParaRPr lang="nb-NO"/>
          </a:p>
        </p:txBody>
      </p:sp>
      <p:sp>
        <p:nvSpPr>
          <p:cNvPr id="8" name="Rectangle 39"/>
          <p:cNvSpPr>
            <a:spLocks noGrp="1" noChangeArrowheads="1"/>
          </p:cNvSpPr>
          <p:nvPr>
            <p:ph type="ftr" sz="quarter" idx="11"/>
          </p:nvPr>
        </p:nvSpPr>
        <p:spPr>
          <a:ln/>
        </p:spPr>
        <p:txBody>
          <a:bodyPr/>
          <a:lstStyle>
            <a:lvl1pPr>
              <a:defRPr/>
            </a:lvl1pPr>
          </a:lstStyle>
          <a:p>
            <a:pPr>
              <a:defRPr/>
            </a:pPr>
            <a:endParaRPr lang="nb-NO"/>
          </a:p>
        </p:txBody>
      </p:sp>
      <p:sp>
        <p:nvSpPr>
          <p:cNvPr id="9" name="Rectangle 40"/>
          <p:cNvSpPr>
            <a:spLocks noGrp="1" noChangeArrowheads="1"/>
          </p:cNvSpPr>
          <p:nvPr>
            <p:ph type="sldNum" sz="quarter" idx="12"/>
          </p:nvPr>
        </p:nvSpPr>
        <p:spPr>
          <a:ln/>
        </p:spPr>
        <p:txBody>
          <a:bodyPr/>
          <a:lstStyle>
            <a:lvl1pPr>
              <a:defRPr/>
            </a:lvl1pPr>
          </a:lstStyle>
          <a:p>
            <a:pPr>
              <a:defRPr/>
            </a:pPr>
            <a:fld id="{DB12998C-2FFD-4003-81BD-9B68FF00CD1D}" type="slidenum">
              <a:rPr lang="nb-NO"/>
              <a:pPr>
                <a:defRPr/>
              </a:pPr>
              <a:t>‹#›</a:t>
            </a:fld>
            <a:endParaRPr lang="nb-NO"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38"/>
          <p:cNvSpPr>
            <a:spLocks noGrp="1" noChangeArrowheads="1"/>
          </p:cNvSpPr>
          <p:nvPr>
            <p:ph type="dt" sz="half" idx="10"/>
          </p:nvPr>
        </p:nvSpPr>
        <p:spPr>
          <a:ln/>
        </p:spPr>
        <p:txBody>
          <a:bodyPr/>
          <a:lstStyle>
            <a:lvl1pPr>
              <a:defRPr/>
            </a:lvl1pPr>
          </a:lstStyle>
          <a:p>
            <a:pPr>
              <a:defRPr/>
            </a:pPr>
            <a:endParaRPr lang="nb-NO"/>
          </a:p>
        </p:txBody>
      </p:sp>
      <p:sp>
        <p:nvSpPr>
          <p:cNvPr id="4" name="Rectangle 39"/>
          <p:cNvSpPr>
            <a:spLocks noGrp="1" noChangeArrowheads="1"/>
          </p:cNvSpPr>
          <p:nvPr>
            <p:ph type="ftr" sz="quarter" idx="11"/>
          </p:nvPr>
        </p:nvSpPr>
        <p:spPr>
          <a:ln/>
        </p:spPr>
        <p:txBody>
          <a:bodyPr/>
          <a:lstStyle>
            <a:lvl1pPr>
              <a:defRPr/>
            </a:lvl1pPr>
          </a:lstStyle>
          <a:p>
            <a:pPr>
              <a:defRPr/>
            </a:pPr>
            <a:endParaRPr lang="nb-NO"/>
          </a:p>
        </p:txBody>
      </p:sp>
      <p:sp>
        <p:nvSpPr>
          <p:cNvPr id="5" name="Rectangle 40"/>
          <p:cNvSpPr>
            <a:spLocks noGrp="1" noChangeArrowheads="1"/>
          </p:cNvSpPr>
          <p:nvPr>
            <p:ph type="sldNum" sz="quarter" idx="12"/>
          </p:nvPr>
        </p:nvSpPr>
        <p:spPr>
          <a:ln/>
        </p:spPr>
        <p:txBody>
          <a:bodyPr/>
          <a:lstStyle>
            <a:lvl1pPr>
              <a:defRPr/>
            </a:lvl1pPr>
          </a:lstStyle>
          <a:p>
            <a:pPr>
              <a:defRPr/>
            </a:pPr>
            <a:fld id="{3B7895B0-B06A-4454-9A02-B7BC227C263D}" type="slidenum">
              <a:rPr lang="nb-NO"/>
              <a:pPr>
                <a:defRPr/>
              </a:pPr>
              <a:t>‹#›</a:t>
            </a:fld>
            <a:endParaRPr lang="nb-NO"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a:ln/>
        </p:spPr>
        <p:txBody>
          <a:bodyPr/>
          <a:lstStyle>
            <a:lvl1pPr>
              <a:defRPr/>
            </a:lvl1pPr>
          </a:lstStyle>
          <a:p>
            <a:pPr>
              <a:defRPr/>
            </a:pPr>
            <a:endParaRPr lang="nb-NO"/>
          </a:p>
        </p:txBody>
      </p:sp>
      <p:sp>
        <p:nvSpPr>
          <p:cNvPr id="3" name="Rectangle 39"/>
          <p:cNvSpPr>
            <a:spLocks noGrp="1" noChangeArrowheads="1"/>
          </p:cNvSpPr>
          <p:nvPr>
            <p:ph type="ftr" sz="quarter" idx="11"/>
          </p:nvPr>
        </p:nvSpPr>
        <p:spPr>
          <a:ln/>
        </p:spPr>
        <p:txBody>
          <a:bodyPr/>
          <a:lstStyle>
            <a:lvl1pPr>
              <a:defRPr/>
            </a:lvl1pPr>
          </a:lstStyle>
          <a:p>
            <a:pPr>
              <a:defRPr/>
            </a:pPr>
            <a:endParaRPr lang="nb-NO"/>
          </a:p>
        </p:txBody>
      </p:sp>
      <p:sp>
        <p:nvSpPr>
          <p:cNvPr id="4" name="Rectangle 40"/>
          <p:cNvSpPr>
            <a:spLocks noGrp="1" noChangeArrowheads="1"/>
          </p:cNvSpPr>
          <p:nvPr>
            <p:ph type="sldNum" sz="quarter" idx="12"/>
          </p:nvPr>
        </p:nvSpPr>
        <p:spPr>
          <a:ln/>
        </p:spPr>
        <p:txBody>
          <a:bodyPr/>
          <a:lstStyle>
            <a:lvl1pPr>
              <a:defRPr/>
            </a:lvl1pPr>
          </a:lstStyle>
          <a:p>
            <a:pPr>
              <a:defRPr/>
            </a:pPr>
            <a:fld id="{D12B792C-DE1E-44F9-BB41-BF24C63F91A0}" type="slidenum">
              <a:rPr lang="nb-NO"/>
              <a:pPr>
                <a:defRPr/>
              </a:pPr>
              <a:t>‹#›</a:t>
            </a:fld>
            <a:endParaRPr lang="nb-NO"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8"/>
          <p:cNvSpPr>
            <a:spLocks noGrp="1" noChangeArrowheads="1"/>
          </p:cNvSpPr>
          <p:nvPr>
            <p:ph type="dt" sz="half" idx="10"/>
          </p:nvPr>
        </p:nvSpPr>
        <p:spPr>
          <a:ln/>
        </p:spPr>
        <p:txBody>
          <a:bodyPr/>
          <a:lstStyle>
            <a:lvl1pPr>
              <a:defRPr/>
            </a:lvl1pPr>
          </a:lstStyle>
          <a:p>
            <a:pPr>
              <a:defRPr/>
            </a:pPr>
            <a:endParaRPr lang="nb-NO"/>
          </a:p>
        </p:txBody>
      </p:sp>
      <p:sp>
        <p:nvSpPr>
          <p:cNvPr id="6" name="Rectangle 39"/>
          <p:cNvSpPr>
            <a:spLocks noGrp="1" noChangeArrowheads="1"/>
          </p:cNvSpPr>
          <p:nvPr>
            <p:ph type="ftr" sz="quarter" idx="11"/>
          </p:nvPr>
        </p:nvSpPr>
        <p:spPr>
          <a:ln/>
        </p:spPr>
        <p:txBody>
          <a:bodyPr/>
          <a:lstStyle>
            <a:lvl1pPr>
              <a:defRPr/>
            </a:lvl1pPr>
          </a:lstStyle>
          <a:p>
            <a:pPr>
              <a:defRPr/>
            </a:pPr>
            <a:endParaRPr lang="nb-NO"/>
          </a:p>
        </p:txBody>
      </p:sp>
      <p:sp>
        <p:nvSpPr>
          <p:cNvPr id="7" name="Rectangle 40"/>
          <p:cNvSpPr>
            <a:spLocks noGrp="1" noChangeArrowheads="1"/>
          </p:cNvSpPr>
          <p:nvPr>
            <p:ph type="sldNum" sz="quarter" idx="12"/>
          </p:nvPr>
        </p:nvSpPr>
        <p:spPr>
          <a:ln/>
        </p:spPr>
        <p:txBody>
          <a:bodyPr/>
          <a:lstStyle>
            <a:lvl1pPr>
              <a:defRPr/>
            </a:lvl1pPr>
          </a:lstStyle>
          <a:p>
            <a:pPr>
              <a:defRPr/>
            </a:pPr>
            <a:fld id="{B52004E2-7F23-4910-B02B-EB390635A414}" type="slidenum">
              <a:rPr lang="nb-NO"/>
              <a:pPr>
                <a:defRPr/>
              </a:pPr>
              <a:t>‹#›</a:t>
            </a:fld>
            <a:endParaRPr lang="nb-NO"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ngelsk_bakgrunn_16-9.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1062" name="Rectangle 38"/>
          <p:cNvSpPr>
            <a:spLocks noGrp="1" noChangeArrowheads="1"/>
          </p:cNvSpPr>
          <p:nvPr>
            <p:ph type="dt" sz="half" idx="2"/>
          </p:nvPr>
        </p:nvSpPr>
        <p:spPr bwMode="auto">
          <a:xfrm>
            <a:off x="1143000" y="4758928"/>
            <a:ext cx="19050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latin typeface="Verdana" pitchFamily="34" charset="0"/>
              </a:defRPr>
            </a:lvl1pPr>
          </a:lstStyle>
          <a:p>
            <a:pPr>
              <a:defRPr/>
            </a:pPr>
            <a:endParaRPr lang="nb-NO" dirty="0"/>
          </a:p>
        </p:txBody>
      </p:sp>
      <p:sp>
        <p:nvSpPr>
          <p:cNvPr id="1028" name="Rectangle 3"/>
          <p:cNvSpPr>
            <a:spLocks noGrp="1" noChangeArrowheads="1"/>
          </p:cNvSpPr>
          <p:nvPr>
            <p:ph type="body" idx="1"/>
          </p:nvPr>
        </p:nvSpPr>
        <p:spPr bwMode="auto">
          <a:xfrm>
            <a:off x="899592" y="1491630"/>
            <a:ext cx="7543800" cy="27363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smtClean="0"/>
          </a:p>
        </p:txBody>
      </p:sp>
      <p:sp>
        <p:nvSpPr>
          <p:cNvPr id="1029" name="Rectangle 2"/>
          <p:cNvSpPr>
            <a:spLocks noGrp="1" noChangeArrowheads="1"/>
          </p:cNvSpPr>
          <p:nvPr>
            <p:ph type="title"/>
          </p:nvPr>
        </p:nvSpPr>
        <p:spPr bwMode="auto">
          <a:xfrm>
            <a:off x="899592" y="699542"/>
            <a:ext cx="7543800" cy="53935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nb-NO" dirty="0" smtClean="0"/>
          </a:p>
        </p:txBody>
      </p:sp>
      <p:sp>
        <p:nvSpPr>
          <p:cNvPr id="1063" name="Rectangle 39"/>
          <p:cNvSpPr>
            <a:spLocks noGrp="1" noChangeArrowheads="1"/>
          </p:cNvSpPr>
          <p:nvPr>
            <p:ph type="ftr" sz="quarter" idx="3"/>
          </p:nvPr>
        </p:nvSpPr>
        <p:spPr bwMode="auto">
          <a:xfrm>
            <a:off x="6019800" y="4758928"/>
            <a:ext cx="28956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latin typeface="Verdana" pitchFamily="34" charset="0"/>
              </a:defRPr>
            </a:lvl1pPr>
          </a:lstStyle>
          <a:p>
            <a:pPr>
              <a:defRPr/>
            </a:pPr>
            <a:endParaRPr lang="nb-NO" dirty="0"/>
          </a:p>
        </p:txBody>
      </p:sp>
      <p:sp>
        <p:nvSpPr>
          <p:cNvPr id="1064" name="Rectangle 40"/>
          <p:cNvSpPr>
            <a:spLocks noGrp="1" noChangeArrowheads="1"/>
          </p:cNvSpPr>
          <p:nvPr>
            <p:ph type="sldNum" sz="quarter" idx="4"/>
          </p:nvPr>
        </p:nvSpPr>
        <p:spPr bwMode="auto">
          <a:xfrm>
            <a:off x="4343400" y="4758928"/>
            <a:ext cx="838200" cy="2702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defRPr sz="800">
                <a:latin typeface="Verdana" pitchFamily="34" charset="0"/>
              </a:defRPr>
            </a:lvl1pPr>
          </a:lstStyle>
          <a:p>
            <a:pPr>
              <a:defRPr/>
            </a:pPr>
            <a:fld id="{AAA0BF62-4667-4EE9-8C0A-399ACB56CD6F}" type="slidenum">
              <a:rPr lang="nb-NO"/>
              <a:pPr>
                <a:defRPr/>
              </a:pPr>
              <a:t>‹#›</a:t>
            </a:fld>
            <a:endParaRPr lang="nb-NO" sz="1400" dirty="0"/>
          </a:p>
        </p:txBody>
      </p:sp>
    </p:spTree>
  </p:cSld>
  <p:clrMap bg1="lt1" tx1="dk1" bg2="lt2" tx2="dk2" accent1="accent1" accent2="accent2" accent3="accent3" accent4="accent4" accent5="accent5" accent6="accent6" hlink="hlink" folHlink="folHlink"/>
  <p:sldLayoutIdLst>
    <p:sldLayoutId id="2147483652" r:id="rId1"/>
    <p:sldLayoutId id="2147483660" r:id="rId2"/>
    <p:sldLayoutId id="2147483661" r:id="rId3"/>
    <p:sldLayoutId id="2147483659" r:id="rId4"/>
    <p:sldLayoutId id="2147483662" r:id="rId5"/>
    <p:sldLayoutId id="2147483658" r:id="rId6"/>
    <p:sldLayoutId id="2147483657" r:id="rId7"/>
    <p:sldLayoutId id="2147483656" r:id="rId8"/>
    <p:sldLayoutId id="2147483655" r:id="rId9"/>
    <p:sldLayoutId id="2147483654" r:id="rId10"/>
    <p:sldLayoutId id="2147483653" r:id="rId11"/>
    <p:sldLayoutId id="2147483651" r:id="rId12"/>
    <p:sldLayoutId id="2147483650" r:id="rId13"/>
  </p:sldLayoutIdLst>
  <p:txStyles>
    <p:titleStyle>
      <a:lvl1pPr algn="l" rtl="0" eaLnBrk="1" fontAlgn="base" hangingPunct="1">
        <a:spcBef>
          <a:spcPct val="0"/>
        </a:spcBef>
        <a:spcAft>
          <a:spcPct val="0"/>
        </a:spcAft>
        <a:defRPr sz="3200" b="1">
          <a:solidFill>
            <a:srgbClr val="00366C"/>
          </a:solidFill>
          <a:latin typeface="+mj-lt"/>
          <a:ea typeface="+mj-ea"/>
          <a:cs typeface="+mj-cs"/>
        </a:defRPr>
      </a:lvl1pPr>
      <a:lvl2pPr algn="l" rtl="0" eaLnBrk="1" fontAlgn="base" hangingPunct="1">
        <a:spcBef>
          <a:spcPct val="0"/>
        </a:spcBef>
        <a:spcAft>
          <a:spcPct val="0"/>
        </a:spcAft>
        <a:defRPr sz="3200" b="1">
          <a:solidFill>
            <a:srgbClr val="00366C"/>
          </a:solidFill>
          <a:latin typeface="Arial" charset="0"/>
        </a:defRPr>
      </a:lvl2pPr>
      <a:lvl3pPr algn="l" rtl="0" eaLnBrk="1" fontAlgn="base" hangingPunct="1">
        <a:spcBef>
          <a:spcPct val="0"/>
        </a:spcBef>
        <a:spcAft>
          <a:spcPct val="0"/>
        </a:spcAft>
        <a:defRPr sz="3200" b="1">
          <a:solidFill>
            <a:srgbClr val="00366C"/>
          </a:solidFill>
          <a:latin typeface="Arial" charset="0"/>
        </a:defRPr>
      </a:lvl3pPr>
      <a:lvl4pPr algn="l" rtl="0" eaLnBrk="1" fontAlgn="base" hangingPunct="1">
        <a:spcBef>
          <a:spcPct val="0"/>
        </a:spcBef>
        <a:spcAft>
          <a:spcPct val="0"/>
        </a:spcAft>
        <a:defRPr sz="3200" b="1">
          <a:solidFill>
            <a:srgbClr val="00366C"/>
          </a:solidFill>
          <a:latin typeface="Arial" charset="0"/>
        </a:defRPr>
      </a:lvl4pPr>
      <a:lvl5pPr algn="l" rtl="0" eaLnBrk="1" fontAlgn="base" hangingPunct="1">
        <a:spcBef>
          <a:spcPct val="0"/>
        </a:spcBef>
        <a:spcAft>
          <a:spcPct val="0"/>
        </a:spcAft>
        <a:defRPr sz="3200" b="1">
          <a:solidFill>
            <a:srgbClr val="00366C"/>
          </a:solidFill>
          <a:latin typeface="Arial" charset="0"/>
        </a:defRPr>
      </a:lvl5pPr>
      <a:lvl6pPr marL="457200" algn="l" rtl="0" eaLnBrk="1" fontAlgn="base" hangingPunct="1">
        <a:spcBef>
          <a:spcPct val="0"/>
        </a:spcBef>
        <a:spcAft>
          <a:spcPct val="0"/>
        </a:spcAft>
        <a:defRPr sz="3200" b="1">
          <a:solidFill>
            <a:srgbClr val="00366C"/>
          </a:solidFill>
          <a:latin typeface="Arial" charset="0"/>
        </a:defRPr>
      </a:lvl6pPr>
      <a:lvl7pPr marL="914400" algn="l" rtl="0" eaLnBrk="1" fontAlgn="base" hangingPunct="1">
        <a:spcBef>
          <a:spcPct val="0"/>
        </a:spcBef>
        <a:spcAft>
          <a:spcPct val="0"/>
        </a:spcAft>
        <a:defRPr sz="3200" b="1">
          <a:solidFill>
            <a:srgbClr val="00366C"/>
          </a:solidFill>
          <a:latin typeface="Arial" charset="0"/>
        </a:defRPr>
      </a:lvl7pPr>
      <a:lvl8pPr marL="1371600" algn="l" rtl="0" eaLnBrk="1" fontAlgn="base" hangingPunct="1">
        <a:spcBef>
          <a:spcPct val="0"/>
        </a:spcBef>
        <a:spcAft>
          <a:spcPct val="0"/>
        </a:spcAft>
        <a:defRPr sz="3200" b="1">
          <a:solidFill>
            <a:srgbClr val="00366C"/>
          </a:solidFill>
          <a:latin typeface="Arial" charset="0"/>
        </a:defRPr>
      </a:lvl8pPr>
      <a:lvl9pPr marL="1828800" algn="l" rtl="0" eaLnBrk="1" fontAlgn="base" hangingPunct="1">
        <a:spcBef>
          <a:spcPct val="0"/>
        </a:spcBef>
        <a:spcAft>
          <a:spcPct val="0"/>
        </a:spcAft>
        <a:defRPr sz="3200" b="1">
          <a:solidFill>
            <a:srgbClr val="00366C"/>
          </a:solidFill>
          <a:latin typeface="Arial" charset="0"/>
        </a:defRPr>
      </a:lvl9pPr>
    </p:titleStyle>
    <p:bodyStyle>
      <a:lvl1pPr marL="188913" indent="-188913" algn="l" rtl="0" eaLnBrk="1" fontAlgn="base" hangingPunct="1">
        <a:spcBef>
          <a:spcPct val="20000"/>
        </a:spcBef>
        <a:spcAft>
          <a:spcPct val="0"/>
        </a:spcAft>
        <a:buFont typeface="Times"/>
        <a:buChar char="•"/>
        <a:defRPr sz="2000" b="1">
          <a:solidFill>
            <a:srgbClr val="00366C"/>
          </a:solidFill>
          <a:latin typeface="+mn-lt"/>
          <a:ea typeface="+mn-ea"/>
          <a:cs typeface="+mn-cs"/>
        </a:defRPr>
      </a:lvl1pPr>
      <a:lvl2pPr marL="668338" indent="-195263" algn="l" rtl="0" eaLnBrk="1" fontAlgn="base" hangingPunct="1">
        <a:spcBef>
          <a:spcPct val="20000"/>
        </a:spcBef>
        <a:spcAft>
          <a:spcPct val="0"/>
        </a:spcAft>
        <a:buClr>
          <a:schemeClr val="tx2"/>
        </a:buClr>
        <a:buFont typeface="Times"/>
        <a:buChar char="•"/>
        <a:defRPr sz="1600">
          <a:solidFill>
            <a:schemeClr val="tx1"/>
          </a:solidFill>
          <a:latin typeface="+mn-lt"/>
        </a:defRPr>
      </a:lvl2pPr>
      <a:lvl3pPr marL="1147763" indent="-198438" algn="l" rtl="0" eaLnBrk="1" fontAlgn="base" hangingPunct="1">
        <a:spcBef>
          <a:spcPct val="20000"/>
        </a:spcBef>
        <a:spcAft>
          <a:spcPct val="0"/>
        </a:spcAft>
        <a:buClr>
          <a:schemeClr val="tx2"/>
        </a:buClr>
        <a:buFont typeface="Times"/>
        <a:buChar char="•"/>
        <a:defRPr sz="1600">
          <a:solidFill>
            <a:schemeClr val="tx1"/>
          </a:solidFill>
          <a:latin typeface="+mn-lt"/>
        </a:defRPr>
      </a:lvl3pPr>
      <a:lvl4pPr marL="1524000" indent="-152400" algn="l" rtl="0" eaLnBrk="1" fontAlgn="base" hangingPunct="1">
        <a:spcBef>
          <a:spcPct val="20000"/>
        </a:spcBef>
        <a:spcAft>
          <a:spcPct val="0"/>
        </a:spcAft>
        <a:buClr>
          <a:schemeClr val="tx2"/>
        </a:buClr>
        <a:buFont typeface="Times"/>
        <a:buChar char="•"/>
        <a:defRPr sz="1600">
          <a:solidFill>
            <a:schemeClr val="tx1"/>
          </a:solidFill>
          <a:latin typeface="+mn-lt"/>
        </a:defRPr>
      </a:lvl4pPr>
      <a:lvl5pPr marL="2003425" indent="-174625" algn="l" rtl="0" eaLnBrk="1" fontAlgn="base" hangingPunct="1">
        <a:spcBef>
          <a:spcPct val="20000"/>
        </a:spcBef>
        <a:spcAft>
          <a:spcPct val="0"/>
        </a:spcAft>
        <a:buClr>
          <a:schemeClr val="tx2"/>
        </a:buClr>
        <a:buFont typeface="Times"/>
        <a:buChar char="•"/>
        <a:defRPr sz="1600">
          <a:solidFill>
            <a:schemeClr val="tx1"/>
          </a:solidFill>
          <a:latin typeface="+mn-lt"/>
        </a:defRPr>
      </a:lvl5pPr>
      <a:lvl6pPr marL="24606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6pPr>
      <a:lvl7pPr marL="29178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7pPr>
      <a:lvl8pPr marL="33750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8pPr>
      <a:lvl9pPr marL="3832225" indent="-174625" algn="l" rtl="0" eaLnBrk="1" fontAlgn="base" hangingPunct="1">
        <a:spcBef>
          <a:spcPct val="20000"/>
        </a:spcBef>
        <a:spcAft>
          <a:spcPct val="0"/>
        </a:spcAft>
        <a:buClr>
          <a:schemeClr val="tx2"/>
        </a:buClr>
        <a:buFont typeface="Times" pitchFamily="18" charset="0"/>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youtu.be/857wSFqZGS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9542"/>
            <a:ext cx="7543800" cy="2736304"/>
          </a:xfrm>
        </p:spPr>
        <p:txBody>
          <a:bodyPr/>
          <a:lstStyle/>
          <a:p>
            <a:pPr algn="ctr"/>
            <a:r>
              <a:rPr lang="nb-NO" dirty="0" smtClean="0"/>
              <a:t>Historien </a:t>
            </a:r>
            <a:r>
              <a:rPr lang="nb-NO" dirty="0"/>
              <a:t>om Institutt for Energiteknikk og </a:t>
            </a:r>
            <a:r>
              <a:rPr lang="nb-NO" dirty="0" smtClean="0"/>
              <a:t>flerfaseteknologien</a:t>
            </a:r>
            <a:br>
              <a:rPr lang="nb-NO" dirty="0" smtClean="0"/>
            </a:br>
            <a:r>
              <a:rPr lang="nb-NO" sz="2000" b="0" dirty="0"/>
              <a:t/>
            </a:r>
            <a:br>
              <a:rPr lang="nb-NO" sz="2000" b="0" dirty="0"/>
            </a:br>
            <a:r>
              <a:rPr lang="nb-NO" sz="2000" b="0" dirty="0" smtClean="0"/>
              <a:t/>
            </a:r>
            <a:br>
              <a:rPr lang="nb-NO" sz="2000" b="0" dirty="0" smtClean="0"/>
            </a:br>
            <a:r>
              <a:rPr lang="nb-NO" sz="2000" b="0" dirty="0"/>
              <a:t/>
            </a:r>
            <a:br>
              <a:rPr lang="nb-NO" sz="2000" b="0" dirty="0"/>
            </a:br>
            <a:r>
              <a:rPr lang="nb-NO" sz="2000" b="0" dirty="0" smtClean="0"/>
              <a:t>Pål Nygaard</a:t>
            </a:r>
            <a:endParaRPr lang="nb-NO" dirty="0"/>
          </a:p>
        </p:txBody>
      </p:sp>
    </p:spTree>
    <p:extLst>
      <p:ext uri="{BB962C8B-B14F-4D97-AF65-F5344CB8AC3E}">
        <p14:creationId xmlns:p14="http://schemas.microsoft.com/office/powerpoint/2010/main" val="275149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nb-NO" dirty="0" smtClean="0"/>
              <a:t>Flerfaseteknologiens grunnlag</a:t>
            </a:r>
            <a:endParaRPr lang="nb-NO" dirty="0"/>
          </a:p>
        </p:txBody>
      </p:sp>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00125" y="1909762"/>
            <a:ext cx="7143750" cy="1323975"/>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3346946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8507"/>
            <a:ext cx="7543800" cy="539354"/>
          </a:xfrm>
        </p:spPr>
        <p:txBody>
          <a:bodyPr/>
          <a:lstStyle/>
          <a:p>
            <a:pPr algn="ctr"/>
            <a:r>
              <a:rPr lang="nb-NO" dirty="0" smtClean="0"/>
              <a:t>Statoil og IFE samarbeidsmøte 1978</a:t>
            </a:r>
            <a:endParaRPr lang="nb-NO" dirty="0"/>
          </a:p>
        </p:txBody>
      </p:sp>
      <p:pic>
        <p:nvPicPr>
          <p:cNvPr id="2" name="Content Placeholder 1"/>
          <p:cNvPicPr>
            <a:picLocks noGrp="1" noChangeAspect="1"/>
          </p:cNvPicPr>
          <p:nvPr>
            <p:ph idx="1"/>
          </p:nvPr>
        </p:nvPicPr>
        <p:blipFill>
          <a:blip r:embed="rId3"/>
          <a:stretch>
            <a:fillRect/>
          </a:stretch>
        </p:blipFill>
        <p:spPr>
          <a:xfrm>
            <a:off x="25715" y="1131590"/>
            <a:ext cx="4330261" cy="3304461"/>
          </a:xfrm>
          <a:prstGeom prst="rect">
            <a:avLst/>
          </a:prstGeom>
        </p:spPr>
      </p:pic>
      <p:pic>
        <p:nvPicPr>
          <p:cNvPr id="3" name="Picture 2"/>
          <p:cNvPicPr>
            <a:picLocks noChangeAspect="1"/>
          </p:cNvPicPr>
          <p:nvPr/>
        </p:nvPicPr>
        <p:blipFill>
          <a:blip r:embed="rId4"/>
          <a:stretch>
            <a:fillRect/>
          </a:stretch>
        </p:blipFill>
        <p:spPr>
          <a:xfrm>
            <a:off x="4716016" y="1131590"/>
            <a:ext cx="4231284" cy="32773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487"/>
            <a:ext cx="7543800" cy="539354"/>
          </a:xfrm>
        </p:spPr>
        <p:txBody>
          <a:bodyPr/>
          <a:lstStyle/>
          <a:p>
            <a:pPr algn="ctr"/>
            <a:r>
              <a:rPr lang="nb-NO" dirty="0" smtClean="0"/>
              <a:t>Fra </a:t>
            </a:r>
            <a:r>
              <a:rPr lang="nb-NO" dirty="0" err="1" smtClean="0"/>
              <a:t>Rock’n’Roll</a:t>
            </a:r>
            <a:r>
              <a:rPr lang="nb-NO" dirty="0" smtClean="0"/>
              <a:t> til Sub-Sea</a:t>
            </a:r>
            <a:endParaRPr lang="nb-NO"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9832" y="997936"/>
            <a:ext cx="2796356" cy="3229577"/>
          </a:xfrm>
        </p:spPr>
      </p:pic>
    </p:spTree>
    <p:extLst>
      <p:ext uri="{BB962C8B-B14F-4D97-AF65-F5344CB8AC3E}">
        <p14:creationId xmlns:p14="http://schemas.microsoft.com/office/powerpoint/2010/main" val="153412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880"/>
            <a:ext cx="7543800" cy="539354"/>
          </a:xfrm>
        </p:spPr>
        <p:txBody>
          <a:bodyPr/>
          <a:lstStyle/>
          <a:p>
            <a:pPr algn="ctr"/>
            <a:r>
              <a:rPr lang="nb-NO" dirty="0" smtClean="0"/>
              <a:t>Flerfase-ideen til IFE</a:t>
            </a:r>
            <a:endParaRPr lang="nb-NO"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59324" y="547234"/>
            <a:ext cx="3168352" cy="3859712"/>
          </a:xfrm>
        </p:spPr>
      </p:pic>
      <p:sp>
        <p:nvSpPr>
          <p:cNvPr id="3" name="Content Placeholder 2"/>
          <p:cNvSpPr>
            <a:spLocks noGrp="1"/>
          </p:cNvSpPr>
          <p:nvPr>
            <p:ph sz="half" idx="2"/>
          </p:nvPr>
        </p:nvSpPr>
        <p:spPr>
          <a:xfrm>
            <a:off x="7884368" y="3821813"/>
            <a:ext cx="1090464" cy="576064"/>
          </a:xfrm>
        </p:spPr>
        <p:txBody>
          <a:bodyPr/>
          <a:lstStyle/>
          <a:p>
            <a:pPr marL="0" indent="0" algn="ctr">
              <a:buNone/>
            </a:pPr>
            <a:r>
              <a:rPr lang="nb-NO" dirty="0" smtClean="0">
                <a:hlinkClick r:id="rId4"/>
              </a:rPr>
              <a:t>OLGA</a:t>
            </a:r>
            <a:endParaRPr lang="nb-NO" dirty="0"/>
          </a:p>
        </p:txBody>
      </p:sp>
    </p:spTree>
    <p:extLst>
      <p:ext uri="{BB962C8B-B14F-4D97-AF65-F5344CB8AC3E}">
        <p14:creationId xmlns:p14="http://schemas.microsoft.com/office/powerpoint/2010/main" val="2005257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5576" y="1"/>
            <a:ext cx="7632848" cy="4531894"/>
          </a:xfrm>
          <a:prstGeom prst="rect">
            <a:avLst/>
          </a:prstGeom>
        </p:spPr>
      </p:pic>
    </p:spTree>
    <p:extLst>
      <p:ext uri="{BB962C8B-B14F-4D97-AF65-F5344CB8AC3E}">
        <p14:creationId xmlns:p14="http://schemas.microsoft.com/office/powerpoint/2010/main" val="3593053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700808" y="267494"/>
            <a:ext cx="11381312" cy="5616624"/>
            <a:chOff x="0" y="0"/>
            <a:chExt cx="5765" cy="2845"/>
          </a:xfrm>
        </p:grpSpPr>
        <p:sp>
          <p:nvSpPr>
            <p:cNvPr id="3" name="AutoShape 3"/>
            <p:cNvSpPr>
              <a:spLocks noChangeAspect="1" noChangeArrowheads="1" noTextEdit="1"/>
            </p:cNvSpPr>
            <p:nvPr/>
          </p:nvSpPr>
          <p:spPr bwMode="auto">
            <a:xfrm>
              <a:off x="0" y="0"/>
              <a:ext cx="5760" cy="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638" t="6051" b="34939"/>
            <a:stretch/>
          </p:blipFill>
          <p:spPr bwMode="auto">
            <a:xfrm>
              <a:off x="1709" y="172"/>
              <a:ext cx="4056"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102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03" y="15487"/>
            <a:ext cx="7543800" cy="539354"/>
          </a:xfrm>
        </p:spPr>
        <p:txBody>
          <a:bodyPr/>
          <a:lstStyle/>
          <a:p>
            <a:pPr algn="ctr"/>
            <a:r>
              <a:rPr lang="nb-NO" dirty="0" smtClean="0"/>
              <a:t>Lykkelig sammentreff?</a:t>
            </a:r>
            <a:endParaRPr lang="nb-NO" dirty="0"/>
          </a:p>
        </p:txBody>
      </p:sp>
      <p:pic>
        <p:nvPicPr>
          <p:cNvPr id="4" name="Content Placeholder 3"/>
          <p:cNvPicPr>
            <a:picLocks noGrp="1" noChangeAspect="1"/>
          </p:cNvPicPr>
          <p:nvPr>
            <p:ph idx="1"/>
          </p:nvPr>
        </p:nvPicPr>
        <p:blipFill>
          <a:blip r:embed="rId3"/>
          <a:stretch>
            <a:fillRect/>
          </a:stretch>
        </p:blipFill>
        <p:spPr>
          <a:xfrm>
            <a:off x="323528" y="1203598"/>
            <a:ext cx="2219548" cy="2808312"/>
          </a:xfrm>
          <a:prstGeom prst="rect">
            <a:avLst/>
          </a:prstGeom>
        </p:spPr>
      </p:pic>
      <p:pic>
        <p:nvPicPr>
          <p:cNvPr id="6" name="Picture 5"/>
          <p:cNvPicPr>
            <a:picLocks noChangeAspect="1"/>
          </p:cNvPicPr>
          <p:nvPr/>
        </p:nvPicPr>
        <p:blipFill rotWithShape="1">
          <a:blip r:embed="rId4"/>
          <a:srcRect l="6801" t="43511" r="39200"/>
          <a:stretch/>
        </p:blipFill>
        <p:spPr>
          <a:xfrm>
            <a:off x="3380950" y="1203598"/>
            <a:ext cx="2016276" cy="2808312"/>
          </a:xfrm>
          <a:prstGeom prst="rect">
            <a:avLst/>
          </a:prstGeom>
        </p:spPr>
      </p:pic>
      <p:pic>
        <p:nvPicPr>
          <p:cNvPr id="7" name="Picture 6"/>
          <p:cNvPicPr>
            <a:picLocks noChangeAspect="1"/>
          </p:cNvPicPr>
          <p:nvPr/>
        </p:nvPicPr>
        <p:blipFill rotWithShape="1">
          <a:blip r:embed="rId5"/>
          <a:srcRect b="24110"/>
          <a:stretch/>
        </p:blipFill>
        <p:spPr>
          <a:xfrm>
            <a:off x="6475575" y="1203598"/>
            <a:ext cx="1995379" cy="2808311"/>
          </a:xfrm>
          <a:prstGeom prst="rect">
            <a:avLst/>
          </a:prstGeom>
        </p:spPr>
      </p:pic>
    </p:spTree>
    <p:extLst>
      <p:ext uri="{BB962C8B-B14F-4D97-AF65-F5344CB8AC3E}">
        <p14:creationId xmlns:p14="http://schemas.microsoft.com/office/powerpoint/2010/main" val="339505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9502"/>
            <a:ext cx="7543800" cy="539354"/>
          </a:xfrm>
        </p:spPr>
        <p:txBody>
          <a:bodyPr/>
          <a:lstStyle/>
          <a:p>
            <a:pPr algn="ctr"/>
            <a:r>
              <a:rPr lang="nb-NO" dirty="0" smtClean="0"/>
              <a:t>Betydningen av kompetanse</a:t>
            </a:r>
            <a:endParaRPr lang="nb-NO" dirty="0"/>
          </a:p>
        </p:txBody>
      </p:sp>
      <p:sp>
        <p:nvSpPr>
          <p:cNvPr id="3" name="Content Placeholder 2"/>
          <p:cNvSpPr>
            <a:spLocks noGrp="1"/>
          </p:cNvSpPr>
          <p:nvPr>
            <p:ph idx="1"/>
          </p:nvPr>
        </p:nvSpPr>
        <p:spPr/>
        <p:txBody>
          <a:bodyPr/>
          <a:lstStyle/>
          <a:p>
            <a:r>
              <a:rPr lang="nb-NO" dirty="0" smtClean="0"/>
              <a:t>Forskningsmiljøene: IFE, Rogalandsforskning, SINTEF</a:t>
            </a:r>
          </a:p>
          <a:p>
            <a:r>
              <a:rPr lang="nb-NO" dirty="0" smtClean="0"/>
              <a:t>Kværner Engineering</a:t>
            </a:r>
          </a:p>
          <a:p>
            <a:r>
              <a:rPr lang="nb-NO" dirty="0" smtClean="0"/>
              <a:t>Norsk Data</a:t>
            </a:r>
          </a:p>
          <a:p>
            <a:r>
              <a:rPr lang="nb-NO" dirty="0" smtClean="0"/>
              <a:t>Statoil</a:t>
            </a:r>
          </a:p>
          <a:p>
            <a:r>
              <a:rPr lang="nb-NO" dirty="0" smtClean="0"/>
              <a:t>Oljedirektoratet</a:t>
            </a:r>
            <a:endParaRPr lang="nb-NO" dirty="0"/>
          </a:p>
        </p:txBody>
      </p:sp>
    </p:spTree>
    <p:extLst>
      <p:ext uri="{BB962C8B-B14F-4D97-AF65-F5344CB8AC3E}">
        <p14:creationId xmlns:p14="http://schemas.microsoft.com/office/powerpoint/2010/main" val="2975294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1972</Words>
  <Application>Microsoft Office PowerPoint</Application>
  <PresentationFormat>On-screen Show (16:9)</PresentationFormat>
  <Paragraphs>108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Times</vt:lpstr>
      <vt:lpstr>Verdana</vt:lpstr>
      <vt:lpstr>Default Design</vt:lpstr>
      <vt:lpstr>Historien om Institutt for Energiteknikk og flerfaseteknologien    Pål Nygaard</vt:lpstr>
      <vt:lpstr>Flerfaseteknologiens grunnlag</vt:lpstr>
      <vt:lpstr>Statoil og IFE samarbeidsmøte 1978</vt:lpstr>
      <vt:lpstr>Fra Rock’n’Roll til Sub-Sea</vt:lpstr>
      <vt:lpstr>Flerfase-ideen til IFE</vt:lpstr>
      <vt:lpstr>PowerPoint Presentation</vt:lpstr>
      <vt:lpstr>PowerPoint Presentation</vt:lpstr>
      <vt:lpstr>Lykkelig sammentreff?</vt:lpstr>
      <vt:lpstr>Betydningen av kompetanse</vt:lpstr>
    </vt:vector>
  </TitlesOfParts>
  <Company>BI Norwegian Business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Historien om Institutt for Energiteknikk og flerfaseteknologien    Pål Nygaard</dc:title>
  <dc:creator>Nygaard, Pål</dc:creator>
  <cp:lastModifiedBy>Nygaard, Pål</cp:lastModifiedBy>
  <cp:revision>40</cp:revision>
  <cp:lastPrinted>2003-01-16T12:32:08Z</cp:lastPrinted>
  <dcterms:created xsi:type="dcterms:W3CDTF">2016-03-01T09:07:41Z</dcterms:created>
  <dcterms:modified xsi:type="dcterms:W3CDTF">2016-03-10T21:03:09Z</dcterms:modified>
</cp:coreProperties>
</file>