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CAF13-692A-4C6C-A23D-9D4BB2816251}" type="datetimeFigureOut">
              <a:rPr lang="nb-NO" smtClean="0"/>
              <a:pPr/>
              <a:t>09.03.2016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61A47-73C4-4673-ADD7-E1E56656BDBB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kivportalen.no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1187624" y="2204864"/>
            <a:ext cx="6905224" cy="249299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b-NO" sz="4400" dirty="0" smtClean="0"/>
              <a:t>Innsyn og </a:t>
            </a:r>
            <a:r>
              <a:rPr lang="nb-NO" sz="4400" dirty="0" err="1" smtClean="0"/>
              <a:t>adgangsbegresning</a:t>
            </a:r>
            <a:endParaRPr lang="nb-NO" sz="4400" dirty="0" smtClean="0"/>
          </a:p>
          <a:p>
            <a:pPr algn="ctr"/>
            <a:endParaRPr lang="nb-NO" sz="2800" dirty="0" smtClean="0"/>
          </a:p>
          <a:p>
            <a:pPr algn="ctr"/>
            <a:r>
              <a:rPr lang="nb-NO" sz="2800" dirty="0" smtClean="0"/>
              <a:t>Forskningsseminar 10-11 mars 2016</a:t>
            </a:r>
          </a:p>
          <a:p>
            <a:pPr algn="ctr"/>
            <a:endParaRPr lang="nb-NO" sz="2800" dirty="0" smtClean="0"/>
          </a:p>
          <a:p>
            <a:pPr algn="ctr"/>
            <a:r>
              <a:rPr lang="nb-NO" sz="2800" dirty="0" smtClean="0"/>
              <a:t>Torkel </a:t>
            </a:r>
            <a:r>
              <a:rPr lang="nb-NO" sz="2800" dirty="0" err="1" smtClean="0"/>
              <a:t>Thime</a:t>
            </a:r>
            <a:endParaRPr lang="nb-NO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80833" y="116632"/>
            <a:ext cx="8996139" cy="65248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Hva er en taushetsbelagt opplysning?</a:t>
            </a:r>
          </a:p>
          <a:p>
            <a:endParaRPr lang="nb-NO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nb-NO" sz="2400" dirty="0"/>
              <a:t>opplysninger om </a:t>
            </a:r>
            <a:r>
              <a:rPr lang="nb-NO" sz="2400" dirty="0" smtClean="0"/>
              <a:t>enkeltpersoner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nb-NO" sz="2400" dirty="0"/>
              <a:t>personlige </a:t>
            </a:r>
            <a:r>
              <a:rPr lang="nb-NO" sz="2400" dirty="0" smtClean="0"/>
              <a:t>forhold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nb-NO" sz="2400" dirty="0" smtClean="0"/>
              <a:t>forretningshemmeligheter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nb-NO" sz="2400" dirty="0"/>
              <a:t>betydning for rikets </a:t>
            </a:r>
            <a:r>
              <a:rPr lang="nb-NO" sz="2400" dirty="0" smtClean="0"/>
              <a:t>sikkerhet</a:t>
            </a:r>
          </a:p>
          <a:p>
            <a:endParaRPr lang="nb-NO" sz="2400" dirty="0"/>
          </a:p>
          <a:p>
            <a:r>
              <a:rPr lang="nb-NO" sz="2400" dirty="0"/>
              <a:t>opplysninger som de fleste av oss vil ønske å holde mest mulig for oss </a:t>
            </a:r>
            <a:r>
              <a:rPr lang="nb-NO" sz="2400" dirty="0" smtClean="0"/>
              <a:t>selv</a:t>
            </a:r>
          </a:p>
          <a:p>
            <a:r>
              <a:rPr lang="nb-NO" sz="2400" dirty="0" smtClean="0"/>
              <a:t>opplysninger  som har kommersiell betydning</a:t>
            </a:r>
          </a:p>
          <a:p>
            <a:r>
              <a:rPr lang="nb-NO" sz="2400" dirty="0"/>
              <a:t>h</a:t>
            </a:r>
            <a:r>
              <a:rPr lang="nb-NO" sz="2400" dirty="0" smtClean="0"/>
              <a:t>ensynet til landets sikkerhet og forholdet til fremmede makter</a:t>
            </a:r>
          </a:p>
          <a:p>
            <a:endParaRPr lang="nb-NO" sz="2400" dirty="0"/>
          </a:p>
          <a:p>
            <a:r>
              <a:rPr lang="nb-NO" sz="2400" dirty="0" smtClean="0"/>
              <a:t>Opplysningene skal primært bare brukes til de formål som de ble innhentet for</a:t>
            </a:r>
          </a:p>
          <a:p>
            <a:r>
              <a:rPr lang="nb-NO" sz="2400" dirty="0" smtClean="0"/>
              <a:t>Sperrefrister</a:t>
            </a:r>
          </a:p>
          <a:p>
            <a:r>
              <a:rPr lang="nb-NO" sz="2400" dirty="0" smtClean="0"/>
              <a:t>Partsinnsyn</a:t>
            </a:r>
          </a:p>
          <a:p>
            <a:r>
              <a:rPr lang="nb-NO" sz="2400" dirty="0" smtClean="0"/>
              <a:t>Forskningsinnsyn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251520" y="177574"/>
            <a:ext cx="8640960" cy="65248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Lovverk og praksis</a:t>
            </a:r>
          </a:p>
          <a:p>
            <a:endParaRPr lang="nb-NO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nb-NO" sz="2000" dirty="0" smtClean="0"/>
              <a:t>Offentlighetsloven (§13 – opplysninger som er taushetsbelagt i andre lover skal  være unntatt offentlighet)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nb-NO" sz="2000" dirty="0" smtClean="0"/>
              <a:t>Særlover (Statistikkloven, sikkerhetsinstruksen)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nb-NO" sz="2000" dirty="0" smtClean="0"/>
              <a:t>Forvaltningsloven (§13 – og i forvaltningsforskriften</a:t>
            </a:r>
          </a:p>
          <a:p>
            <a:endParaRPr lang="nb-NO" sz="20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nb-NO" sz="2000" dirty="0" smtClean="0"/>
              <a:t>Bestemmelsen om taushetsplikt </a:t>
            </a:r>
            <a:r>
              <a:rPr lang="nb-NO" sz="2000" dirty="0" smtClean="0"/>
              <a:t>etter Forvaltningsloven gjelder </a:t>
            </a:r>
            <a:r>
              <a:rPr lang="nb-NO" sz="2000" dirty="0" smtClean="0"/>
              <a:t>personlige forhold og </a:t>
            </a:r>
            <a:r>
              <a:rPr lang="nb-NO" sz="2000" dirty="0" smtClean="0"/>
              <a:t>forretningshemmeligheter.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b-NO" sz="2000" dirty="0" smtClean="0"/>
              <a:t>Skjønn må utøves.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b-NO" sz="2000" dirty="0" smtClean="0"/>
              <a:t>Personlige </a:t>
            </a:r>
            <a:r>
              <a:rPr lang="nb-NO" sz="2000" dirty="0" smtClean="0"/>
              <a:t>forhold er </a:t>
            </a:r>
            <a:r>
              <a:rPr lang="nb-NO" sz="2000" dirty="0" smtClean="0"/>
              <a:t>slike </a:t>
            </a:r>
            <a:r>
              <a:rPr lang="nb-NO" sz="2000" dirty="0" smtClean="0"/>
              <a:t>opplysninger som det er vanlig å ville holde for seg selv: helseforhold, politisk holdning, personlig økonomi, straffbare forhold, familierettslige forhold </a:t>
            </a:r>
            <a:r>
              <a:rPr lang="nb-NO" sz="2000" dirty="0" smtClean="0"/>
              <a:t>osv.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b-NO" sz="2000" dirty="0" smtClean="0"/>
              <a:t>Forretningsmessige </a:t>
            </a:r>
            <a:r>
              <a:rPr lang="nb-NO" sz="2000" dirty="0" smtClean="0"/>
              <a:t>opplysninger </a:t>
            </a:r>
            <a:r>
              <a:rPr lang="nb-NO" sz="2000" dirty="0" smtClean="0"/>
              <a:t>vil være </a:t>
            </a:r>
            <a:r>
              <a:rPr lang="nb-NO" sz="2000" dirty="0" smtClean="0"/>
              <a:t>slike opplysninger som andre kan utnytte i sin næringsvirksomhet.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b-NO" sz="2000" dirty="0" smtClean="0"/>
              <a:t>Det er satt ulike sperrefrister på taushetsbelagte opplysninger, avhengig av opplysningens art og hvilke lovbestemmelser som gjelder.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b-NO" sz="2000" dirty="0" smtClean="0"/>
              <a:t>Privatarkiv inneholder også opplysninger som er taushetsbelagt i henhold til lovgivningen. I tillegg står private arkivskapere står fritt til å sette betingelser for innsyn. </a:t>
            </a:r>
            <a:endParaRPr lang="nb-NO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251520" y="963300"/>
            <a:ext cx="8640960" cy="49859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Hvem kan få innsyn?</a:t>
            </a:r>
            <a:endParaRPr lang="nb-NO" sz="4000" dirty="0" smtClean="0"/>
          </a:p>
          <a:p>
            <a:endParaRPr lang="nb-NO" dirty="0" smtClean="0"/>
          </a:p>
          <a:p>
            <a:r>
              <a:rPr lang="nb-NO" sz="2000" dirty="0" smtClean="0"/>
              <a:t>Hvem som helst kan be om å få se taushetsbelagt materiale som oppbevares i Arkivverket. Opplysningene i det aktuelle materialet vil da bli vurdert av arkivfaglig personale.</a:t>
            </a:r>
          </a:p>
          <a:p>
            <a:endParaRPr lang="nb-NO" sz="2000" dirty="0" smtClean="0"/>
          </a:p>
          <a:p>
            <a:r>
              <a:rPr lang="nb-NO" sz="2000" dirty="0" smtClean="0"/>
              <a:t>Hvis </a:t>
            </a:r>
            <a:r>
              <a:rPr lang="nb-NO" sz="2000" dirty="0" smtClean="0"/>
              <a:t>en konkret vurdering viser at materialet likevel ikke inneholder taushetsbelagte opplysninger, erklæres det som fritt tilgjengelig. Materialet kan da gjennomgås på vanlig måte på lesesalen.</a:t>
            </a:r>
          </a:p>
          <a:p>
            <a:endParaRPr lang="nb-NO" sz="2000" dirty="0" smtClean="0"/>
          </a:p>
          <a:p>
            <a:r>
              <a:rPr lang="nb-NO" sz="2000" dirty="0" smtClean="0"/>
              <a:t>Hvis </a:t>
            </a:r>
            <a:r>
              <a:rPr lang="nb-NO" sz="2000" dirty="0" smtClean="0"/>
              <a:t>materialet inneholder taushetsbelagte opplysninger, betyr ikke det at all bruk av dem er </a:t>
            </a:r>
            <a:r>
              <a:rPr lang="nb-NO" sz="2000" dirty="0" smtClean="0"/>
              <a:t>utelukket.</a:t>
            </a:r>
          </a:p>
          <a:p>
            <a:endParaRPr lang="nb-NO" sz="2000" dirty="0" smtClean="0"/>
          </a:p>
          <a:p>
            <a:r>
              <a:rPr lang="nb-NO" sz="2000" dirty="0" smtClean="0"/>
              <a:t>I </a:t>
            </a:r>
            <a:r>
              <a:rPr lang="nb-NO" sz="2000" dirty="0" smtClean="0"/>
              <a:t>hovedsak er det to unntak som gjelder, partsinnsyn og innsyn for forskningsformål.</a:t>
            </a:r>
            <a:endParaRPr lang="nb-NO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251520" y="583515"/>
            <a:ext cx="8640960" cy="560153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Innsyn for forskningsformål</a:t>
            </a:r>
            <a:endParaRPr lang="nb-NO" sz="4000" dirty="0" smtClean="0"/>
          </a:p>
          <a:p>
            <a:endParaRPr lang="nb-NO" dirty="0" smtClean="0"/>
          </a:p>
          <a:p>
            <a:r>
              <a:rPr lang="nb-NO" sz="2000" dirty="0" smtClean="0"/>
              <a:t>Taushetsbelagte opplysninger kan under gitte betingelser brukes for forskningsformål, jf. forvaltningsloven § 13 d. </a:t>
            </a:r>
          </a:p>
          <a:p>
            <a:endParaRPr lang="nb-NO" sz="2000" dirty="0" smtClean="0"/>
          </a:p>
          <a:p>
            <a:r>
              <a:rPr lang="nb-NO" sz="2000" dirty="0" smtClean="0"/>
              <a:t>Forskeren </a:t>
            </a:r>
            <a:r>
              <a:rPr lang="nb-NO" sz="2000" dirty="0" smtClean="0"/>
              <a:t>har </a:t>
            </a:r>
            <a:r>
              <a:rPr lang="nb-NO" sz="2000" dirty="0" smtClean="0"/>
              <a:t>ikke krav </a:t>
            </a:r>
            <a:r>
              <a:rPr lang="nb-NO" sz="2000" dirty="0" smtClean="0"/>
              <a:t>på </a:t>
            </a:r>
            <a:r>
              <a:rPr lang="nb-NO" sz="2000" dirty="0" smtClean="0"/>
              <a:t>innsyn som ved partsinnsyn. Vi vurderer:</a:t>
            </a:r>
            <a:endParaRPr lang="nb-NO" sz="2000" dirty="0" smtClean="0"/>
          </a:p>
          <a:p>
            <a:pPr marL="457200" lvl="0" indent="-457200">
              <a:buFont typeface="Wingdings" pitchFamily="2" charset="2"/>
              <a:buChar char="ü"/>
            </a:pPr>
            <a:r>
              <a:rPr lang="nb-NO" sz="2000" dirty="0" smtClean="0"/>
              <a:t>om det dreier seg om forskning i vanlig forstand av </a:t>
            </a:r>
            <a:r>
              <a:rPr lang="nb-NO" sz="2000" dirty="0" smtClean="0"/>
              <a:t>ordet (forarbeider </a:t>
            </a:r>
            <a:r>
              <a:rPr lang="nb-NO" sz="2000" dirty="0" smtClean="0"/>
              <a:t>til forvaltningsloven med </a:t>
            </a:r>
            <a:r>
              <a:rPr lang="nb-NO" sz="2000" dirty="0" smtClean="0"/>
              <a:t>forskrifter – ikke journalistisk virksomhet)</a:t>
            </a:r>
            <a:endParaRPr lang="nb-NO" sz="2000" dirty="0" smtClean="0"/>
          </a:p>
          <a:p>
            <a:pPr marL="457200" lvl="0" indent="-457200">
              <a:buFont typeface="Wingdings" pitchFamily="2" charset="2"/>
              <a:buChar char="ü"/>
            </a:pPr>
            <a:r>
              <a:rPr lang="nb-NO" sz="2000" dirty="0" smtClean="0"/>
              <a:t>om den forskningsmessige hensikten med bruken av materialet tilsier at det kan gis innsyn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nb-NO" sz="2000" dirty="0" smtClean="0"/>
              <a:t>om den som søker slikt </a:t>
            </a:r>
            <a:r>
              <a:rPr lang="nb-NO" sz="2000" dirty="0" smtClean="0"/>
              <a:t>innsyn </a:t>
            </a:r>
            <a:r>
              <a:rPr lang="nb-NO" sz="2000" dirty="0" smtClean="0"/>
              <a:t>har faglig kompetanse til å fullføre et forskningsprosjekt. </a:t>
            </a:r>
            <a:r>
              <a:rPr lang="nb-NO" sz="2000" dirty="0" smtClean="0"/>
              <a:t>(Inneha </a:t>
            </a:r>
            <a:r>
              <a:rPr lang="nb-NO" sz="2000" dirty="0" smtClean="0"/>
              <a:t>en vitenskapelig stilling innen relevant fagfelt, eller være viderekommen student under veiledning av person i vitenskapelig </a:t>
            </a:r>
            <a:r>
              <a:rPr lang="nb-NO" sz="2000" dirty="0" smtClean="0"/>
              <a:t>stilling)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nb-NO" sz="2000" dirty="0" smtClean="0"/>
              <a:t>om </a:t>
            </a:r>
            <a:r>
              <a:rPr lang="nb-NO" sz="2000" dirty="0" smtClean="0"/>
              <a:t>det kan være til uforholdsmessig ulempe for andre interesser dersom det gis </a:t>
            </a:r>
            <a:r>
              <a:rPr lang="nb-NO" sz="2000" dirty="0" smtClean="0"/>
              <a:t>adgang</a:t>
            </a:r>
            <a:r>
              <a:rPr lang="nb-NO" sz="2000" dirty="0" smtClean="0"/>
              <a:t> </a:t>
            </a:r>
            <a:r>
              <a:rPr lang="nb-NO" sz="2000" dirty="0" smtClean="0"/>
              <a:t>(for eksempel påkjenning </a:t>
            </a:r>
            <a:r>
              <a:rPr lang="nb-NO" sz="2000" dirty="0" smtClean="0"/>
              <a:t>for dem det gjelder om de får kjennskap til at forskeren har fått se slike opplysninger om </a:t>
            </a:r>
            <a:r>
              <a:rPr lang="nb-NO" sz="2000" dirty="0" smtClean="0"/>
              <a:t>dem) </a:t>
            </a:r>
            <a:endParaRPr lang="nb-NO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251520" y="332656"/>
            <a:ext cx="8640960" cy="60631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Huskeliste</a:t>
            </a:r>
            <a:endParaRPr lang="nb-NO" sz="4000" dirty="0" smtClean="0"/>
          </a:p>
          <a:p>
            <a:endParaRPr lang="nb-NO" dirty="0" smtClean="0"/>
          </a:p>
          <a:p>
            <a:pPr marL="457200" lvl="0" indent="-457200">
              <a:buFont typeface="Wingdings" pitchFamily="2" charset="2"/>
              <a:buChar char="ü"/>
            </a:pPr>
            <a:r>
              <a:rPr lang="nb-NO" sz="2200" dirty="0" smtClean="0"/>
              <a:t>søknaden må være skriftlig og signert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nb-NO" sz="2200" dirty="0" smtClean="0"/>
              <a:t>søknaden må gjelde et spesifisert </a:t>
            </a:r>
            <a:r>
              <a:rPr lang="nb-NO" sz="2200" dirty="0" smtClean="0"/>
              <a:t>materiale</a:t>
            </a:r>
            <a:r>
              <a:rPr lang="nb-NO" sz="2200" dirty="0" smtClean="0"/>
              <a:t> </a:t>
            </a:r>
            <a:r>
              <a:rPr lang="nb-NO" sz="2200" dirty="0" smtClean="0"/>
              <a:t>(</a:t>
            </a:r>
            <a:r>
              <a:rPr lang="nb-NO" sz="2200" dirty="0" smtClean="0">
                <a:hlinkClick r:id="rId2"/>
              </a:rPr>
              <a:t>Arkivportalen</a:t>
            </a:r>
            <a:r>
              <a:rPr lang="nb-NO" sz="2200" dirty="0" smtClean="0"/>
              <a:t> eller papirkatalogene lesesalen, kun </a:t>
            </a:r>
            <a:r>
              <a:rPr lang="nb-NO" sz="2200" dirty="0" smtClean="0"/>
              <a:t>det som er </a:t>
            </a:r>
            <a:r>
              <a:rPr lang="nb-NO" sz="2200" dirty="0" smtClean="0"/>
              <a:t>nødvendig </a:t>
            </a:r>
            <a:r>
              <a:rPr lang="nb-NO" sz="2200" dirty="0" smtClean="0"/>
              <a:t>i forhold til oppgaven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nb-NO" sz="2200" dirty="0" smtClean="0"/>
              <a:t>søknaden må inneholde en kort prosjektbeskrivelse som gjør rede for prosjektets innhold og mål, omfang og varighet, forskningsmetoder og kilder som er tenkt brukt i prosjektet, samt om resultatene skal publiseres, eventuelt i hvilken form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nb-NO" sz="2200" dirty="0" smtClean="0"/>
              <a:t>forskere må oppgi vitenskapelig stilling, eventuelt på annen måte dokumentere sin forskningskompetanse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nb-NO" sz="2200" dirty="0" smtClean="0"/>
              <a:t>studenter må legge ved bekreftelse fra sin faglige veileder. Denne gir deg i tillegg halv pris på eventuelle </a:t>
            </a:r>
            <a:r>
              <a:rPr lang="nb-NO" sz="2200" dirty="0" smtClean="0"/>
              <a:t>kopier</a:t>
            </a:r>
          </a:p>
          <a:p>
            <a:pPr marL="457200" lvl="0" indent="-457200">
              <a:buFont typeface="Wingdings" pitchFamily="2" charset="2"/>
              <a:buChar char="ü"/>
            </a:pPr>
            <a:endParaRPr lang="nb-NO" sz="2200" dirty="0" smtClean="0"/>
          </a:p>
          <a:p>
            <a:pPr marL="457200" lvl="0" indent="-457200"/>
            <a:r>
              <a:rPr lang="nb-NO" sz="2200" dirty="0" smtClean="0"/>
              <a:t>Avgjøres av Riksarkivaren, sendes til vedkommende enhet som oppbevarer materialet</a:t>
            </a:r>
            <a:endParaRPr lang="nb-NO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0" y="-27384"/>
            <a:ext cx="9144000" cy="71096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Taushetsplikt</a:t>
            </a:r>
            <a:endParaRPr lang="nb-NO" sz="4000" dirty="0" smtClean="0"/>
          </a:p>
          <a:p>
            <a:endParaRPr lang="nb-NO" dirty="0" smtClean="0"/>
          </a:p>
          <a:p>
            <a:r>
              <a:rPr lang="nb-NO" sz="2000" dirty="0" smtClean="0"/>
              <a:t>Den som har fått innsyn i taushetsbelagt materiale må skrive under taushetserklæring og har taushetsplikt. Det innebærer at:</a:t>
            </a:r>
          </a:p>
          <a:p>
            <a:endParaRPr lang="nb-NO" sz="2000" dirty="0" smtClean="0"/>
          </a:p>
          <a:p>
            <a:pPr marL="342900" lvl="0" indent="-342900">
              <a:buFont typeface="Wingdings" pitchFamily="2" charset="2"/>
              <a:buChar char="ü"/>
            </a:pPr>
            <a:r>
              <a:rPr lang="nb-NO" sz="2000" dirty="0" smtClean="0"/>
              <a:t>taushetsbelagte </a:t>
            </a:r>
            <a:r>
              <a:rPr lang="nb-NO" sz="2000" dirty="0" smtClean="0"/>
              <a:t>opplysninger </a:t>
            </a:r>
            <a:r>
              <a:rPr lang="nb-NO" sz="2000" dirty="0" smtClean="0"/>
              <a:t>kun </a:t>
            </a:r>
            <a:r>
              <a:rPr lang="nb-NO" sz="2000" dirty="0" smtClean="0"/>
              <a:t>brukes i den utstrekning det er nødvendig 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nb-NO" sz="2000" dirty="0" smtClean="0"/>
              <a:t>hindre </a:t>
            </a:r>
            <a:r>
              <a:rPr lang="nb-NO" sz="2000" dirty="0" smtClean="0"/>
              <a:t>at andre får adgang eller kjennskap til taushetsbelagte opplysninger 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nb-NO" sz="2000" dirty="0" smtClean="0"/>
              <a:t>opplysningene </a:t>
            </a:r>
            <a:r>
              <a:rPr lang="nb-NO" sz="2000" dirty="0" smtClean="0"/>
              <a:t>ikke må brukes </a:t>
            </a:r>
            <a:r>
              <a:rPr lang="nb-NO" sz="2000" dirty="0" smtClean="0"/>
              <a:t>eller videreformidles slik at det kan skade, krenke eller såre noen identifiserbar person 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nb-NO" sz="2000" dirty="0" smtClean="0"/>
              <a:t>det </a:t>
            </a:r>
            <a:r>
              <a:rPr lang="nb-NO" sz="2000" dirty="0" smtClean="0"/>
              <a:t>ikke er tillatt </a:t>
            </a:r>
            <a:r>
              <a:rPr lang="nb-NO" sz="2000" dirty="0" smtClean="0"/>
              <a:t>å ta kontakt med de personene som de taushetsbelagte opplysningene gjelder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nb-NO" sz="2000" dirty="0" smtClean="0"/>
              <a:t>vilkår </a:t>
            </a:r>
            <a:r>
              <a:rPr lang="nb-NO" sz="2000" dirty="0" smtClean="0"/>
              <a:t>til </a:t>
            </a:r>
            <a:r>
              <a:rPr lang="nb-NO" sz="2000" dirty="0" err="1" smtClean="0"/>
              <a:t>innsynsvedtaket</a:t>
            </a:r>
            <a:r>
              <a:rPr lang="nb-NO" sz="2000" dirty="0" smtClean="0"/>
              <a:t>: </a:t>
            </a:r>
            <a:r>
              <a:rPr lang="nb-NO" sz="2000" dirty="0" smtClean="0"/>
              <a:t>hvem som har ansvar for opplysningene, hvem som har adgang til dem, samt oppbevaring, tilbakelevering eller tilintetgjøring av eventuelle kopier.</a:t>
            </a:r>
          </a:p>
          <a:p>
            <a:endParaRPr lang="nb-NO" sz="2000" dirty="0" smtClean="0"/>
          </a:p>
          <a:p>
            <a:r>
              <a:rPr lang="nb-NO" sz="2000" dirty="0" smtClean="0"/>
              <a:t>Bestemmelsene </a:t>
            </a:r>
            <a:r>
              <a:rPr lang="nb-NO" sz="2000" dirty="0" smtClean="0"/>
              <a:t>om forskeres taushetsplikt og behandlingen av taushetsbelagte opplysninger finnes i forvaltningsloven § 13 b, § 13d og § 13e, samt forskrift nr. 1456 av 15.12.2006 til forvaltningsloven. </a:t>
            </a:r>
            <a:endParaRPr lang="nb-NO" sz="2000" dirty="0" smtClean="0"/>
          </a:p>
          <a:p>
            <a:endParaRPr lang="nb-NO" sz="2000" dirty="0" smtClean="0"/>
          </a:p>
          <a:p>
            <a:r>
              <a:rPr lang="nb-NO" sz="2000" dirty="0" smtClean="0"/>
              <a:t>Brudd på taushetsplikt kan straffes med bøter eller inntil 1 års fengsel. Grovt brudd på taushetsplikt straffes med inntil 3 års </a:t>
            </a:r>
            <a:r>
              <a:rPr lang="nb-NO" sz="2000" dirty="0" smtClean="0"/>
              <a:t>fengsel (jfr. straffeloven </a:t>
            </a:r>
            <a:r>
              <a:rPr lang="nb-NO" sz="2000" dirty="0" smtClean="0"/>
              <a:t>§§ </a:t>
            </a:r>
            <a:r>
              <a:rPr lang="nb-NO" sz="2000" dirty="0" smtClean="0"/>
              <a:t>209-211)</a:t>
            </a:r>
            <a:endParaRPr lang="nb-NO" sz="2000" dirty="0" smtClean="0"/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719</Words>
  <Application>Microsoft Office PowerPoint</Application>
  <PresentationFormat>Skjermfremvisning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Office-tema</vt:lpstr>
      <vt:lpstr>Lysbilde 1</vt:lpstr>
      <vt:lpstr>Lysbilde 2</vt:lpstr>
      <vt:lpstr>Lysbilde 3</vt:lpstr>
      <vt:lpstr>Lysbilde 4</vt:lpstr>
      <vt:lpstr>Lysbilde 5</vt:lpstr>
      <vt:lpstr>Lysbilde 6</vt:lpstr>
      <vt:lpstr>Lysbilde 7</vt:lpstr>
    </vt:vector>
  </TitlesOfParts>
  <Company>Arkivverket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Torkel Thime</dc:creator>
  <cp:lastModifiedBy>Torkel Thime</cp:lastModifiedBy>
  <cp:revision>7</cp:revision>
  <dcterms:created xsi:type="dcterms:W3CDTF">2016-03-09T10:29:59Z</dcterms:created>
  <dcterms:modified xsi:type="dcterms:W3CDTF">2016-03-09T15:17:18Z</dcterms:modified>
</cp:coreProperties>
</file>