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2" r:id="rId5"/>
  </p:sldMasterIdLst>
  <p:notesMasterIdLst>
    <p:notesMasterId r:id="rId18"/>
  </p:notesMasterIdLst>
  <p:handoutMasterIdLst>
    <p:handoutMasterId r:id="rId19"/>
  </p:handoutMasterIdLst>
  <p:sldIdLst>
    <p:sldId id="258" r:id="rId6"/>
    <p:sldId id="259" r:id="rId7"/>
    <p:sldId id="260" r:id="rId8"/>
    <p:sldId id="264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63" r:id="rId17"/>
  </p:sldIdLst>
  <p:sldSz cx="9144000" cy="6858000" type="screen4x3"/>
  <p:notesSz cx="6669088" cy="99282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83"/>
    <a:srgbClr val="F3F4FA"/>
    <a:srgbClr val="E7E9F5"/>
    <a:srgbClr val="0A3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4359-EBDC-FC43-A019-8CBBBB60D08C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BD6B3-C618-314E-913A-06F6EC1502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4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9FD8F-D6C5-A544-AA87-3865A95E4205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C3697-D74B-0149-84E8-C429FD2168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30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mørkt">
    <p:bg>
      <p:bgPr>
        <a:gradFill flip="none" rotWithShape="1">
          <a:gsLst>
            <a:gs pos="60000">
              <a:schemeClr val="tx1"/>
            </a:gs>
            <a:gs pos="100000">
              <a:schemeClr val="tx1">
                <a:alpha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 userDrawn="1"/>
        </p:nvGrpSpPr>
        <p:grpSpPr>
          <a:xfrm>
            <a:off x="4319895" y="2094545"/>
            <a:ext cx="5437880" cy="5334079"/>
            <a:chOff x="5118191" y="2170455"/>
            <a:chExt cx="4639583" cy="4551020"/>
          </a:xfrm>
        </p:grpSpPr>
        <p:sp>
          <p:nvSpPr>
            <p:cNvPr id="12" name="Ellipse 11"/>
            <p:cNvSpPr/>
            <p:nvPr userDrawn="1"/>
          </p:nvSpPr>
          <p:spPr>
            <a:xfrm>
              <a:off x="7879559" y="2170455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 userDrawn="1"/>
          </p:nvSpPr>
          <p:spPr>
            <a:xfrm>
              <a:off x="7879559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5118191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 flipH="1" flipV="1">
            <a:off x="1226781" y="2523454"/>
            <a:ext cx="8129772" cy="2498"/>
          </a:xfrm>
          <a:prstGeom prst="line">
            <a:avLst/>
          </a:prstGeom>
          <a:ln w="6350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24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60000" y="2520000"/>
            <a:ext cx="4111200" cy="3960000"/>
          </a:xfrm>
        </p:spPr>
        <p:txBody>
          <a:bodyPr>
            <a:noAutofit/>
          </a:bodyPr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0000" y="2519999"/>
            <a:ext cx="4111200" cy="3960000"/>
          </a:xfrm>
        </p:spPr>
        <p:txBody>
          <a:bodyPr/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BA16-54EA-40BA-99C4-24FC472EB00D}" type="datetime2">
              <a:rPr lang="nb-NO">
                <a:solidFill>
                  <a:prstClr val="black"/>
                </a:solidFill>
              </a:rPr>
              <a:pPr>
                <a:defRPr/>
              </a:pPr>
              <a:t>mandag, 14. mars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prstClr val="black"/>
                </a:solidFill>
              </a:rPr>
              <a:t>Foredrag av Statens helsetilsyn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2936-5BBF-4D0E-AD27-A6F3BED522F5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77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60000" y="2520000"/>
            <a:ext cx="4111200" cy="720000"/>
          </a:xfrm>
        </p:spPr>
        <p:txBody>
          <a:bodyPr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60000" y="3420000"/>
            <a:ext cx="4111200" cy="3060000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1800"/>
            </a:lvl1pPr>
            <a:lvl2pPr>
              <a:buFont typeface="Arial"/>
              <a:buChar char="•"/>
              <a:defRPr sz="1800">
                <a:latin typeface="Arial" pitchFamily="34" charset="0"/>
              </a:defRPr>
            </a:lvl2pPr>
            <a:lvl3pPr>
              <a:buFont typeface="Arial"/>
              <a:buChar char="•"/>
              <a:defRPr sz="1800">
                <a:latin typeface="Arial" pitchFamily="34" charset="0"/>
              </a:defRPr>
            </a:lvl3pPr>
            <a:lvl4pPr>
              <a:buFont typeface="Arial"/>
              <a:buChar char="•"/>
              <a:defRPr sz="1800">
                <a:latin typeface="Arial" pitchFamily="34" charset="0"/>
              </a:defRPr>
            </a:lvl4pPr>
            <a:lvl5pPr>
              <a:buFont typeface="Arial"/>
              <a:buChar char="•"/>
              <a:defRPr sz="18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80000" y="2520000"/>
            <a:ext cx="4111200" cy="720000"/>
          </a:xfrm>
        </p:spPr>
        <p:txBody>
          <a:bodyPr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80000" y="3420000"/>
            <a:ext cx="4111200" cy="3060000"/>
          </a:xfrm>
        </p:spPr>
        <p:txBody>
          <a:bodyPr>
            <a:noAutofit/>
          </a:bodyPr>
          <a:lstStyle>
            <a:lvl1pPr>
              <a:buFont typeface="Arial"/>
              <a:buChar char="•"/>
              <a:defRPr sz="18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94CB0-CA0A-4F06-8F19-DD039029D5D8}" type="datetime2">
              <a:rPr lang="nb-NO">
                <a:solidFill>
                  <a:prstClr val="black"/>
                </a:solidFill>
              </a:rPr>
              <a:pPr>
                <a:defRPr/>
              </a:pPr>
              <a:t>mandag, 14. mars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prstClr val="black"/>
                </a:solidFill>
              </a:rPr>
              <a:t>Foredrag av Statens helsetilsyn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6F41-5D8A-493C-8E6B-EEEB2A737ECF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2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tel, innhold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6346825" cy="8636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58142-1D17-4B5F-B687-0A00732F5935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6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73689-C07C-4078-8B69-CCAC79FD8009}" type="datetime2">
              <a:rPr lang="nb-NO">
                <a:solidFill>
                  <a:prstClr val="black"/>
                </a:solidFill>
              </a:rPr>
              <a:pPr>
                <a:defRPr/>
              </a:pPr>
              <a:t>mandag, 14. mars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57A39-6681-4E42-91E2-41B3B55CD605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4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ly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tt linje 10"/>
          <p:cNvCxnSpPr/>
          <p:nvPr userDrawn="1"/>
        </p:nvCxnSpPr>
        <p:spPr>
          <a:xfrm flipV="1">
            <a:off x="884624" y="1707931"/>
            <a:ext cx="0" cy="5150069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 userDrawn="1"/>
        </p:nvGrpSpPr>
        <p:grpSpPr>
          <a:xfrm>
            <a:off x="7471102" y="4062592"/>
            <a:ext cx="2076366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5" name="Ellipse 4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7" name="Ellipse 6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8" name="Ellipse 7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</p:grp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48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soversikt med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457200" y="3567659"/>
            <a:ext cx="4911834" cy="1791260"/>
          </a:xfrm>
          <a:prstGeom prst="rect">
            <a:avLst/>
          </a:prstGeom>
        </p:spPr>
        <p:txBody>
          <a:bodyPr>
            <a:spAutoFit/>
          </a:bodyPr>
          <a:lstStyle>
            <a:lvl1pPr marL="285750" indent="-285750">
              <a:buFont typeface="Arial"/>
              <a:buChar char="•"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dirty="0" smtClean="0"/>
              <a:t>Sak 1</a:t>
            </a:r>
          </a:p>
          <a:p>
            <a:pPr lvl="0"/>
            <a:r>
              <a:rPr lang="nb-NO" dirty="0" smtClean="0"/>
              <a:t>Sak 2</a:t>
            </a:r>
          </a:p>
          <a:p>
            <a:pPr lvl="0"/>
            <a:r>
              <a:rPr lang="nb-NO" dirty="0" smtClean="0"/>
              <a:t>Sak 3</a:t>
            </a:r>
          </a:p>
          <a:p>
            <a:pPr lvl="0"/>
            <a:r>
              <a:rPr lang="nb-NO" dirty="0" smtClean="0"/>
              <a:t>Sak 4</a:t>
            </a:r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5727700" y="3182938"/>
            <a:ext cx="3100388" cy="336867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 smtClean="0"/>
              <a:t>Dra bildet til plassholderen eller klikk ikonet for å legge til</a:t>
            </a:r>
            <a:endParaRPr lang="nb-NO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-114300" y="3144179"/>
            <a:ext cx="9385300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tel 1"/>
          <p:cNvSpPr>
            <a:spLocks noGrp="1"/>
          </p:cNvSpPr>
          <p:nvPr>
            <p:ph type="ctrTitle"/>
          </p:nvPr>
        </p:nvSpPr>
        <p:spPr>
          <a:xfrm>
            <a:off x="457200" y="2183361"/>
            <a:ext cx="63881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8" name="Bilde 7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8" y="224413"/>
            <a:ext cx="3755136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3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1" y="2070099"/>
            <a:ext cx="8021144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uppe 12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14" name="Ellipse 13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6" name="Gruppe 15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18" name="Ellipse 17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Ellipse 18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" name="Ellipse 19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pic>
        <p:nvPicPr>
          <p:cNvPr id="17" name="Bilde 16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8" y="5873949"/>
            <a:ext cx="3755136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0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23445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cxnSp>
        <p:nvCxnSpPr>
          <p:cNvPr id="20" name="Rett linje 1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23" name="Ellipse 22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Ellipse 23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25" name="Gruppe 24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26" name="Ellipse 25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7" name="Ellipse 26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" name="Ellipse 27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29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14" name="Bilde 13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8" y="5873949"/>
            <a:ext cx="3755136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2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 smtClean="0"/>
              <a:t>Dra bildet til plassholderen eller klikk ikonet for å legge 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47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0000" y="2520000"/>
            <a:ext cx="8424000" cy="964800"/>
          </a:xfrm>
        </p:spPr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0000" y="3599999"/>
            <a:ext cx="8424000" cy="2880175"/>
          </a:xfrm>
        </p:spPr>
        <p:txBody>
          <a:bodyPr>
            <a:noAutofit/>
          </a:bodyPr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3D44-9F9B-4FC9-9C34-2B0E8DFC71EA}" type="datetime2">
              <a:rPr lang="nb-NO">
                <a:solidFill>
                  <a:prstClr val="black"/>
                </a:solidFill>
              </a:rPr>
              <a:pPr>
                <a:defRPr/>
              </a:pPr>
              <a:t>mandag, 14. mars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prstClr val="black"/>
                </a:solidFill>
              </a:rPr>
              <a:t>Foredrag av Statens helsetilsyn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AE5D-D6E9-4146-9A9A-2D333F191976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9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kule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C922-A0CC-4F21-B4F9-CDB19EFF8296}" type="datetime2">
              <a:rPr lang="nb-NO">
                <a:solidFill>
                  <a:prstClr val="black"/>
                </a:solidFill>
              </a:rPr>
              <a:pPr>
                <a:defRPr/>
              </a:pPr>
              <a:t>mandag, 14. mars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prstClr val="black"/>
                </a:solidFill>
              </a:rPr>
              <a:t>Foredrag av Statens helsetilsyn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7ED3-06D5-4DAF-8F64-BA0441D892B9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1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360000" y="2520000"/>
            <a:ext cx="8424000" cy="3960000"/>
          </a:xfrm>
        </p:spPr>
        <p:txBody>
          <a:bodyPr/>
          <a:lstStyle>
            <a:lvl1pPr marL="0" indent="0">
              <a:defRPr sz="2200" b="0" i="0" baseline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81838-B57E-4508-9B1B-DB22C9F6C64A}" type="datetime2">
              <a:rPr lang="nb-NO">
                <a:solidFill>
                  <a:prstClr val="black"/>
                </a:solidFill>
              </a:rPr>
              <a:pPr>
                <a:defRPr/>
              </a:pPr>
              <a:t>mandag, 14. mars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prstClr val="black"/>
                </a:solidFill>
              </a:rPr>
              <a:t>Foredrag av Statens helsetilsyn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C96E-1232-4A40-97A8-35EDB5A0171B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8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1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2" r:id="rId3"/>
    <p:sldLayoutId id="2147483661" r:id="rId4"/>
    <p:sldLayoutId id="2147483650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60363" y="1439863"/>
            <a:ext cx="842327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60363" y="2519363"/>
            <a:ext cx="84312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60363" y="6538913"/>
            <a:ext cx="2159000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D082D6-6FF4-45F0-A3BB-AAED000E4BB1}" type="datetime2">
              <a:rPr lang="nb-NO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mandag, 14. mars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19363" y="6538913"/>
            <a:ext cx="4111625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900" smtClean="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>
                <a:solidFill>
                  <a:prstClr val="black"/>
                </a:solidFill>
              </a:rPr>
              <a:t>Foredrag av Statens helsetilsyn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30988" y="6538913"/>
            <a:ext cx="2160587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858F2-9A0B-47A4-9774-1B43F13194BB}" type="slidenum">
              <a:rPr lang="nb-NO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60363" y="360363"/>
            <a:ext cx="6656387" cy="539750"/>
          </a:xfrm>
          <a:prstGeom prst="rect">
            <a:avLst/>
          </a:prstGeom>
          <a:solidFill>
            <a:srgbClr val="F3F3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nb-NO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grpSp>
        <p:nvGrpSpPr>
          <p:cNvPr id="1032" name="Group 17"/>
          <p:cNvGrpSpPr>
            <a:grpSpLocks/>
          </p:cNvGrpSpPr>
          <p:nvPr/>
        </p:nvGrpSpPr>
        <p:grpSpPr bwMode="auto">
          <a:xfrm>
            <a:off x="5667375" y="360363"/>
            <a:ext cx="1349375" cy="539750"/>
            <a:chOff x="5634038" y="360363"/>
            <a:chExt cx="1349375" cy="539750"/>
          </a:xfrm>
        </p:grpSpPr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6713538" y="360363"/>
              <a:ext cx="269875" cy="269875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nb-NO" dirty="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6443663" y="360363"/>
              <a:ext cx="269875" cy="269875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nb-NO" dirty="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6173788" y="360363"/>
              <a:ext cx="269875" cy="26987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nb-NO" dirty="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>
              <a:off x="5903913" y="360363"/>
              <a:ext cx="269875" cy="26987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nb-NO" dirty="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5634038" y="360363"/>
              <a:ext cx="269875" cy="269875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nb-NO" dirty="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>
              <a:off x="6713538" y="630238"/>
              <a:ext cx="269875" cy="269875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nb-NO" dirty="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 userDrawn="1"/>
          </p:nvSpPr>
          <p:spPr bwMode="auto">
            <a:xfrm>
              <a:off x="6443663" y="630238"/>
              <a:ext cx="269875" cy="26987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nb-NO" dirty="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 userDrawn="1"/>
          </p:nvSpPr>
          <p:spPr bwMode="auto">
            <a:xfrm>
              <a:off x="6173788" y="630238"/>
              <a:ext cx="269875" cy="26987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nb-NO" dirty="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 userDrawn="1"/>
          </p:nvSpPr>
          <p:spPr bwMode="auto">
            <a:xfrm>
              <a:off x="5903913" y="630238"/>
              <a:ext cx="269875" cy="269875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nb-NO" dirty="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</p:grpSp>
      <p:pic>
        <p:nvPicPr>
          <p:cNvPr id="1033" name="Bilde 17" descr="BM_Logo_undertekst_2_rgb_1795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6750" y="360363"/>
            <a:ext cx="1774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990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Arial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Arial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Arial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defRPr sz="2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75103" y="1528439"/>
            <a:ext cx="7675197" cy="4708981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nn-NO" sz="4000" dirty="0" smtClean="0"/>
              <a:t>Regelverksutvikling gjennom 40 år – prinsipp og praksis</a:t>
            </a:r>
            <a:r>
              <a:rPr lang="nb-NO" dirty="0"/>
              <a:t/>
            </a:r>
            <a:br>
              <a:rPr lang="nb-NO" dirty="0"/>
            </a:br>
            <a:r>
              <a:rPr lang="nb-NO" sz="2800" dirty="0" smtClean="0"/>
              <a:t> </a:t>
            </a:r>
            <a:r>
              <a:rPr lang="nb-NO" dirty="0"/>
              <a:t/>
            </a:r>
            <a:br>
              <a:rPr lang="nb-NO" dirty="0"/>
            </a:br>
            <a:r>
              <a:rPr lang="nn-NO" sz="2400" b="0" dirty="0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Forskingskonferanse,</a:t>
            </a:r>
            <a:br>
              <a:rPr lang="nn-NO" sz="2400" b="0" dirty="0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</a:br>
            <a:r>
              <a:rPr lang="nn-NO" sz="2400" b="0" dirty="0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Norsk olje- og gassarkiv &amp; Norsk oljemuseum</a:t>
            </a:r>
            <a: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/>
            </a:r>
            <a:b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</a:br>
            <a:r>
              <a:rPr lang="nn-NO" sz="2400" b="0" dirty="0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Stavanger, 10. mars 2016</a:t>
            </a:r>
            <a: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/>
            </a:r>
            <a:b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</a:br>
            <a: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/>
            </a:r>
            <a:b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</a:br>
            <a: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Geir Sverre Braut</a:t>
            </a:r>
            <a:b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</a:br>
            <a: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Forskingsavdelinga, Helse </a:t>
            </a:r>
            <a:r>
              <a:rPr lang="nn-NO" sz="2400" b="0" dirty="0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Stavanger, </a:t>
            </a:r>
            <a:br>
              <a:rPr lang="nn-NO" sz="2400" b="0" dirty="0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</a:br>
            <a:r>
              <a:rPr lang="nn-NO" sz="2400" b="0" dirty="0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+ </a:t>
            </a:r>
            <a:r>
              <a:rPr lang="nn-NO" sz="2400" b="0" dirty="0" err="1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UiS</a:t>
            </a:r>
            <a:r>
              <a:rPr lang="nn-NO" sz="2400" b="0" dirty="0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 / HSH /</a:t>
            </a:r>
            <a:r>
              <a:rPr lang="nn-NO" sz="2400" b="0" dirty="0" err="1" smtClean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>Htil</a:t>
            </a:r>
            <a: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  <a:t/>
            </a:r>
            <a:br>
              <a:rPr lang="nn-NO" sz="2400" b="0" dirty="0">
                <a:solidFill>
                  <a:srgbClr val="00338D"/>
                </a:solidFill>
                <a:latin typeface="Calibri"/>
                <a:ea typeface="+mn-ea"/>
                <a:cs typeface="+mn-cs"/>
              </a:rPr>
            </a:br>
            <a:endParaRPr lang="nn-NO" sz="2400" b="0" dirty="0">
              <a:solidFill>
                <a:srgbClr val="00338D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9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1801088"/>
            <a:ext cx="8021145" cy="4450449"/>
          </a:xfrm>
        </p:spPr>
        <p:txBody>
          <a:bodyPr/>
          <a:lstStyle/>
          <a:p>
            <a:r>
              <a:rPr lang="nb-NO" dirty="0" smtClean="0"/>
              <a:t>Utblåsinga på Ekofisk 2/4 B («Bravo-ulykka»)</a:t>
            </a:r>
          </a:p>
          <a:p>
            <a:r>
              <a:rPr lang="nb-NO" dirty="0" smtClean="0"/>
              <a:t>NOU 1977:47</a:t>
            </a:r>
          </a:p>
          <a:p>
            <a:pPr lvl="1"/>
            <a:r>
              <a:rPr lang="nb-NO" dirty="0" err="1"/>
              <a:t>M</a:t>
            </a:r>
            <a:r>
              <a:rPr lang="nb-NO" dirty="0" err="1" smtClean="0"/>
              <a:t>anglar</a:t>
            </a:r>
            <a:r>
              <a:rPr lang="nb-NO" dirty="0" smtClean="0"/>
              <a:t> ved administrasjon og organisasjon</a:t>
            </a:r>
          </a:p>
          <a:p>
            <a:endParaRPr lang="nb-NO" sz="800" dirty="0" smtClean="0"/>
          </a:p>
          <a:p>
            <a:r>
              <a:rPr lang="nb-NO" dirty="0" smtClean="0"/>
              <a:t>NOU 1987:10 og NOU 1987:32</a:t>
            </a:r>
          </a:p>
          <a:p>
            <a:pPr lvl="1"/>
            <a:r>
              <a:rPr lang="nb-NO" dirty="0" err="1" smtClean="0"/>
              <a:t>Internkontrollutvalet</a:t>
            </a:r>
            <a:r>
              <a:rPr lang="nb-NO" dirty="0" smtClean="0"/>
              <a:t>, Hans Petter Graver</a:t>
            </a:r>
          </a:p>
          <a:p>
            <a:pPr lvl="1"/>
            <a:endParaRPr lang="nb-NO" sz="800" dirty="0" smtClean="0"/>
          </a:p>
          <a:p>
            <a:pPr lvl="1">
              <a:spcBef>
                <a:spcPts val="0"/>
              </a:spcBef>
            </a:pPr>
            <a:r>
              <a:rPr lang="nb-NO" sz="1600" i="1" dirty="0"/>
              <a:t>Erfaringene er imidlertid ikke bare positive. Internkontroll slik </a:t>
            </a:r>
            <a:r>
              <a:rPr lang="nb-NO" sz="1600" i="1" dirty="0" smtClean="0"/>
              <a:t>det har </a:t>
            </a:r>
            <a:r>
              <a:rPr lang="nb-NO" sz="1600" i="1" dirty="0"/>
              <a:t>vært innført og forstått særlig i petroleumsvirksomheten </a:t>
            </a:r>
            <a:r>
              <a:rPr lang="nb-NO" sz="1600" i="1" dirty="0" smtClean="0"/>
              <a:t>på kontinentalsokkelen </a:t>
            </a:r>
            <a:r>
              <a:rPr lang="nb-NO" sz="1600" i="1" dirty="0"/>
              <a:t>har i for stor grad vært oppfattet som en egen </a:t>
            </a:r>
            <a:r>
              <a:rPr lang="nb-NO" sz="1600" i="1" dirty="0" smtClean="0"/>
              <a:t>type ekspertise </a:t>
            </a:r>
            <a:r>
              <a:rPr lang="nb-NO" sz="1600" i="1" dirty="0"/>
              <a:t>som kan utvikles uavhengig av den enkelte bedrift. Dette </a:t>
            </a:r>
            <a:r>
              <a:rPr lang="nb-NO" sz="1600" i="1" dirty="0" smtClean="0"/>
              <a:t>har ført </a:t>
            </a:r>
            <a:r>
              <a:rPr lang="nb-NO" sz="1600" i="1" dirty="0"/>
              <a:t>til problemer med tilpasning av systemet til de ulike ledd </a:t>
            </a:r>
            <a:r>
              <a:rPr lang="nb-NO" sz="1600" i="1" dirty="0" smtClean="0"/>
              <a:t>i virksomhetene</a:t>
            </a:r>
            <a:r>
              <a:rPr lang="nb-NO" sz="1600" i="1" dirty="0"/>
              <a:t>. Innføring av internkontroll har også tatt tid på grunn </a:t>
            </a:r>
            <a:r>
              <a:rPr lang="nb-NO" sz="1600" i="1" dirty="0" smtClean="0"/>
              <a:t>av misforståelse </a:t>
            </a:r>
            <a:r>
              <a:rPr lang="nb-NO" sz="1600" i="1" dirty="0"/>
              <a:t>og overdrevne krav </a:t>
            </a:r>
            <a:r>
              <a:rPr lang="nb-NO" sz="1600" i="1" dirty="0" smtClean="0"/>
              <a:t>til dokumentasjon.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Internkontroll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86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1832985"/>
            <a:ext cx="8559209" cy="4007251"/>
          </a:xfrm>
        </p:spPr>
        <p:txBody>
          <a:bodyPr/>
          <a:lstStyle/>
          <a:p>
            <a:r>
              <a:rPr lang="nb-NO" dirty="0" smtClean="0"/>
              <a:t>Fram til 1976: </a:t>
            </a:r>
            <a:r>
              <a:rPr lang="nb-NO" i="1" dirty="0" smtClean="0">
                <a:solidFill>
                  <a:srgbClr val="FF0000"/>
                </a:solidFill>
              </a:rPr>
              <a:t>Oppbyggingsfasen</a:t>
            </a:r>
            <a:r>
              <a:rPr lang="nb-NO" dirty="0" smtClean="0"/>
              <a:t>, prega av internasjonalt, maritim regelverk og norsk sektorlovgjeving.</a:t>
            </a:r>
          </a:p>
          <a:p>
            <a:r>
              <a:rPr lang="nb-NO" dirty="0" smtClean="0"/>
              <a:t>1977 – 1985:	</a:t>
            </a:r>
            <a:r>
              <a:rPr lang="nb-NO" i="1" dirty="0" smtClean="0">
                <a:solidFill>
                  <a:srgbClr val="FF0000"/>
                </a:solidFill>
              </a:rPr>
              <a:t>Konsolideringsfasen</a:t>
            </a:r>
            <a:r>
              <a:rPr lang="nb-NO" dirty="0" smtClean="0"/>
              <a:t>, prega av arbeidsmiljø-loven og utviklinga av trepartssamarbeidet.</a:t>
            </a:r>
          </a:p>
          <a:p>
            <a:r>
              <a:rPr lang="nb-NO" dirty="0" smtClean="0"/>
              <a:t>1985 – 1996: </a:t>
            </a:r>
            <a:r>
              <a:rPr lang="nb-NO" i="1" dirty="0" err="1" smtClean="0">
                <a:solidFill>
                  <a:srgbClr val="FF0000"/>
                </a:solidFill>
              </a:rPr>
              <a:t>Mogningsfasen</a:t>
            </a:r>
            <a:r>
              <a:rPr lang="nb-NO" dirty="0" smtClean="0"/>
              <a:t>, prega av internkontroll-regimet og ei risikoanalytisk </a:t>
            </a:r>
            <a:r>
              <a:rPr lang="nb-NO" dirty="0" err="1" smtClean="0"/>
              <a:t>funksjonskravsregulering</a:t>
            </a:r>
            <a:r>
              <a:rPr lang="nb-NO" dirty="0" smtClean="0"/>
              <a:t>.</a:t>
            </a:r>
          </a:p>
          <a:p>
            <a:r>
              <a:rPr lang="nb-NO" dirty="0" smtClean="0"/>
              <a:t>1996 – (?): </a:t>
            </a:r>
            <a:r>
              <a:rPr lang="nb-NO" i="1" dirty="0" smtClean="0">
                <a:solidFill>
                  <a:srgbClr val="FF0000"/>
                </a:solidFill>
              </a:rPr>
              <a:t>Nyorienteringsfase</a:t>
            </a:r>
            <a:r>
              <a:rPr lang="nb-NO" dirty="0" smtClean="0"/>
              <a:t>, prega av behov for/</a:t>
            </a:r>
            <a:r>
              <a:rPr lang="nb-NO" dirty="0" err="1" smtClean="0"/>
              <a:t>ønskje</a:t>
            </a:r>
            <a:r>
              <a:rPr lang="nb-NO" dirty="0" smtClean="0"/>
              <a:t> om større nyansering av ansvarsforholda, og også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sterkare</a:t>
            </a:r>
            <a:r>
              <a:rPr lang="nb-NO" dirty="0" smtClean="0"/>
              <a:t> samordningsgrep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statlege</a:t>
            </a:r>
            <a:r>
              <a:rPr lang="nb-NO" dirty="0" smtClean="0"/>
              <a:t> styremaktene. Innføring av offshore-tenkinga på landanlegga.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Fasar</a:t>
            </a:r>
            <a:r>
              <a:rPr lang="nb-NO" dirty="0" smtClean="0"/>
              <a:t> i utviklinga</a:t>
            </a:r>
            <a:r>
              <a:rPr lang="nb-NO" sz="1000" dirty="0" smtClean="0"/>
              <a:t> (Omarbeidd etter Braut &amp; Lindøe, 2010)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22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318977" y="1694762"/>
            <a:ext cx="8021145" cy="4388894"/>
          </a:xfrm>
        </p:spPr>
        <p:txBody>
          <a:bodyPr/>
          <a:lstStyle/>
          <a:p>
            <a:r>
              <a:rPr lang="nn-NO" dirty="0" smtClean="0"/>
              <a:t>Kva har vore drivarar bak utviklinga av lovgjevinga?</a:t>
            </a:r>
          </a:p>
          <a:p>
            <a:pPr lvl="1"/>
            <a:r>
              <a:rPr lang="nn-NO" sz="2000" dirty="0" smtClean="0"/>
              <a:t>Fagleg nyvinning, ulykker, internasjonale forhold (EU), </a:t>
            </a:r>
            <a:r>
              <a:rPr lang="nn-NO" sz="2000" dirty="0" err="1" smtClean="0"/>
              <a:t>trepartssamarbeidet</a:t>
            </a:r>
            <a:r>
              <a:rPr lang="nn-NO" sz="2000" dirty="0" smtClean="0"/>
              <a:t>……</a:t>
            </a:r>
          </a:p>
          <a:p>
            <a:r>
              <a:rPr lang="nn-NO" dirty="0" smtClean="0"/>
              <a:t>Kva rolle har petroleumsverksemda hatt for å styrkja internkontrollperspektivet i norsk lovgjeving?</a:t>
            </a:r>
          </a:p>
          <a:p>
            <a:r>
              <a:rPr lang="nn-NO" dirty="0" smtClean="0"/>
              <a:t>Kva er verknadshistoria til ulike forskriftskrav?</a:t>
            </a:r>
          </a:p>
          <a:p>
            <a:pPr lvl="1"/>
            <a:r>
              <a:rPr lang="nn-NO" sz="2000" dirty="0" smtClean="0"/>
              <a:t>Korleis har desse tekstane levd i praksis?</a:t>
            </a:r>
          </a:p>
          <a:p>
            <a:pPr lvl="1"/>
            <a:r>
              <a:rPr lang="nn-NO" sz="2000" dirty="0" smtClean="0"/>
              <a:t>Korleis har dei vore tolka og brukt av tilsynsorgana?</a:t>
            </a:r>
          </a:p>
          <a:p>
            <a:r>
              <a:rPr lang="nn-NO" dirty="0" smtClean="0"/>
              <a:t>Er dei rettslege standardane eigentleg slike, eller er dei (skjulte) rammefullmakter for styremaktene?</a:t>
            </a:r>
          </a:p>
          <a:p>
            <a:pPr lvl="1"/>
            <a:r>
              <a:rPr lang="nn-NO" sz="2000" dirty="0" smtClean="0"/>
              <a:t>Korleis har verksemdene sjølve laga eigne krav?</a:t>
            </a:r>
            <a:endParaRPr lang="nn-NO" sz="2000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Kva lurer </a:t>
            </a:r>
            <a:r>
              <a:rPr lang="nb-NO" dirty="0" err="1" smtClean="0"/>
              <a:t>eg</a:t>
            </a:r>
            <a:r>
              <a:rPr lang="nb-NO" dirty="0" smtClean="0"/>
              <a:t> på?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102985"/>
            <a:ext cx="8021145" cy="3490186"/>
          </a:xfrm>
        </p:spPr>
        <p:txBody>
          <a:bodyPr/>
          <a:lstStyle/>
          <a:p>
            <a:r>
              <a:rPr lang="nn-NO" dirty="0" smtClean="0"/>
              <a:t>Regelverksutvikling: Ikkje eit typisk norsk omgrep</a:t>
            </a:r>
          </a:p>
          <a:p>
            <a:r>
              <a:rPr lang="nn-NO" dirty="0" smtClean="0"/>
              <a:t>Regulering: Heller ikkje typisk norsk forvaltingsomgrep</a:t>
            </a:r>
          </a:p>
          <a:p>
            <a:r>
              <a:rPr lang="nn-NO" dirty="0" smtClean="0"/>
              <a:t>Lovgjeving på norsk = Lov &amp; forskrift</a:t>
            </a:r>
          </a:p>
          <a:p>
            <a:endParaRPr lang="nn-NO" sz="1200" dirty="0" smtClean="0"/>
          </a:p>
          <a:p>
            <a:r>
              <a:rPr lang="nn-NO" dirty="0" smtClean="0">
                <a:solidFill>
                  <a:srgbClr val="FF0000"/>
                </a:solidFill>
              </a:rPr>
              <a:t>Regulering</a:t>
            </a:r>
            <a:r>
              <a:rPr lang="nn-NO" dirty="0" smtClean="0"/>
              <a:t> = Lovgjeving + utøving av (stats)makt</a:t>
            </a:r>
          </a:p>
          <a:p>
            <a:endParaRPr lang="nn-NO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n-NO" dirty="0" smtClean="0"/>
              <a:t>Altså: </a:t>
            </a:r>
            <a:r>
              <a:rPr lang="nn-NO" dirty="0" smtClean="0">
                <a:solidFill>
                  <a:srgbClr val="FF0000"/>
                </a:solidFill>
              </a:rPr>
              <a:t>fastsetjing av standarden (allment og spesifikt) + kontroll + korreksjon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Først litt om språkbruken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51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603790"/>
          </a:xfrm>
        </p:spPr>
        <p:txBody>
          <a:bodyPr/>
          <a:lstStyle/>
          <a:p>
            <a:r>
              <a:rPr lang="nn-NO" dirty="0" smtClean="0"/>
              <a:t>Juristar: Lukk øyrene dei neste tre minutta. Dette er for oss som likar regelverk, men som ikkje er juristar.</a:t>
            </a:r>
          </a:p>
          <a:p>
            <a:r>
              <a:rPr lang="nn-NO" dirty="0" smtClean="0"/>
              <a:t>Detaljkrav: Logisk på forma: «Dersom A, så B».</a:t>
            </a:r>
          </a:p>
          <a:p>
            <a:r>
              <a:rPr lang="nn-NO" dirty="0" smtClean="0"/>
              <a:t>Funksjonskrav: Omtalar korleis noko skal fungera.</a:t>
            </a:r>
          </a:p>
          <a:p>
            <a:r>
              <a:rPr lang="nn-NO" dirty="0" smtClean="0"/>
              <a:t>Styrings- og ansvarskrav: Seier kven som er i posisjon.</a:t>
            </a:r>
          </a:p>
          <a:p>
            <a:r>
              <a:rPr lang="nn-NO" dirty="0" smtClean="0"/>
              <a:t>Saksbehandlingskrav: Seier noko om prosessen.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Ulike </a:t>
            </a:r>
            <a:r>
              <a:rPr lang="nb-NO" dirty="0" err="1" smtClean="0"/>
              <a:t>typar</a:t>
            </a:r>
            <a:r>
              <a:rPr lang="nb-NO" dirty="0" smtClean="0"/>
              <a:t> </a:t>
            </a:r>
            <a:r>
              <a:rPr lang="nb-NO" dirty="0" err="1" smtClean="0"/>
              <a:t>reglar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83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603790"/>
          </a:xfrm>
        </p:spPr>
        <p:txBody>
          <a:bodyPr/>
          <a:lstStyle/>
          <a:p>
            <a:r>
              <a:rPr lang="nn-NO" dirty="0" smtClean="0"/>
              <a:t>Juristar: Lukk øyrene dei neste tre minutta. Dette er for oss som likar regelverk, men som ikkje er juristar.</a:t>
            </a:r>
          </a:p>
          <a:p>
            <a:r>
              <a:rPr lang="nn-NO" dirty="0" smtClean="0"/>
              <a:t>Detaljkrav: Logisk på forma: «Dersom A, så B».</a:t>
            </a:r>
          </a:p>
          <a:p>
            <a:r>
              <a:rPr lang="nn-NO" dirty="0" smtClean="0">
                <a:solidFill>
                  <a:srgbClr val="FF0000"/>
                </a:solidFill>
              </a:rPr>
              <a:t>Funksjonskrav: Omtalar korleis noko skal fungera.</a:t>
            </a:r>
          </a:p>
          <a:p>
            <a:r>
              <a:rPr lang="nn-NO" dirty="0" smtClean="0">
                <a:solidFill>
                  <a:srgbClr val="FF0000"/>
                </a:solidFill>
              </a:rPr>
              <a:t>Styrings- og ansvarskrav: Seier kven som er i posisjon.</a:t>
            </a:r>
          </a:p>
          <a:p>
            <a:r>
              <a:rPr lang="nn-NO" dirty="0" smtClean="0"/>
              <a:t>Saksbehandlingskrav: Seier noko om prosessen.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Ulike </a:t>
            </a:r>
            <a:r>
              <a:rPr lang="nb-NO" dirty="0" err="1" smtClean="0"/>
              <a:t>typar</a:t>
            </a:r>
            <a:r>
              <a:rPr lang="nb-NO" dirty="0" smtClean="0"/>
              <a:t> </a:t>
            </a:r>
            <a:r>
              <a:rPr lang="nb-NO" dirty="0" err="1" smtClean="0"/>
              <a:t>reglar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14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250865" cy="3046988"/>
          </a:xfrm>
        </p:spPr>
        <p:txBody>
          <a:bodyPr/>
          <a:lstStyle/>
          <a:p>
            <a:r>
              <a:rPr lang="nn-NO" dirty="0" smtClean="0"/>
              <a:t>Juristane mellom oss ville truleg tenkt slik om desse kravtypane:</a:t>
            </a:r>
          </a:p>
          <a:p>
            <a:r>
              <a:rPr lang="nn-NO" dirty="0" smtClean="0"/>
              <a:t>Detaljkrav: Materielle krav.</a:t>
            </a:r>
          </a:p>
          <a:p>
            <a:r>
              <a:rPr lang="nn-NO" dirty="0" smtClean="0"/>
              <a:t>Funksjonskrav: Materielle krav av </a:t>
            </a:r>
            <a:r>
              <a:rPr lang="nn-NO" dirty="0" smtClean="0">
                <a:solidFill>
                  <a:srgbClr val="FF0000"/>
                </a:solidFill>
              </a:rPr>
              <a:t>rettsleg standard-type</a:t>
            </a:r>
            <a:r>
              <a:rPr lang="nn-NO" dirty="0" smtClean="0"/>
              <a:t>.</a:t>
            </a:r>
          </a:p>
          <a:p>
            <a:r>
              <a:rPr lang="nn-NO" dirty="0" smtClean="0"/>
              <a:t>Styrings- og ansvarskrav: Kompetansekrav.</a:t>
            </a:r>
          </a:p>
          <a:p>
            <a:r>
              <a:rPr lang="nn-NO" dirty="0" smtClean="0"/>
              <a:t>Saksbehandlingskrav: Prosessuelle krav.</a:t>
            </a:r>
          </a:p>
          <a:p>
            <a:pPr marL="0" indent="0">
              <a:buNone/>
            </a:pP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Ulike </a:t>
            </a:r>
            <a:r>
              <a:rPr lang="nb-NO" dirty="0" err="1" smtClean="0"/>
              <a:t>typar</a:t>
            </a:r>
            <a:r>
              <a:rPr lang="nb-NO" dirty="0" smtClean="0"/>
              <a:t> </a:t>
            </a:r>
            <a:r>
              <a:rPr lang="nb-NO" dirty="0" err="1" smtClean="0"/>
              <a:t>reglar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87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1921244"/>
            <a:ext cx="8021144" cy="3711785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nn-NO" dirty="0" smtClean="0"/>
              <a:t>Ein rettsleg standard er ein lovregel som </a:t>
            </a:r>
            <a:r>
              <a:rPr lang="nn-NO" dirty="0" smtClean="0">
                <a:solidFill>
                  <a:srgbClr val="FF0000"/>
                </a:solidFill>
              </a:rPr>
              <a:t>hentar innhaldet sitt frå praksisfeltet</a:t>
            </a:r>
            <a:r>
              <a:rPr lang="nn-NO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nn-NO" dirty="0" smtClean="0"/>
              <a:t>Ganske vanleg innanfor mange samfunnssektorar, til dømes helseteneste, handverksfag, rekneskapsføring, revisjonsverksemd</a:t>
            </a:r>
            <a:r>
              <a:rPr lang="nn-NO" dirty="0"/>
              <a:t> </a:t>
            </a:r>
            <a:r>
              <a:rPr lang="nn-NO" dirty="0" smtClean="0"/>
              <a:t>og petroleumssektoren.</a:t>
            </a:r>
          </a:p>
          <a:p>
            <a:pPr marL="342900" indent="-342900">
              <a:buFont typeface="Arial" charset="0"/>
              <a:buChar char="•"/>
            </a:pPr>
            <a:r>
              <a:rPr lang="nn-NO" dirty="0" smtClean="0"/>
              <a:t>Ofte kopla opp mot det som på engelsk blir kalla: </a:t>
            </a:r>
            <a:r>
              <a:rPr lang="nn-NO" i="1" dirty="0" err="1" smtClean="0">
                <a:solidFill>
                  <a:srgbClr val="FF0000"/>
                </a:solidFill>
              </a:rPr>
              <a:t>regulated</a:t>
            </a:r>
            <a:r>
              <a:rPr lang="nn-NO" i="1" dirty="0" smtClean="0">
                <a:solidFill>
                  <a:srgbClr val="FF0000"/>
                </a:solidFill>
              </a:rPr>
              <a:t> </a:t>
            </a:r>
            <a:r>
              <a:rPr lang="nn-NO" i="1" dirty="0" err="1" smtClean="0">
                <a:solidFill>
                  <a:srgbClr val="FF0000"/>
                </a:solidFill>
              </a:rPr>
              <a:t>self-regulation</a:t>
            </a:r>
            <a:endParaRPr lang="nn-NO" dirty="0" smtClean="0">
              <a:solidFill>
                <a:srgbClr val="FF0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nn-NO" dirty="0" smtClean="0"/>
              <a:t>… og difor som skapt for «internkontroll»</a:t>
            </a:r>
          </a:p>
          <a:p>
            <a:pPr marL="342900" indent="-342900">
              <a:buFont typeface="Arial" charset="0"/>
              <a:buChar char="•"/>
            </a:pPr>
            <a:r>
              <a:rPr lang="nn-NO" dirty="0" smtClean="0"/>
              <a:t>… så framt ein har ansvarsbevisste aktørar i bransjen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Rettsleg</a:t>
            </a:r>
            <a:r>
              <a:rPr lang="nb-NO" dirty="0" smtClean="0"/>
              <a:t> standard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50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1811529"/>
            <a:ext cx="8021145" cy="4081117"/>
          </a:xfrm>
        </p:spPr>
        <p:txBody>
          <a:bodyPr/>
          <a:lstStyle/>
          <a:p>
            <a:r>
              <a:rPr lang="nn-NO" dirty="0"/>
              <a:t>Kvar og ein skal dømma om si eiga gjerning og få ros for det han sjølv gjer, ikkje for det andre har gjort</a:t>
            </a:r>
            <a:r>
              <a:rPr lang="nn-NO" dirty="0" smtClean="0"/>
              <a:t>.</a:t>
            </a:r>
          </a:p>
          <a:p>
            <a:endParaRPr lang="nn-NO" sz="800" dirty="0"/>
          </a:p>
          <a:p>
            <a:r>
              <a:rPr lang="nn-NO" b="1" dirty="0"/>
              <a:t>Kvar skal prøva si eiga gjerning. </a:t>
            </a:r>
            <a:r>
              <a:rPr lang="nn-NO" dirty="0"/>
              <a:t>Han skal ha si ros av det han sjølv har gjort, og ikkje sjå på dei andre</a:t>
            </a:r>
            <a:r>
              <a:rPr lang="nn-NO" dirty="0" smtClean="0"/>
              <a:t>.</a:t>
            </a:r>
          </a:p>
          <a:p>
            <a:endParaRPr lang="nn-NO" sz="800" dirty="0"/>
          </a:p>
          <a:p>
            <a:r>
              <a:rPr lang="nn-NO" dirty="0"/>
              <a:t>Men kvar skal prøva si eigi gjerning, og so skal han hava ros berre etter det han sjølv er, og ikkje etter det den andre </a:t>
            </a:r>
            <a:r>
              <a:rPr lang="nn-NO" dirty="0" smtClean="0"/>
              <a:t>er;</a:t>
            </a:r>
          </a:p>
          <a:p>
            <a:endParaRPr lang="nn-NO" sz="800" dirty="0"/>
          </a:p>
          <a:p>
            <a:r>
              <a:rPr lang="nb-NO" b="1" dirty="0">
                <a:solidFill>
                  <a:srgbClr val="002983"/>
                </a:solidFill>
                <a:latin typeface="SYMBOL"/>
              </a:rPr>
              <a:t>to de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ergon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eautou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dokimazetw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ekastoV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kai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tote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eiV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eauton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monon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to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kauchma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exei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kai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ouk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eiV</a:t>
            </a:r>
            <a:r>
              <a:rPr lang="nb-NO" b="1" dirty="0">
                <a:solidFill>
                  <a:srgbClr val="002983"/>
                </a:solidFill>
                <a:latin typeface="SYMBOL"/>
              </a:rPr>
              <a:t> ton </a:t>
            </a:r>
            <a:r>
              <a:rPr lang="nb-NO" b="1" dirty="0" err="1">
                <a:solidFill>
                  <a:srgbClr val="002983"/>
                </a:solidFill>
                <a:latin typeface="SYMBOL"/>
              </a:rPr>
              <a:t>eteron</a:t>
            </a:r>
            <a:endParaRPr lang="nb-NO" b="1" dirty="0">
              <a:solidFill>
                <a:srgbClr val="002983"/>
              </a:solidFill>
            </a:endParaRP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199" y="710161"/>
            <a:ext cx="6879265" cy="646331"/>
          </a:xfrm>
        </p:spPr>
        <p:txBody>
          <a:bodyPr/>
          <a:lstStyle/>
          <a:p>
            <a:r>
              <a:rPr lang="nb-NO" dirty="0" smtClean="0"/>
              <a:t>Kven av dokker tek denne 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60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1737292"/>
            <a:ext cx="8021145" cy="424731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228 </a:t>
            </a:r>
            <a:r>
              <a:rPr lang="en-US" sz="1800" dirty="0"/>
              <a:t>If a builder build a house for some one and complete it, he shall give him </a:t>
            </a:r>
            <a:r>
              <a:rPr lang="en-US" sz="1800" dirty="0" smtClean="0"/>
              <a:t>	a </a:t>
            </a:r>
            <a:r>
              <a:rPr lang="en-US" sz="1800" dirty="0"/>
              <a:t>fee of two shekels in money for each </a:t>
            </a:r>
            <a:r>
              <a:rPr lang="en-US" sz="1800" dirty="0" err="1"/>
              <a:t>sar</a:t>
            </a:r>
            <a:r>
              <a:rPr lang="en-US" sz="1800" dirty="0"/>
              <a:t> of surface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229 </a:t>
            </a:r>
            <a:r>
              <a:rPr lang="en-US" sz="1800" b="1" dirty="0"/>
              <a:t>If a builder build a house for some one, and does not construct it </a:t>
            </a:r>
            <a:r>
              <a:rPr lang="en-US" sz="1800" b="1" dirty="0" smtClean="0"/>
              <a:t>	 	properly</a:t>
            </a:r>
            <a:r>
              <a:rPr lang="en-US" sz="1800" b="1" dirty="0"/>
              <a:t>, and the house which he built fall in and kill its owner, then </a:t>
            </a:r>
            <a:r>
              <a:rPr lang="en-US" sz="1800" b="1" dirty="0" smtClean="0"/>
              <a:t>	that builder </a:t>
            </a:r>
            <a:r>
              <a:rPr lang="en-US" sz="1800" b="1" dirty="0"/>
              <a:t>shall be put to death</a:t>
            </a:r>
            <a:r>
              <a:rPr lang="en-US" sz="1800" b="1" dirty="0" smtClean="0"/>
              <a:t>.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smtClean="0"/>
              <a:t>230 </a:t>
            </a:r>
            <a:r>
              <a:rPr lang="en-US" sz="1800" dirty="0"/>
              <a:t>If it kill the son of the owner the son of that builder shall be put to death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231 </a:t>
            </a:r>
            <a:r>
              <a:rPr lang="en-US" sz="1800" dirty="0"/>
              <a:t>If it kill a slave of the owner, then he shall pay slave for slave to the </a:t>
            </a:r>
            <a:r>
              <a:rPr lang="en-US" sz="1800" dirty="0" smtClean="0"/>
              <a:t>	owner </a:t>
            </a:r>
            <a:r>
              <a:rPr lang="en-US" sz="1800" dirty="0"/>
              <a:t>of the house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232 </a:t>
            </a:r>
            <a:r>
              <a:rPr lang="en-US" sz="1800" dirty="0"/>
              <a:t>If it ruin goods, he shall make compensation for all that has been ruined, </a:t>
            </a:r>
            <a:r>
              <a:rPr lang="en-US" sz="1800" dirty="0" smtClean="0"/>
              <a:t>	and </a:t>
            </a:r>
            <a:r>
              <a:rPr lang="en-US" sz="1800" dirty="0"/>
              <a:t>inasmuch as he did not construct properly this house which he built </a:t>
            </a:r>
            <a:r>
              <a:rPr lang="en-US" sz="1800" dirty="0" smtClean="0"/>
              <a:t>	and </a:t>
            </a:r>
            <a:r>
              <a:rPr lang="en-US" sz="1800" dirty="0"/>
              <a:t>it fell, he shall re-erect the house from his own means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233 </a:t>
            </a:r>
            <a:r>
              <a:rPr lang="en-US" sz="1800" dirty="0"/>
              <a:t>If a builder build a house for some one, even though he has not yet </a:t>
            </a:r>
            <a:r>
              <a:rPr lang="en-US" sz="1800" dirty="0" smtClean="0"/>
              <a:t>	completed </a:t>
            </a:r>
            <a:r>
              <a:rPr lang="en-US" sz="1800" dirty="0"/>
              <a:t>it; if then the walls seem toppling, the builder must make the </a:t>
            </a:r>
            <a:r>
              <a:rPr lang="en-US" sz="1800" dirty="0" smtClean="0"/>
              <a:t>	walls </a:t>
            </a:r>
            <a:r>
              <a:rPr lang="en-US" sz="1800" dirty="0"/>
              <a:t>solid from his own means.</a:t>
            </a:r>
            <a:endParaRPr lang="nb-NO" sz="1800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Babylon for 3800 år </a:t>
            </a:r>
            <a:r>
              <a:rPr lang="nb-NO" smtClean="0"/>
              <a:t>sidan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68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1769190"/>
            <a:ext cx="8399721" cy="4081117"/>
          </a:xfrm>
        </p:spPr>
        <p:txBody>
          <a:bodyPr/>
          <a:lstStyle/>
          <a:p>
            <a:r>
              <a:rPr lang="nn-NO" dirty="0" smtClean="0"/>
              <a:t>Vanleg prinsipp på mange samfunnsområde, f.eks. innanfor handverksfag, nettopp som rettslege standardar.</a:t>
            </a:r>
          </a:p>
          <a:p>
            <a:endParaRPr lang="nn-NO" sz="800" dirty="0" smtClean="0"/>
          </a:p>
          <a:p>
            <a:r>
              <a:rPr lang="nn-NO" dirty="0" smtClean="0">
                <a:solidFill>
                  <a:srgbClr val="FF0000"/>
                </a:solidFill>
              </a:rPr>
              <a:t>Ikkje så vanleg i sikkerheitsarbeid </a:t>
            </a:r>
            <a:r>
              <a:rPr lang="nn-NO" dirty="0" smtClean="0"/>
              <a:t>etter Den andre verdskrigen; internasjonalt har f.eks. IMO/ILO hatt ei anna tilnærming til maritim tryggleik med detaljkrav og eksterne kontrollordningar.</a:t>
            </a:r>
          </a:p>
          <a:p>
            <a:endParaRPr lang="nn-NO" sz="800" dirty="0" smtClean="0"/>
          </a:p>
          <a:p>
            <a:r>
              <a:rPr lang="nn-NO" dirty="0" smtClean="0"/>
              <a:t>Nokre unntak, som f.eks. Forsvaret, Norges Statsbaner.</a:t>
            </a:r>
          </a:p>
          <a:p>
            <a:endParaRPr lang="nn-NO" sz="800" dirty="0" smtClean="0"/>
          </a:p>
          <a:p>
            <a:r>
              <a:rPr lang="nn-NO" i="1" dirty="0" err="1" smtClean="0"/>
              <a:t>Regulated</a:t>
            </a:r>
            <a:r>
              <a:rPr lang="nn-NO" i="1" dirty="0" smtClean="0"/>
              <a:t> </a:t>
            </a:r>
            <a:r>
              <a:rPr lang="nn-NO" i="1" dirty="0" err="1" smtClean="0"/>
              <a:t>self-regulation</a:t>
            </a:r>
            <a:r>
              <a:rPr lang="nn-NO" i="1" dirty="0" smtClean="0"/>
              <a:t> </a:t>
            </a:r>
            <a:r>
              <a:rPr lang="nn-NO" dirty="0" smtClean="0"/>
              <a:t>- eigenkontroll kombinert med funksjonskrav/rettslege standardar.</a:t>
            </a:r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Eigenkontroll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07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lse Vest - Presentasjon uten sidetal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elsetilsynet_2007">
  <a:themeElements>
    <a:clrScheme name="Helsetilynet">
      <a:dk1>
        <a:sysClr val="windowText" lastClr="000000"/>
      </a:dk1>
      <a:lt1>
        <a:sysClr val="window" lastClr="FFFFFF"/>
      </a:lt1>
      <a:dk2>
        <a:srgbClr val="041A1D"/>
      </a:dk2>
      <a:lt2>
        <a:srgbClr val="DCDCDC"/>
      </a:lt2>
      <a:accent1>
        <a:srgbClr val="CC0033"/>
      </a:accent1>
      <a:accent2>
        <a:srgbClr val="06180F"/>
      </a:accent2>
      <a:accent3>
        <a:srgbClr val="509325"/>
      </a:accent3>
      <a:accent4>
        <a:srgbClr val="525051"/>
      </a:accent4>
      <a:accent5>
        <a:srgbClr val="958F8F"/>
      </a:accent5>
      <a:accent6>
        <a:srgbClr val="DCDCDC"/>
      </a:accent6>
      <a:hlink>
        <a:srgbClr val="CC0033"/>
      </a:hlink>
      <a:folHlink>
        <a:srgbClr val="041A1D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2"/>
            </a:gs>
            <a:gs pos="100000">
              <a:schemeClr val="bg2"/>
            </a:gs>
          </a:gsLst>
        </a:gra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EBF378E45B0448A7F3BF6D8F3681B8" ma:contentTypeVersion="0" ma:contentTypeDescription="Opprett et nytt dokument." ma:contentTypeScope="" ma:versionID="351f4aa8bb7243bba842c4d9be53dca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e2500873ed525c1cf306a41cba81e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A4C654-1274-4C65-A522-4C54493400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C15D4-0E37-42AE-8551-24A9B1574218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3710AEB-04C3-45F5-B67D-C6CC1F184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701</Words>
  <Application>Microsoft Office PowerPoint</Application>
  <PresentationFormat>Skjermfremvisning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12</vt:i4>
      </vt:variant>
    </vt:vector>
  </HeadingPairs>
  <TitlesOfParts>
    <vt:vector size="21" baseType="lpstr">
      <vt:lpstr>Arial</vt:lpstr>
      <vt:lpstr>Calibri</vt:lpstr>
      <vt:lpstr>ＭＳ Ｐゴシック</vt:lpstr>
      <vt:lpstr>ScalaSans</vt:lpstr>
      <vt:lpstr>ScalaSans-Bold</vt:lpstr>
      <vt:lpstr>SYMBOL</vt:lpstr>
      <vt:lpstr>Wingdings</vt:lpstr>
      <vt:lpstr>Helse Vest - Presentasjon uten sidetal</vt:lpstr>
      <vt:lpstr>Helsetilsynet_2007</vt:lpstr>
      <vt:lpstr>Regelverksutvikling gjennom 40 år – prinsipp og praksis   Forskingskonferanse, Norsk olje- og gassarkiv &amp; Norsk oljemuseum Stavanger, 10. mars 2016  Geir Sverre Braut Forskingsavdelinga, Helse Stavanger,  + UiS / HSH /Htil </vt:lpstr>
      <vt:lpstr>Først litt om språkbruken</vt:lpstr>
      <vt:lpstr>Ulike typar reglar</vt:lpstr>
      <vt:lpstr>Ulike typar reglar</vt:lpstr>
      <vt:lpstr>Ulike typar reglar</vt:lpstr>
      <vt:lpstr>Rettsleg standard</vt:lpstr>
      <vt:lpstr>Kven av dokker tek denne ?</vt:lpstr>
      <vt:lpstr>Babylon for 3800 år sidan</vt:lpstr>
      <vt:lpstr>Eigenkontroll</vt:lpstr>
      <vt:lpstr>Internkontroll</vt:lpstr>
      <vt:lpstr>Fasar i utviklinga (Omarbeidd etter Braut &amp; Lindøe, 2010)</vt:lpstr>
      <vt:lpstr>Kva lurer eg på?</vt:lpstr>
    </vt:vector>
  </TitlesOfParts>
  <Company>Oktan Stord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 presentasjon Helse Stavanger norsk</dc:title>
  <dc:creator>Espen Morten Kvalheim</dc:creator>
  <cp:lastModifiedBy>Finn Harald Sandberg</cp:lastModifiedBy>
  <cp:revision>67</cp:revision>
  <cp:lastPrinted>2014-11-19T08:13:42Z</cp:lastPrinted>
  <dcterms:created xsi:type="dcterms:W3CDTF">2011-11-30T10:39:23Z</dcterms:created>
  <dcterms:modified xsi:type="dcterms:W3CDTF">2016-03-14T10:01:19Z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0x01010014EBF378E45B0448A7F3BF6D8F3681B8</vt:lpwstr>
  </property>
</Properties>
</file>