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21" r:id="rId2"/>
    <p:sldId id="322" r:id="rId3"/>
    <p:sldId id="323" r:id="rId4"/>
    <p:sldId id="324" r:id="rId5"/>
    <p:sldId id="282" r:id="rId6"/>
    <p:sldId id="328" r:id="rId7"/>
    <p:sldId id="325" r:id="rId8"/>
    <p:sldId id="337" r:id="rId9"/>
    <p:sldId id="341" r:id="rId10"/>
    <p:sldId id="319" r:id="rId11"/>
    <p:sldId id="338" r:id="rId12"/>
    <p:sldId id="339" r:id="rId13"/>
    <p:sldId id="340" r:id="rId14"/>
    <p:sldId id="343" r:id="rId15"/>
    <p:sldId id="344" r:id="rId16"/>
    <p:sldId id="348" r:id="rId17"/>
    <p:sldId id="349" r:id="rId18"/>
    <p:sldId id="320" r:id="rId19"/>
    <p:sldId id="347" r:id="rId20"/>
    <p:sldId id="346" r:id="rId21"/>
  </p:sldIdLst>
  <p:sldSz cx="9144000" cy="6858000" type="screen4x3"/>
  <p:notesSz cx="6797675" cy="9926638"/>
  <p:defaultTextStyle>
    <a:defPPr>
      <a:defRPr lang="en-GB"/>
    </a:defPPr>
    <a:lvl1pPr algn="l" rtl="0" fontAlgn="base">
      <a:lnSpc>
        <a:spcPct val="90000"/>
      </a:lnSpc>
      <a:spcBef>
        <a:spcPct val="20000"/>
      </a:spcBef>
      <a:spcAft>
        <a:spcPct val="0"/>
      </a:spcAft>
      <a:defRPr sz="3200" kern="1200">
        <a:solidFill>
          <a:schemeClr val="tx1"/>
        </a:solidFill>
        <a:latin typeface="New Baskerville" pitchFamily="18" charset="0"/>
        <a:ea typeface="+mn-ea"/>
        <a:cs typeface="+mn-cs"/>
      </a:defRPr>
    </a:lvl1pPr>
    <a:lvl2pPr marL="457200" algn="l" rtl="0" fontAlgn="base">
      <a:lnSpc>
        <a:spcPct val="90000"/>
      </a:lnSpc>
      <a:spcBef>
        <a:spcPct val="20000"/>
      </a:spcBef>
      <a:spcAft>
        <a:spcPct val="0"/>
      </a:spcAft>
      <a:defRPr sz="3200" kern="1200">
        <a:solidFill>
          <a:schemeClr val="tx1"/>
        </a:solidFill>
        <a:latin typeface="New Baskerville" pitchFamily="18" charset="0"/>
        <a:ea typeface="+mn-ea"/>
        <a:cs typeface="+mn-cs"/>
      </a:defRPr>
    </a:lvl2pPr>
    <a:lvl3pPr marL="914400" algn="l" rtl="0" fontAlgn="base">
      <a:lnSpc>
        <a:spcPct val="90000"/>
      </a:lnSpc>
      <a:spcBef>
        <a:spcPct val="20000"/>
      </a:spcBef>
      <a:spcAft>
        <a:spcPct val="0"/>
      </a:spcAft>
      <a:defRPr sz="3200" kern="1200">
        <a:solidFill>
          <a:schemeClr val="tx1"/>
        </a:solidFill>
        <a:latin typeface="New Baskerville" pitchFamily="18" charset="0"/>
        <a:ea typeface="+mn-ea"/>
        <a:cs typeface="+mn-cs"/>
      </a:defRPr>
    </a:lvl3pPr>
    <a:lvl4pPr marL="1371600" algn="l" rtl="0" fontAlgn="base">
      <a:lnSpc>
        <a:spcPct val="90000"/>
      </a:lnSpc>
      <a:spcBef>
        <a:spcPct val="20000"/>
      </a:spcBef>
      <a:spcAft>
        <a:spcPct val="0"/>
      </a:spcAft>
      <a:defRPr sz="3200" kern="1200">
        <a:solidFill>
          <a:schemeClr val="tx1"/>
        </a:solidFill>
        <a:latin typeface="New Baskerville" pitchFamily="18" charset="0"/>
        <a:ea typeface="+mn-ea"/>
        <a:cs typeface="+mn-cs"/>
      </a:defRPr>
    </a:lvl4pPr>
    <a:lvl5pPr marL="1828800" algn="l" rtl="0" fontAlgn="base">
      <a:lnSpc>
        <a:spcPct val="90000"/>
      </a:lnSpc>
      <a:spcBef>
        <a:spcPct val="20000"/>
      </a:spcBef>
      <a:spcAft>
        <a:spcPct val="0"/>
      </a:spcAft>
      <a:defRPr sz="3200" kern="1200">
        <a:solidFill>
          <a:schemeClr val="tx1"/>
        </a:solidFill>
        <a:latin typeface="New Baskerville" pitchFamily="18" charset="0"/>
        <a:ea typeface="+mn-ea"/>
        <a:cs typeface="+mn-cs"/>
      </a:defRPr>
    </a:lvl5pPr>
    <a:lvl6pPr marL="2286000" algn="l" defTabSz="914400" rtl="0" eaLnBrk="1" latinLnBrk="0" hangingPunct="1">
      <a:defRPr sz="3200" kern="1200">
        <a:solidFill>
          <a:schemeClr val="tx1"/>
        </a:solidFill>
        <a:latin typeface="New Baskerville" pitchFamily="18" charset="0"/>
        <a:ea typeface="+mn-ea"/>
        <a:cs typeface="+mn-cs"/>
      </a:defRPr>
    </a:lvl6pPr>
    <a:lvl7pPr marL="2743200" algn="l" defTabSz="914400" rtl="0" eaLnBrk="1" latinLnBrk="0" hangingPunct="1">
      <a:defRPr sz="3200" kern="1200">
        <a:solidFill>
          <a:schemeClr val="tx1"/>
        </a:solidFill>
        <a:latin typeface="New Baskerville" pitchFamily="18" charset="0"/>
        <a:ea typeface="+mn-ea"/>
        <a:cs typeface="+mn-cs"/>
      </a:defRPr>
    </a:lvl7pPr>
    <a:lvl8pPr marL="3200400" algn="l" defTabSz="914400" rtl="0" eaLnBrk="1" latinLnBrk="0" hangingPunct="1">
      <a:defRPr sz="3200" kern="1200">
        <a:solidFill>
          <a:schemeClr val="tx1"/>
        </a:solidFill>
        <a:latin typeface="New Baskerville" pitchFamily="18" charset="0"/>
        <a:ea typeface="+mn-ea"/>
        <a:cs typeface="+mn-cs"/>
      </a:defRPr>
    </a:lvl8pPr>
    <a:lvl9pPr marL="3657600" algn="l" defTabSz="914400" rtl="0" eaLnBrk="1" latinLnBrk="0" hangingPunct="1">
      <a:defRPr sz="3200" kern="1200">
        <a:solidFill>
          <a:schemeClr val="tx1"/>
        </a:solidFill>
        <a:latin typeface="New Baskervill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0" autoAdjust="0"/>
  </p:normalViewPr>
  <p:slideViewPr>
    <p:cSldViewPr>
      <p:cViewPr varScale="1">
        <p:scale>
          <a:sx n="117" d="100"/>
          <a:sy n="117"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2"/>
    </p:cViewPr>
  </p:sorterViewPr>
  <p:notesViewPr>
    <p:cSldViewPr>
      <p:cViewPr varScale="1">
        <p:scale>
          <a:sx n="79" d="100"/>
          <a:sy n="79" d="100"/>
        </p:scale>
        <p:origin x="-33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1" y="0"/>
            <a:ext cx="2944600" cy="49665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en-GB"/>
          </a:p>
        </p:txBody>
      </p:sp>
      <p:sp>
        <p:nvSpPr>
          <p:cNvPr id="16387" name="Rectangle 1027"/>
          <p:cNvSpPr>
            <a:spLocks noGrp="1" noChangeArrowheads="1"/>
          </p:cNvSpPr>
          <p:nvPr>
            <p:ph type="dt" sz="quarter" idx="1"/>
          </p:nvPr>
        </p:nvSpPr>
        <p:spPr bwMode="auto">
          <a:xfrm>
            <a:off x="3853075" y="0"/>
            <a:ext cx="2944600" cy="49665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endParaRPr lang="en-GB"/>
          </a:p>
        </p:txBody>
      </p:sp>
      <p:sp>
        <p:nvSpPr>
          <p:cNvPr id="16388" name="Rectangle 1028"/>
          <p:cNvSpPr>
            <a:spLocks noGrp="1" noChangeArrowheads="1"/>
          </p:cNvSpPr>
          <p:nvPr>
            <p:ph type="ftr" sz="quarter" idx="2"/>
          </p:nvPr>
        </p:nvSpPr>
        <p:spPr bwMode="auto">
          <a:xfrm>
            <a:off x="1" y="9429990"/>
            <a:ext cx="2944600" cy="496649"/>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en-GB"/>
          </a:p>
        </p:txBody>
      </p:sp>
      <p:sp>
        <p:nvSpPr>
          <p:cNvPr id="16389" name="Rectangle 1029"/>
          <p:cNvSpPr>
            <a:spLocks noGrp="1" noChangeArrowheads="1"/>
          </p:cNvSpPr>
          <p:nvPr>
            <p:ph type="sldNum" sz="quarter" idx="3"/>
          </p:nvPr>
        </p:nvSpPr>
        <p:spPr bwMode="auto">
          <a:xfrm>
            <a:off x="3853075" y="9429990"/>
            <a:ext cx="2944600" cy="496649"/>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fld id="{FDF4977D-5037-40A7-9461-8AA5E19EB064}" type="slidenum">
              <a:rPr lang="en-GB"/>
              <a:pPr>
                <a:defRPr/>
              </a:pPr>
              <a:t>‹#›</a:t>
            </a:fld>
            <a:endParaRPr lang="en-GB"/>
          </a:p>
        </p:txBody>
      </p:sp>
    </p:spTree>
    <p:extLst>
      <p:ext uri="{BB962C8B-B14F-4D97-AF65-F5344CB8AC3E}">
        <p14:creationId xmlns:p14="http://schemas.microsoft.com/office/powerpoint/2010/main" val="3206531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44600" cy="49665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nb-NO"/>
          </a:p>
        </p:txBody>
      </p:sp>
      <p:sp>
        <p:nvSpPr>
          <p:cNvPr id="30723" name="Rectangle 3"/>
          <p:cNvSpPr>
            <a:spLocks noGrp="1" noChangeArrowheads="1"/>
          </p:cNvSpPr>
          <p:nvPr>
            <p:ph type="dt" idx="1"/>
          </p:nvPr>
        </p:nvSpPr>
        <p:spPr bwMode="auto">
          <a:xfrm>
            <a:off x="3851488" y="0"/>
            <a:ext cx="2944600" cy="49665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endParaRPr lang="nb-NO"/>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4202"/>
            <a:ext cx="5438140" cy="4468256"/>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30726" name="Rectangle 6"/>
          <p:cNvSpPr>
            <a:spLocks noGrp="1" noChangeArrowheads="1"/>
          </p:cNvSpPr>
          <p:nvPr>
            <p:ph type="ftr" sz="quarter" idx="4"/>
          </p:nvPr>
        </p:nvSpPr>
        <p:spPr bwMode="auto">
          <a:xfrm>
            <a:off x="1" y="9428402"/>
            <a:ext cx="2944600" cy="496650"/>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nSpc>
                <a:spcPct val="100000"/>
              </a:lnSpc>
              <a:spcBef>
                <a:spcPct val="0"/>
              </a:spcBef>
              <a:defRPr sz="1200">
                <a:latin typeface="Times New Roman" pitchFamily="18" charset="0"/>
              </a:defRPr>
            </a:lvl1pPr>
          </a:lstStyle>
          <a:p>
            <a:pPr>
              <a:defRPr/>
            </a:pPr>
            <a:endParaRPr lang="nb-NO"/>
          </a:p>
        </p:txBody>
      </p:sp>
      <p:sp>
        <p:nvSpPr>
          <p:cNvPr id="30727" name="Rectangle 7"/>
          <p:cNvSpPr>
            <a:spLocks noGrp="1" noChangeArrowheads="1"/>
          </p:cNvSpPr>
          <p:nvPr>
            <p:ph type="sldNum" sz="quarter" idx="5"/>
          </p:nvPr>
        </p:nvSpPr>
        <p:spPr bwMode="auto">
          <a:xfrm>
            <a:off x="3851488" y="9428402"/>
            <a:ext cx="2944600" cy="496650"/>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lnSpc>
                <a:spcPct val="100000"/>
              </a:lnSpc>
              <a:spcBef>
                <a:spcPct val="0"/>
              </a:spcBef>
              <a:defRPr sz="1200">
                <a:latin typeface="Times New Roman" pitchFamily="18" charset="0"/>
              </a:defRPr>
            </a:lvl1pPr>
          </a:lstStyle>
          <a:p>
            <a:pPr>
              <a:defRPr/>
            </a:pPr>
            <a:fld id="{14E5125A-CFCB-4944-9A88-1E3BE2B94D4A}" type="slidenum">
              <a:rPr lang="nb-NO"/>
              <a:pPr>
                <a:defRPr/>
              </a:pPr>
              <a:t>‹#›</a:t>
            </a:fld>
            <a:endParaRPr lang="nb-NO"/>
          </a:p>
        </p:txBody>
      </p:sp>
    </p:spTree>
    <p:extLst>
      <p:ext uri="{BB962C8B-B14F-4D97-AF65-F5344CB8AC3E}">
        <p14:creationId xmlns:p14="http://schemas.microsoft.com/office/powerpoint/2010/main" val="4035261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14E5125A-CFCB-4944-9A88-1E3BE2B94D4A}" type="slidenum">
              <a:rPr lang="nb-NO" smtClean="0"/>
              <a:pPr>
                <a:defRPr/>
              </a:pPr>
              <a:t>5</a:t>
            </a:fld>
            <a:endParaRPr lang="nb-NO"/>
          </a:p>
        </p:txBody>
      </p:sp>
    </p:spTree>
    <p:extLst>
      <p:ext uri="{BB962C8B-B14F-4D97-AF65-F5344CB8AC3E}">
        <p14:creationId xmlns:p14="http://schemas.microsoft.com/office/powerpoint/2010/main" val="320862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Industrial Heritage </a:t>
            </a:r>
            <a:r>
              <a:rPr lang="en-US" noProof="0" dirty="0" err="1" smtClean="0"/>
              <a:t>Valhall</a:t>
            </a:r>
            <a:r>
              <a:rPr lang="en-US" noProof="0" dirty="0" smtClean="0"/>
              <a:t> was</a:t>
            </a:r>
            <a:r>
              <a:rPr lang="en-US" baseline="0" noProof="0" dirty="0" smtClean="0"/>
              <a:t> launched in December 2015</a:t>
            </a:r>
            <a:endParaRPr lang="en-US" noProof="0" dirty="0"/>
          </a:p>
        </p:txBody>
      </p:sp>
      <p:sp>
        <p:nvSpPr>
          <p:cNvPr id="4" name="Plassholder for lysbildenummer 3"/>
          <p:cNvSpPr>
            <a:spLocks noGrp="1"/>
          </p:cNvSpPr>
          <p:nvPr>
            <p:ph type="sldNum" sz="quarter" idx="10"/>
          </p:nvPr>
        </p:nvSpPr>
        <p:spPr/>
        <p:txBody>
          <a:bodyPr/>
          <a:lstStyle/>
          <a:p>
            <a:fld id="{48ADD900-3DA5-479F-9655-AB4B7464EE89}" type="slidenum">
              <a:rPr lang="nb-NO" smtClean="0"/>
              <a:t>16</a:t>
            </a:fld>
            <a:endParaRPr lang="nb-NO"/>
          </a:p>
        </p:txBody>
      </p:sp>
    </p:spTree>
    <p:extLst>
      <p:ext uri="{BB962C8B-B14F-4D97-AF65-F5344CB8AC3E}">
        <p14:creationId xmlns:p14="http://schemas.microsoft.com/office/powerpoint/2010/main" val="21683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Approved for construction</a:t>
            </a:r>
            <a:r>
              <a:rPr lang="en-US" baseline="0" noProof="0" dirty="0" smtClean="0"/>
              <a:t> and operation in December 1988 as the first platform north of the 62th latitude. In operation from October 1993. The Industrial Heritage website will be launched late in 2018.</a:t>
            </a:r>
            <a:endParaRPr lang="en-US" noProof="0" dirty="0"/>
          </a:p>
        </p:txBody>
      </p:sp>
      <p:sp>
        <p:nvSpPr>
          <p:cNvPr id="4" name="Plassholder for lysbildenummer 3"/>
          <p:cNvSpPr>
            <a:spLocks noGrp="1"/>
          </p:cNvSpPr>
          <p:nvPr>
            <p:ph type="sldNum" sz="quarter" idx="10"/>
          </p:nvPr>
        </p:nvSpPr>
        <p:spPr/>
        <p:txBody>
          <a:bodyPr/>
          <a:lstStyle/>
          <a:p>
            <a:fld id="{48ADD900-3DA5-479F-9655-AB4B7464EE89}" type="slidenum">
              <a:rPr lang="nb-NO" smtClean="0"/>
              <a:t>19</a:t>
            </a:fld>
            <a:endParaRPr lang="nb-NO"/>
          </a:p>
        </p:txBody>
      </p:sp>
    </p:spTree>
    <p:extLst>
      <p:ext uri="{BB962C8B-B14F-4D97-AF65-F5344CB8AC3E}">
        <p14:creationId xmlns:p14="http://schemas.microsoft.com/office/powerpoint/2010/main" val="375859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smtClean="0"/>
          </a:p>
        </p:txBody>
      </p:sp>
      <p:sp>
        <p:nvSpPr>
          <p:cNvPr id="16388" name="Plassholder for lysbildenumm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C72C00-F435-4DA7-8FF7-462E65A3BE26}" type="slidenum">
              <a:rPr lang="nb-NO" altLang="nb-NO"/>
              <a:pPr eaLnBrk="1" hangingPunct="1"/>
              <a:t>20</a:t>
            </a:fld>
            <a:endParaRPr lang="nb-NO" altLang="nb-NO"/>
          </a:p>
        </p:txBody>
      </p:sp>
    </p:spTree>
    <p:extLst>
      <p:ext uri="{BB962C8B-B14F-4D97-AF65-F5344CB8AC3E}">
        <p14:creationId xmlns:p14="http://schemas.microsoft.com/office/powerpoint/2010/main" val="906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a:prstGeom prst="rect">
            <a:avLst/>
          </a:prstGeo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600200"/>
            <a:ext cx="8229600" cy="4525963"/>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a:prstGeom prst="rect">
            <a:avLst/>
          </a:prstGeo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a:prstGeom prst="rect">
            <a:avLst/>
          </a:prstGeo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4648200" y="1600200"/>
            <a:ext cx="4038600" cy="4525963"/>
          </a:xfrm>
          <a:prstGeom prst="rect">
            <a:avLst/>
          </a:prstGeom>
        </p:spPr>
        <p:txBody>
          <a:bodyPr/>
          <a:lstStyle/>
          <a:p>
            <a:pPr lvl="0"/>
            <a:endParaRPr lang="nb-NO"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457200" y="6245225"/>
            <a:ext cx="2133600" cy="476250"/>
          </a:xfrm>
          <a:prstGeom prst="rect">
            <a:avLst/>
          </a:prstGeom>
        </p:spPr>
        <p:txBody>
          <a:bodyPr/>
          <a:lstStyle>
            <a:lvl1pPr>
              <a:defRPr/>
            </a:lvl1pPr>
          </a:lstStyle>
          <a:p>
            <a:endParaRPr lang="nb-NO" altLang="nb-NO"/>
          </a:p>
        </p:txBody>
      </p:sp>
      <p:sp>
        <p:nvSpPr>
          <p:cNvPr id="6" name="Plassholder for bunntekst 5"/>
          <p:cNvSpPr>
            <a:spLocks noGrp="1"/>
          </p:cNvSpPr>
          <p:nvPr>
            <p:ph type="ftr" sz="quarter" idx="11"/>
          </p:nvPr>
        </p:nvSpPr>
        <p:spPr>
          <a:xfrm>
            <a:off x="3124200" y="6245225"/>
            <a:ext cx="2895600" cy="476250"/>
          </a:xfrm>
          <a:prstGeom prst="rect">
            <a:avLst/>
          </a:prstGeom>
        </p:spPr>
        <p:txBody>
          <a:bodyPr/>
          <a:lstStyle>
            <a:lvl1pPr>
              <a:defRPr/>
            </a:lvl1pPr>
          </a:lstStyle>
          <a:p>
            <a:endParaRPr lang="nb-NO" altLang="nb-NO"/>
          </a:p>
        </p:txBody>
      </p:sp>
      <p:sp>
        <p:nvSpPr>
          <p:cNvPr id="7" name="Plassholder for lysbildenummer 6"/>
          <p:cNvSpPr>
            <a:spLocks noGrp="1"/>
          </p:cNvSpPr>
          <p:nvPr>
            <p:ph type="sldNum" sz="quarter" idx="12"/>
          </p:nvPr>
        </p:nvSpPr>
        <p:spPr>
          <a:xfrm>
            <a:off x="6553200" y="6245225"/>
            <a:ext cx="2133600" cy="476250"/>
          </a:xfrm>
          <a:prstGeom prst="rect">
            <a:avLst/>
          </a:prstGeom>
        </p:spPr>
        <p:txBody>
          <a:bodyPr/>
          <a:lstStyle>
            <a:lvl1pPr>
              <a:defRPr/>
            </a:lvl1pPr>
          </a:lstStyle>
          <a:p>
            <a:fld id="{30DBEF5F-8DD5-48E2-A7CD-92E04F5FD23B}" type="slidenum">
              <a:rPr lang="nb-NO" altLang="nb-NO"/>
              <a:pPr/>
              <a:t>‹#›</a:t>
            </a:fld>
            <a:endParaRPr lang="nb-NO" altLang="nb-NO"/>
          </a:p>
        </p:txBody>
      </p:sp>
    </p:spTree>
    <p:extLst>
      <p:ext uri="{BB962C8B-B14F-4D97-AF65-F5344CB8AC3E}">
        <p14:creationId xmlns:p14="http://schemas.microsoft.com/office/powerpoint/2010/main" val="21948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idx="1"/>
          </p:nvPr>
        </p:nvSpPr>
        <p:spPr>
          <a:xfrm>
            <a:off x="457200" y="1600200"/>
            <a:ext cx="8229600" cy="4525963"/>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a:prstGeom prst="rect">
            <a:avLst/>
          </a:prstGeom>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5" cstate="print"/>
          <a:srcRect/>
          <a:stretch>
            <a:fillRect/>
          </a:stretch>
        </p:blipFill>
        <p:spPr bwMode="auto">
          <a:xfrm>
            <a:off x="0" y="6350"/>
            <a:ext cx="1265238" cy="685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kulturminne-statfjord.no/"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ulturminne-valhall.no/en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kulturminne-ekofisk.n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kulturminne-frigg.no/"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475656" y="116632"/>
            <a:ext cx="7772400" cy="938535"/>
          </a:xfrm>
        </p:spPr>
        <p:txBody>
          <a:bodyPr/>
          <a:lstStyle/>
          <a:p>
            <a:r>
              <a:rPr lang="en-GB" altLang="nb-NO" dirty="0"/>
              <a:t>Industrial</a:t>
            </a:r>
            <a:r>
              <a:rPr lang="nb-NO" altLang="nb-NO" dirty="0"/>
              <a:t> Heritage</a:t>
            </a:r>
            <a:endParaRPr lang="nb-NO" dirty="0"/>
          </a:p>
        </p:txBody>
      </p:sp>
      <p:sp>
        <p:nvSpPr>
          <p:cNvPr id="5" name="Undertittel 4"/>
          <p:cNvSpPr>
            <a:spLocks noGrp="1"/>
          </p:cNvSpPr>
          <p:nvPr>
            <p:ph type="subTitle" idx="1"/>
          </p:nvPr>
        </p:nvSpPr>
        <p:spPr>
          <a:xfrm>
            <a:off x="1691680" y="5661248"/>
            <a:ext cx="6400800" cy="864096"/>
          </a:xfrm>
        </p:spPr>
        <p:txBody>
          <a:bodyPr/>
          <a:lstStyle/>
          <a:p>
            <a:r>
              <a:rPr lang="nb-NO" altLang="nb-NO" sz="2400" dirty="0"/>
              <a:t>How to </a:t>
            </a:r>
            <a:r>
              <a:rPr lang="nb-NO" altLang="nb-NO" sz="2400" dirty="0" err="1"/>
              <a:t>document</a:t>
            </a:r>
            <a:r>
              <a:rPr lang="nb-NO" altLang="nb-NO" sz="2400" dirty="0"/>
              <a:t> </a:t>
            </a:r>
            <a:r>
              <a:rPr lang="nb-NO" altLang="nb-NO" sz="2400" dirty="0" err="1" smtClean="0"/>
              <a:t>large</a:t>
            </a:r>
            <a:r>
              <a:rPr lang="nb-NO" altLang="nb-NO" sz="2400" dirty="0" smtClean="0"/>
              <a:t> </a:t>
            </a:r>
            <a:r>
              <a:rPr lang="en-GB" altLang="nb-NO" sz="2400" dirty="0"/>
              <a:t>technical-industrial</a:t>
            </a:r>
            <a:r>
              <a:rPr lang="nb-NO" altLang="nb-NO" sz="2400" dirty="0"/>
              <a:t> </a:t>
            </a:r>
            <a:r>
              <a:rPr lang="nb-NO" altLang="nb-NO" sz="2400" dirty="0" smtClean="0"/>
              <a:t>monuments </a:t>
            </a:r>
            <a:r>
              <a:rPr lang="nb-NO" altLang="nb-NO" sz="2400" dirty="0"/>
              <a:t>at </a:t>
            </a:r>
            <a:r>
              <a:rPr lang="nb-NO" altLang="nb-NO" sz="2400" dirty="0" err="1" smtClean="0"/>
              <a:t>sea</a:t>
            </a:r>
            <a:r>
              <a:rPr lang="nb-NO" altLang="nb-NO" sz="2400" dirty="0" smtClean="0"/>
              <a:t>.</a:t>
            </a:r>
            <a:endParaRPr lang="nb-NO" altLang="nb-NO" sz="2400" dirty="0"/>
          </a:p>
        </p:txBody>
      </p:sp>
      <p:pic>
        <p:nvPicPr>
          <p:cNvPr id="6" name="Plassholder for innhold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920" y="908720"/>
            <a:ext cx="4069872" cy="4525963"/>
          </a:xfrm>
          <a:prstGeom prst="rect">
            <a:avLst/>
          </a:prstGeom>
        </p:spPr>
      </p:pic>
    </p:spTree>
    <p:extLst>
      <p:ext uri="{BB962C8B-B14F-4D97-AF65-F5344CB8AC3E}">
        <p14:creationId xmlns:p14="http://schemas.microsoft.com/office/powerpoint/2010/main" val="2982588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Films</a:t>
            </a:r>
            <a:endParaRPr lang="nb-NO" dirty="0"/>
          </a:p>
        </p:txBody>
      </p:sp>
      <p:sp>
        <p:nvSpPr>
          <p:cNvPr id="3" name="Plassholder for innhold 2"/>
          <p:cNvSpPr>
            <a:spLocks noGrp="1"/>
          </p:cNvSpPr>
          <p:nvPr>
            <p:ph idx="1"/>
          </p:nvPr>
        </p:nvSpPr>
        <p:spPr/>
        <p:txBody>
          <a:bodyPr/>
          <a:lstStyle/>
          <a:p>
            <a:r>
              <a:rPr lang="en-US" dirty="0" smtClean="0"/>
              <a:t>100 </a:t>
            </a:r>
            <a:r>
              <a:rPr lang="en-US" dirty="0"/>
              <a:t>films from </a:t>
            </a:r>
            <a:r>
              <a:rPr lang="en-US" dirty="0" err="1"/>
              <a:t>Ekofisk</a:t>
            </a:r>
            <a:r>
              <a:rPr lang="en-US" dirty="0"/>
              <a:t> </a:t>
            </a:r>
            <a:endParaRPr lang="en-US" dirty="0" smtClean="0"/>
          </a:p>
          <a:p>
            <a:r>
              <a:rPr lang="en-US" dirty="0" smtClean="0"/>
              <a:t>50 </a:t>
            </a:r>
            <a:r>
              <a:rPr lang="en-US" dirty="0"/>
              <a:t>films from Frigg </a:t>
            </a:r>
            <a:endParaRPr lang="en-US" dirty="0" smtClean="0"/>
          </a:p>
          <a:p>
            <a:r>
              <a:rPr lang="en-US" dirty="0" smtClean="0"/>
              <a:t>The </a:t>
            </a:r>
            <a:r>
              <a:rPr lang="en-US" dirty="0"/>
              <a:t>Norwegian National Library have digitized the </a:t>
            </a:r>
            <a:r>
              <a:rPr lang="en-US" dirty="0" smtClean="0"/>
              <a:t>films and registered </a:t>
            </a:r>
            <a:r>
              <a:rPr lang="en-US" dirty="0"/>
              <a:t>the metadata in </a:t>
            </a:r>
            <a:r>
              <a:rPr lang="en-US" dirty="0" smtClean="0"/>
              <a:t>Mavis </a:t>
            </a:r>
          </a:p>
          <a:p>
            <a:r>
              <a:rPr lang="en-US" dirty="0" smtClean="0"/>
              <a:t>Real </a:t>
            </a:r>
            <a:r>
              <a:rPr lang="en-US" dirty="0"/>
              <a:t>Player </a:t>
            </a:r>
            <a:r>
              <a:rPr lang="en-US" dirty="0" smtClean="0"/>
              <a:t>or Flash are used to show the films on Internet </a:t>
            </a:r>
            <a:endParaRPr lang="nb-NO" dirty="0"/>
          </a:p>
          <a:p>
            <a:endParaRPr lang="nb-NO" dirty="0"/>
          </a:p>
        </p:txBody>
      </p:sp>
    </p:spTree>
    <p:extLst>
      <p:ext uri="{BB962C8B-B14F-4D97-AF65-F5344CB8AC3E}">
        <p14:creationId xmlns:p14="http://schemas.microsoft.com/office/powerpoint/2010/main" val="173008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ppslagsbilder\NOMF-02741.440.tif"/>
          <p:cNvPicPr>
            <a:picLocks noChangeAspect="1" noChangeArrowheads="1"/>
          </p:cNvPicPr>
          <p:nvPr/>
        </p:nvPicPr>
        <p:blipFill>
          <a:blip r:embed="rId2" cstate="print"/>
          <a:srcRect/>
          <a:stretch>
            <a:fillRect/>
          </a:stretch>
        </p:blipFill>
        <p:spPr bwMode="auto">
          <a:xfrm>
            <a:off x="1221418" y="142852"/>
            <a:ext cx="6628325" cy="6500858"/>
          </a:xfrm>
          <a:prstGeom prst="rect">
            <a:avLst/>
          </a:prstGeom>
          <a:noFill/>
        </p:spPr>
      </p:pic>
    </p:spTree>
    <p:extLst>
      <p:ext uri="{BB962C8B-B14F-4D97-AF65-F5344CB8AC3E}">
        <p14:creationId xmlns:p14="http://schemas.microsoft.com/office/powerpoint/2010/main" val="329299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ppslagsbilder\Friggbromuseumvinter7326JAT.jpg"/>
          <p:cNvPicPr>
            <a:picLocks noChangeAspect="1" noChangeArrowheads="1"/>
          </p:cNvPicPr>
          <p:nvPr/>
        </p:nvPicPr>
        <p:blipFill>
          <a:blip r:embed="rId2" cstate="print"/>
          <a:srcRect/>
          <a:stretch>
            <a:fillRect/>
          </a:stretch>
        </p:blipFill>
        <p:spPr bwMode="auto">
          <a:xfrm>
            <a:off x="0" y="357166"/>
            <a:ext cx="9144000" cy="6143668"/>
          </a:xfrm>
          <a:prstGeom prst="rect">
            <a:avLst/>
          </a:prstGeom>
          <a:noFill/>
        </p:spPr>
      </p:pic>
    </p:spTree>
    <p:extLst>
      <p:ext uri="{BB962C8B-B14F-4D97-AF65-F5344CB8AC3E}">
        <p14:creationId xmlns:p14="http://schemas.microsoft.com/office/powerpoint/2010/main" val="182790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tures for Frigg Book\39-Frigg_Saipem_400.jpg"/>
          <p:cNvPicPr>
            <a:picLocks noChangeAspect="1" noChangeArrowheads="1"/>
          </p:cNvPicPr>
          <p:nvPr/>
        </p:nvPicPr>
        <p:blipFill>
          <a:blip r:embed="rId2" cstate="print"/>
          <a:srcRect/>
          <a:stretch>
            <a:fillRect/>
          </a:stretch>
        </p:blipFill>
        <p:spPr bwMode="auto">
          <a:xfrm>
            <a:off x="0" y="387238"/>
            <a:ext cx="9144000" cy="6083523"/>
          </a:xfrm>
          <a:prstGeom prst="rect">
            <a:avLst/>
          </a:prstGeom>
          <a:noFill/>
        </p:spPr>
      </p:pic>
    </p:spTree>
    <p:extLst>
      <p:ext uri="{BB962C8B-B14F-4D97-AF65-F5344CB8AC3E}">
        <p14:creationId xmlns:p14="http://schemas.microsoft.com/office/powerpoint/2010/main" val="2103121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467545" y="1124744"/>
            <a:ext cx="8496944" cy="5399100"/>
          </a:xfrm>
          <a:prstGeom prst="rect">
            <a:avLst/>
          </a:prstGeom>
        </p:spPr>
      </p:pic>
      <p:sp>
        <p:nvSpPr>
          <p:cNvPr id="3" name="Rektangel 2"/>
          <p:cNvSpPr/>
          <p:nvPr/>
        </p:nvSpPr>
        <p:spPr>
          <a:xfrm>
            <a:off x="2051720" y="404664"/>
            <a:ext cx="6696744" cy="535531"/>
          </a:xfrm>
          <a:prstGeom prst="rect">
            <a:avLst/>
          </a:prstGeom>
        </p:spPr>
        <p:txBody>
          <a:bodyPr wrap="square">
            <a:spAutoFit/>
          </a:bodyPr>
          <a:lstStyle/>
          <a:p>
            <a:r>
              <a:rPr lang="nb-NO" dirty="0">
                <a:solidFill>
                  <a:srgbClr val="F8991D"/>
                </a:solidFill>
                <a:hlinkClick r:id="rId3"/>
              </a:rPr>
              <a:t>http://www.kulturminne-statfjord.no/</a:t>
            </a:r>
            <a:endParaRPr lang="nb-NO" dirty="0"/>
          </a:p>
        </p:txBody>
      </p:sp>
    </p:spTree>
    <p:extLst>
      <p:ext uri="{BB962C8B-B14F-4D97-AF65-F5344CB8AC3E}">
        <p14:creationId xmlns:p14="http://schemas.microsoft.com/office/powerpoint/2010/main" val="3711980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07507"/>
            <a:ext cx="7931224" cy="4239658"/>
          </a:xfrm>
          <a:prstGeom prst="rect">
            <a:avLst/>
          </a:prstGeom>
        </p:spPr>
      </p:pic>
      <p:sp>
        <p:nvSpPr>
          <p:cNvPr id="3" name="Tittel 2"/>
          <p:cNvSpPr>
            <a:spLocks noGrp="1"/>
          </p:cNvSpPr>
          <p:nvPr>
            <p:ph type="title"/>
          </p:nvPr>
        </p:nvSpPr>
        <p:spPr/>
        <p:txBody>
          <a:bodyPr/>
          <a:lstStyle/>
          <a:p>
            <a:r>
              <a:rPr lang="nb-NO" dirty="0" smtClean="0"/>
              <a:t>Exhibitions </a:t>
            </a:r>
            <a:r>
              <a:rPr lang="nb-NO" dirty="0" err="1" smtClean="0"/>
              <a:t>also</a:t>
            </a:r>
            <a:endParaRPr lang="nb-NO" dirty="0"/>
          </a:p>
        </p:txBody>
      </p:sp>
      <p:sp>
        <p:nvSpPr>
          <p:cNvPr id="4" name="Plassholder for innhold 3"/>
          <p:cNvSpPr>
            <a:spLocks noGrp="1"/>
          </p:cNvSpPr>
          <p:nvPr>
            <p:ph idx="1"/>
          </p:nvPr>
        </p:nvSpPr>
        <p:spPr/>
        <p:txBody>
          <a:bodyPr/>
          <a:lstStyle/>
          <a:p>
            <a:pPr marL="0" indent="0">
              <a:buNone/>
            </a:pPr>
            <a:r>
              <a:rPr lang="nb-NO" dirty="0" smtClean="0"/>
              <a:t> </a:t>
            </a:r>
            <a:endParaRPr lang="nb-NO" dirty="0"/>
          </a:p>
        </p:txBody>
      </p:sp>
    </p:spTree>
    <p:extLst>
      <p:ext uri="{BB962C8B-B14F-4D97-AF65-F5344CB8AC3E}">
        <p14:creationId xmlns:p14="http://schemas.microsoft.com/office/powerpoint/2010/main" val="3808598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a:xfrm>
            <a:off x="1257300" y="260648"/>
            <a:ext cx="6915100" cy="516663"/>
          </a:xfrm>
        </p:spPr>
        <p:txBody>
          <a:bodyPr>
            <a:normAutofit/>
          </a:bodyPr>
          <a:lstStyle/>
          <a:p>
            <a:r>
              <a:rPr lang="nb-NO" sz="1800" dirty="0">
                <a:hlinkClick r:id="rId3"/>
              </a:rPr>
              <a:t>http://www.kulturminne-valhall.no/eng</a:t>
            </a:r>
            <a:r>
              <a:rPr lang="nb-NO" sz="1800" dirty="0">
                <a:hlinkClick r:id="rId3"/>
              </a:rPr>
              <a:t>/</a:t>
            </a:r>
            <a:r>
              <a:rPr lang="nb-NO" sz="1800" dirty="0"/>
              <a:t> </a:t>
            </a:r>
            <a:endParaRPr lang="nb-NO" sz="1800" dirty="0"/>
          </a:p>
        </p:txBody>
      </p:sp>
      <p:pic>
        <p:nvPicPr>
          <p:cNvPr id="11" name="Bilde 10"/>
          <p:cNvPicPr>
            <a:picLocks noChangeAspect="1"/>
          </p:cNvPicPr>
          <p:nvPr/>
        </p:nvPicPr>
        <p:blipFill>
          <a:blip r:embed="rId4"/>
          <a:stretch>
            <a:fillRect/>
          </a:stretch>
        </p:blipFill>
        <p:spPr>
          <a:xfrm>
            <a:off x="827584" y="1340768"/>
            <a:ext cx="7560840" cy="4694295"/>
          </a:xfrm>
          <a:prstGeom prst="rect">
            <a:avLst/>
          </a:prstGeom>
        </p:spPr>
      </p:pic>
    </p:spTree>
    <p:extLst>
      <p:ext uri="{BB962C8B-B14F-4D97-AF65-F5344CB8AC3E}">
        <p14:creationId xmlns:p14="http://schemas.microsoft.com/office/powerpoint/2010/main" val="417517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331640" y="260648"/>
            <a:ext cx="7704856" cy="1143000"/>
          </a:xfrm>
        </p:spPr>
        <p:txBody>
          <a:bodyPr/>
          <a:lstStyle/>
          <a:p>
            <a:r>
              <a:rPr lang="en-US" sz="3600" dirty="0" err="1" smtClean="0"/>
              <a:t>Valhall</a:t>
            </a:r>
            <a:r>
              <a:rPr lang="en-US" sz="3600" dirty="0" smtClean="0"/>
              <a:t> has its own place in the museum</a:t>
            </a:r>
            <a:endParaRPr lang="en-US" sz="3600" dirty="0"/>
          </a:p>
        </p:txBody>
      </p:sp>
      <p:graphicFrame>
        <p:nvGraphicFramePr>
          <p:cNvPr id="4" name="Objekt 3"/>
          <p:cNvGraphicFramePr>
            <a:graphicFrameLocks noChangeAspect="1"/>
          </p:cNvGraphicFramePr>
          <p:nvPr>
            <p:extLst>
              <p:ext uri="{D42A27DB-BD31-4B8C-83A1-F6EECF244321}">
                <p14:modId xmlns:p14="http://schemas.microsoft.com/office/powerpoint/2010/main" val="3930066630"/>
              </p:ext>
            </p:extLst>
          </p:nvPr>
        </p:nvGraphicFramePr>
        <p:xfrm>
          <a:off x="2102140" y="1196752"/>
          <a:ext cx="6163856" cy="5323892"/>
        </p:xfrm>
        <a:graphic>
          <a:graphicData uri="http://schemas.openxmlformats.org/presentationml/2006/ole">
            <mc:AlternateContent xmlns:mc="http://schemas.openxmlformats.org/markup-compatibility/2006">
              <mc:Choice xmlns:v="urn:schemas-microsoft-com:vml" Requires="v">
                <p:oleObj spid="_x0000_s1027" name="Punktgrafikkbilde" r:id="rId3" imgW="4753080" imgH="4105440" progId="Paint.Picture">
                  <p:embed/>
                </p:oleObj>
              </mc:Choice>
              <mc:Fallback>
                <p:oleObj name="Punktgrafikkbilde" r:id="rId3" imgW="4753080" imgH="4105440" progId="Paint.Picture">
                  <p:embed/>
                  <p:pic>
                    <p:nvPicPr>
                      <p:cNvPr id="0" name=""/>
                      <p:cNvPicPr/>
                      <p:nvPr/>
                    </p:nvPicPr>
                    <p:blipFill>
                      <a:blip r:embed="rId4"/>
                      <a:stretch>
                        <a:fillRect/>
                      </a:stretch>
                    </p:blipFill>
                    <p:spPr>
                      <a:xfrm>
                        <a:off x="2102140" y="1196752"/>
                        <a:ext cx="6163856" cy="5323892"/>
                      </a:xfrm>
                      <a:prstGeom prst="rect">
                        <a:avLst/>
                      </a:prstGeom>
                    </p:spPr>
                  </p:pic>
                </p:oleObj>
              </mc:Fallback>
            </mc:AlternateContent>
          </a:graphicData>
        </a:graphic>
      </p:graphicFrame>
    </p:spTree>
    <p:extLst>
      <p:ext uri="{BB962C8B-B14F-4D97-AF65-F5344CB8AC3E}">
        <p14:creationId xmlns:p14="http://schemas.microsoft.com/office/powerpoint/2010/main" val="329972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03648" y="274638"/>
            <a:ext cx="7283152" cy="1930226"/>
          </a:xfrm>
        </p:spPr>
        <p:txBody>
          <a:bodyPr/>
          <a:lstStyle/>
          <a:p>
            <a:r>
              <a:rPr lang="en-US" sz="3600" dirty="0"/>
              <a:t>I </a:t>
            </a:r>
            <a:r>
              <a:rPr lang="en-US" sz="3600" dirty="0" smtClean="0"/>
              <a:t>can’t </a:t>
            </a:r>
            <a:r>
              <a:rPr lang="en-US" sz="3600" dirty="0"/>
              <a:t>do what you do </a:t>
            </a:r>
            <a:r>
              <a:rPr lang="en-US" sz="3600" dirty="0" smtClean="0"/>
              <a:t/>
            </a:r>
            <a:br>
              <a:rPr lang="en-US" sz="3600" dirty="0" smtClean="0"/>
            </a:br>
            <a:r>
              <a:rPr lang="en-US" sz="3600" dirty="0" smtClean="0"/>
              <a:t>and </a:t>
            </a:r>
            <a:r>
              <a:rPr lang="en-US" sz="3600" dirty="0"/>
              <a:t>you </a:t>
            </a:r>
            <a:r>
              <a:rPr lang="en-US" sz="3600" dirty="0" smtClean="0"/>
              <a:t>can’t </a:t>
            </a:r>
            <a:r>
              <a:rPr lang="en-US" sz="3600" dirty="0"/>
              <a:t>do what </a:t>
            </a:r>
            <a:r>
              <a:rPr lang="en-US" sz="3600" dirty="0" smtClean="0"/>
              <a:t>I </a:t>
            </a:r>
            <a:r>
              <a:rPr lang="en-US" sz="3600" dirty="0"/>
              <a:t>do, </a:t>
            </a:r>
            <a:r>
              <a:rPr lang="en-US" sz="3600" dirty="0" smtClean="0"/>
              <a:t/>
            </a:r>
            <a:br>
              <a:rPr lang="en-US" sz="3600" dirty="0" smtClean="0"/>
            </a:br>
            <a:r>
              <a:rPr lang="en-US" sz="3600" dirty="0" smtClean="0"/>
              <a:t>but </a:t>
            </a:r>
            <a:r>
              <a:rPr lang="en-US" sz="3600" dirty="0"/>
              <a:t>together we can make </a:t>
            </a:r>
            <a:r>
              <a:rPr lang="en-US" sz="3600" dirty="0" smtClean="0"/>
              <a:t>success</a:t>
            </a:r>
            <a:endParaRPr lang="nb-NO" sz="3600" dirty="0"/>
          </a:p>
        </p:txBody>
      </p:sp>
      <p:sp>
        <p:nvSpPr>
          <p:cNvPr id="3" name="Plassholder for innhold 2"/>
          <p:cNvSpPr>
            <a:spLocks noGrp="1"/>
          </p:cNvSpPr>
          <p:nvPr>
            <p:ph idx="1"/>
          </p:nvPr>
        </p:nvSpPr>
        <p:spPr/>
        <p:txBody>
          <a:bodyPr/>
          <a:lstStyle/>
          <a:p>
            <a:endParaRPr lang="nb-NO" dirty="0" smtClean="0"/>
          </a:p>
          <a:p>
            <a:endParaRPr lang="nb-NO" dirty="0"/>
          </a:p>
        </p:txBody>
      </p:sp>
      <p:pic>
        <p:nvPicPr>
          <p:cNvPr id="4" name="Bilde 3" descr="https://encrypted-tbn2.google.com/images?q=tbn:ANd9GcSywCKKoNyXCjqJA58ub0CoYui2Zia8_mNerTa4X_oKr9E4Sn2ddw"/>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24100"/>
            <a:ext cx="3553743" cy="3697188"/>
          </a:xfrm>
          <a:prstGeom prst="rect">
            <a:avLst/>
          </a:prstGeom>
          <a:noFill/>
          <a:ln>
            <a:noFill/>
          </a:ln>
        </p:spPr>
      </p:pic>
    </p:spTree>
    <p:extLst>
      <p:ext uri="{BB962C8B-B14F-4D97-AF65-F5344CB8AC3E}">
        <p14:creationId xmlns:p14="http://schemas.microsoft.com/office/powerpoint/2010/main" val="1454368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03648" y="188640"/>
            <a:ext cx="7416824" cy="740219"/>
          </a:xfrm>
        </p:spPr>
        <p:txBody>
          <a:bodyPr>
            <a:normAutofit/>
          </a:bodyPr>
          <a:lstStyle/>
          <a:p>
            <a:r>
              <a:rPr lang="en-US" sz="2700" dirty="0"/>
              <a:t>And then there will be </a:t>
            </a:r>
            <a:r>
              <a:rPr lang="en-US" sz="2700" dirty="0" err="1"/>
              <a:t>Draugen</a:t>
            </a:r>
            <a:endParaRPr lang="en-US" sz="2700" dirty="0"/>
          </a:p>
        </p:txBody>
      </p:sp>
      <p:pic>
        <p:nvPicPr>
          <p:cNvPr id="3" name="Bilde 2"/>
          <p:cNvPicPr>
            <a:picLocks noChangeAspect="1"/>
          </p:cNvPicPr>
          <p:nvPr/>
        </p:nvPicPr>
        <p:blipFill>
          <a:blip r:embed="rId3"/>
          <a:stretch>
            <a:fillRect/>
          </a:stretch>
        </p:blipFill>
        <p:spPr>
          <a:xfrm>
            <a:off x="539552" y="1167520"/>
            <a:ext cx="2376264" cy="4264494"/>
          </a:xfrm>
          <a:prstGeom prst="rect">
            <a:avLst/>
          </a:prstGeom>
        </p:spPr>
      </p:pic>
      <p:pic>
        <p:nvPicPr>
          <p:cNvPr id="2050" name="Picture 2" descr="https://subseaworldnews.com/wp-content/uploads/2012/08/Framo-Bags-Subsea-Contract-for-Shells-Draugen-Field-Nor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446" y="2636912"/>
            <a:ext cx="5653539" cy="377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12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background</a:t>
            </a:r>
            <a:endParaRPr lang="nb-NO" dirty="0"/>
          </a:p>
        </p:txBody>
      </p:sp>
      <p:sp>
        <p:nvSpPr>
          <p:cNvPr id="3" name="Plassholder for innhold 2"/>
          <p:cNvSpPr>
            <a:spLocks noGrp="1"/>
          </p:cNvSpPr>
          <p:nvPr>
            <p:ph idx="1"/>
          </p:nvPr>
        </p:nvSpPr>
        <p:spPr>
          <a:xfrm>
            <a:off x="611560" y="1556792"/>
            <a:ext cx="8229600" cy="4525963"/>
          </a:xfrm>
        </p:spPr>
        <p:txBody>
          <a:bodyPr/>
          <a:lstStyle/>
          <a:p>
            <a:r>
              <a:rPr lang="en-US" sz="1600" dirty="0"/>
              <a:t>The environmental action plan for the petroleum sector produced by the Ministry of Petroleum and Energy in 1999 stated the necessity to ensure that important and historical structures were preserved and made accessible for future generations, as well as documenting the development of government </a:t>
            </a:r>
            <a:r>
              <a:rPr lang="en-US" sz="1600" dirty="0" smtClean="0"/>
              <a:t>administration.</a:t>
            </a:r>
          </a:p>
          <a:p>
            <a:endParaRPr lang="en-US" sz="1600" dirty="0" smtClean="0"/>
          </a:p>
          <a:p>
            <a:r>
              <a:rPr lang="en-US" sz="1600" dirty="0"/>
              <a:t>In a March 2000 letter to several museums with interests relating to the offshore activities, the Norwegian Directorate for Cultural Heritage (NDCH) raised a challenge:</a:t>
            </a:r>
            <a:r>
              <a:rPr lang="en-GB" sz="1600" dirty="0"/>
              <a:t> “</a:t>
            </a:r>
            <a:r>
              <a:rPr lang="en-GB" sz="1600" i="1" dirty="0"/>
              <a:t>What cannot be preserved should be documented</a:t>
            </a:r>
            <a:r>
              <a:rPr lang="en-GB" sz="1600" dirty="0"/>
              <a:t>”. </a:t>
            </a:r>
            <a:endParaRPr lang="en-GB" sz="1600" dirty="0" smtClean="0"/>
          </a:p>
          <a:p>
            <a:endParaRPr lang="nb-NO" sz="1600" dirty="0"/>
          </a:p>
          <a:p>
            <a:r>
              <a:rPr lang="en-GB" sz="1600" dirty="0"/>
              <a:t>Early in 2001 The Norwegian Petroleum Directorate (NPD) wrote a letter to the operator of the </a:t>
            </a:r>
            <a:r>
              <a:rPr lang="en-GB" sz="1600" dirty="0" err="1"/>
              <a:t>Ekofisk</a:t>
            </a:r>
            <a:r>
              <a:rPr lang="en-GB" sz="1600" dirty="0"/>
              <a:t> field urging Philips Petroleum to initiate a study of how such a documentation project could be done, and indicating that the Norwegian Petroleum Museum (NPM) was best fit to perform the task. Within a fortnight Philips Petroleum accepted the challenge, and the Petroleum museum delivered a preliminary report by early October.</a:t>
            </a:r>
            <a:r>
              <a:rPr lang="nb-NO" sz="1600" dirty="0"/>
              <a:t> </a:t>
            </a:r>
          </a:p>
        </p:txBody>
      </p:sp>
    </p:spTree>
    <p:extLst>
      <p:ext uri="{BB962C8B-B14F-4D97-AF65-F5344CB8AC3E}">
        <p14:creationId xmlns:p14="http://schemas.microsoft.com/office/powerpoint/2010/main" val="36113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nb-NO" sz="2800" b="1" smtClean="0"/>
              <a:t>Methodology for executing the project</a:t>
            </a:r>
            <a:endParaRPr lang="nb-NO" altLang="nb-NO" sz="2800" b="1" smtClean="0"/>
          </a:p>
        </p:txBody>
      </p:sp>
      <p:sp>
        <p:nvSpPr>
          <p:cNvPr id="7171" name="Rectangle 3"/>
          <p:cNvSpPr>
            <a:spLocks noGrp="1" noChangeArrowheads="1"/>
          </p:cNvSpPr>
          <p:nvPr>
            <p:ph type="body" idx="1"/>
          </p:nvPr>
        </p:nvSpPr>
        <p:spPr/>
        <p:txBody>
          <a:bodyPr/>
          <a:lstStyle/>
          <a:p>
            <a:pPr eaLnBrk="1" hangingPunct="1">
              <a:lnSpc>
                <a:spcPct val="80000"/>
              </a:lnSpc>
            </a:pPr>
            <a:r>
              <a:rPr lang="en-GB" altLang="nb-NO" sz="2000" smtClean="0"/>
              <a:t>The Norwegian Petroleum Museum, in cooperation with the Directorate for Cultural Heritage has developed a methodology and a model for documenting cultural heritage in the oil and gas sector.</a:t>
            </a:r>
            <a:r>
              <a:rPr lang="nb-NO" altLang="nb-NO" sz="2000" smtClean="0"/>
              <a:t> </a:t>
            </a:r>
          </a:p>
          <a:p>
            <a:pPr eaLnBrk="1" hangingPunct="1">
              <a:lnSpc>
                <a:spcPct val="80000"/>
              </a:lnSpc>
              <a:buFontTx/>
              <a:buNone/>
            </a:pPr>
            <a:endParaRPr lang="nb-NO" altLang="nb-NO" sz="1200" smtClean="0"/>
          </a:p>
          <a:p>
            <a:pPr eaLnBrk="1" hangingPunct="1">
              <a:lnSpc>
                <a:spcPct val="80000"/>
              </a:lnSpc>
            </a:pPr>
            <a:r>
              <a:rPr lang="en-GB" altLang="nb-NO" sz="2000" smtClean="0"/>
              <a:t>The museum will execute the project in close cooperation with the National Library of Norway and the National Archives in Stavanger.</a:t>
            </a:r>
            <a:r>
              <a:rPr lang="nb-NO" altLang="nb-NO" sz="2000" smtClean="0"/>
              <a:t> </a:t>
            </a:r>
          </a:p>
          <a:p>
            <a:pPr eaLnBrk="1" hangingPunct="1">
              <a:lnSpc>
                <a:spcPct val="80000"/>
              </a:lnSpc>
              <a:buFontTx/>
              <a:buNone/>
            </a:pPr>
            <a:endParaRPr lang="nb-NO" altLang="nb-NO" sz="1200" smtClean="0"/>
          </a:p>
          <a:p>
            <a:pPr eaLnBrk="1" hangingPunct="1">
              <a:lnSpc>
                <a:spcPct val="80000"/>
              </a:lnSpc>
            </a:pPr>
            <a:r>
              <a:rPr lang="en-GB" altLang="nb-NO" sz="2000" smtClean="0"/>
              <a:t>A basic structure has been developed for storing, preserving and retrieving source documents.</a:t>
            </a:r>
            <a:r>
              <a:rPr lang="nb-NO" altLang="nb-NO" sz="1800" smtClean="0"/>
              <a:t> </a:t>
            </a:r>
          </a:p>
          <a:p>
            <a:pPr eaLnBrk="1" hangingPunct="1">
              <a:lnSpc>
                <a:spcPct val="80000"/>
              </a:lnSpc>
              <a:buFontTx/>
              <a:buNone/>
            </a:pPr>
            <a:endParaRPr lang="nb-NO" altLang="nb-NO" sz="1200" smtClean="0"/>
          </a:p>
          <a:p>
            <a:pPr eaLnBrk="1" hangingPunct="1">
              <a:lnSpc>
                <a:spcPct val="80000"/>
              </a:lnSpc>
            </a:pPr>
            <a:r>
              <a:rPr lang="en-GB" altLang="nb-NO" sz="2000" smtClean="0"/>
              <a:t>An internet-based solution for presenting materials has been developed in cooperation with a web company.</a:t>
            </a:r>
          </a:p>
          <a:p>
            <a:pPr eaLnBrk="1" hangingPunct="1">
              <a:lnSpc>
                <a:spcPct val="80000"/>
              </a:lnSpc>
              <a:buFontTx/>
              <a:buNone/>
            </a:pPr>
            <a:endParaRPr lang="en-GB" altLang="nb-NO" sz="1200" smtClean="0"/>
          </a:p>
          <a:p>
            <a:pPr eaLnBrk="1" hangingPunct="1">
              <a:lnSpc>
                <a:spcPct val="80000"/>
              </a:lnSpc>
            </a:pPr>
            <a:r>
              <a:rPr lang="en-GB" altLang="nb-NO" sz="2000" smtClean="0"/>
              <a:t>Experience shows that carrying out the work while the field is still in operation will be crucial for the quality of the project</a:t>
            </a:r>
            <a:r>
              <a:rPr lang="en-GB" altLang="nb-NO" sz="1800" smtClean="0"/>
              <a:t>.</a:t>
            </a:r>
            <a:endParaRPr lang="nb-NO" altLang="nb-NO" sz="1800" smtClean="0"/>
          </a:p>
        </p:txBody>
      </p:sp>
    </p:spTree>
    <p:extLst>
      <p:ext uri="{BB962C8B-B14F-4D97-AF65-F5344CB8AC3E}">
        <p14:creationId xmlns:p14="http://schemas.microsoft.com/office/powerpoint/2010/main" val="2117565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Plans and </a:t>
            </a:r>
            <a:r>
              <a:rPr lang="nb-NO" dirty="0" err="1" smtClean="0"/>
              <a:t>Priorities</a:t>
            </a:r>
            <a:endParaRPr lang="nb-NO" dirty="0"/>
          </a:p>
        </p:txBody>
      </p:sp>
      <p:sp>
        <p:nvSpPr>
          <p:cNvPr id="3" name="Plassholder for innhold 2"/>
          <p:cNvSpPr>
            <a:spLocks noGrp="1"/>
          </p:cNvSpPr>
          <p:nvPr>
            <p:ph idx="1"/>
          </p:nvPr>
        </p:nvSpPr>
        <p:spPr/>
        <p:txBody>
          <a:bodyPr/>
          <a:lstStyle/>
          <a:p>
            <a:r>
              <a:rPr lang="en-US" sz="2000" dirty="0"/>
              <a:t>How did NPM select which of the many fields to document? </a:t>
            </a:r>
            <a:endParaRPr lang="en-US" sz="2000" dirty="0" smtClean="0"/>
          </a:p>
          <a:p>
            <a:endParaRPr lang="en-US" sz="2000" dirty="0" smtClean="0"/>
          </a:p>
          <a:p>
            <a:r>
              <a:rPr lang="en-US" sz="2000" dirty="0" smtClean="0"/>
              <a:t>The </a:t>
            </a:r>
            <a:r>
              <a:rPr lang="en-US" sz="2000" dirty="0"/>
              <a:t>first two, </a:t>
            </a:r>
            <a:r>
              <a:rPr lang="en-US" sz="2000" dirty="0" err="1"/>
              <a:t>Ekofisk</a:t>
            </a:r>
            <a:r>
              <a:rPr lang="en-US" sz="2000" dirty="0"/>
              <a:t> and Frigg, were the obvious candidates. </a:t>
            </a:r>
            <a:r>
              <a:rPr lang="en-US" sz="2000" dirty="0" err="1"/>
              <a:t>Ekofisk</a:t>
            </a:r>
            <a:r>
              <a:rPr lang="en-US" sz="2000" dirty="0"/>
              <a:t> was the very first oil producing field on the Norwegian continental shelf, while Frigg was a major gas field on the border to Great Britain and an important supplier of natural gas to British homes, </a:t>
            </a:r>
            <a:r>
              <a:rPr lang="en-US" sz="2000" dirty="0" smtClean="0"/>
              <a:t>soon to be </a:t>
            </a:r>
            <a:r>
              <a:rPr lang="en-US" sz="2000" dirty="0"/>
              <a:t>totally decommissioned. </a:t>
            </a:r>
            <a:endParaRPr lang="en-US" sz="2000" dirty="0" smtClean="0"/>
          </a:p>
          <a:p>
            <a:endParaRPr lang="en-US" sz="2000" dirty="0" smtClean="0"/>
          </a:p>
          <a:p>
            <a:r>
              <a:rPr lang="en-US" sz="2000" dirty="0" smtClean="0"/>
              <a:t>The </a:t>
            </a:r>
            <a:r>
              <a:rPr lang="en-US" sz="2000" dirty="0"/>
              <a:t>joint Norwegian and British ownership of the Frigg field made it of particular interest and allowed for collaboration with the University of Aberdeen on the documentation project</a:t>
            </a:r>
            <a:endParaRPr lang="nb-NO" sz="2000" dirty="0"/>
          </a:p>
        </p:txBody>
      </p:sp>
    </p:spTree>
    <p:extLst>
      <p:ext uri="{BB962C8B-B14F-4D97-AF65-F5344CB8AC3E}">
        <p14:creationId xmlns:p14="http://schemas.microsoft.com/office/powerpoint/2010/main" val="325245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z="3600" dirty="0" smtClean="0"/>
              <a:t>A </a:t>
            </a:r>
            <a:r>
              <a:rPr lang="en-US" sz="3600" dirty="0"/>
              <a:t>national industrial heritage plan</a:t>
            </a:r>
            <a:endParaRPr lang="nb-NO" sz="3600" dirty="0"/>
          </a:p>
        </p:txBody>
      </p:sp>
      <p:sp>
        <p:nvSpPr>
          <p:cNvPr id="3" name="Plassholder for innhold 2"/>
          <p:cNvSpPr>
            <a:spLocks noGrp="1"/>
          </p:cNvSpPr>
          <p:nvPr>
            <p:ph idx="1"/>
          </p:nvPr>
        </p:nvSpPr>
        <p:spPr>
          <a:xfrm>
            <a:off x="446648" y="1052736"/>
            <a:ext cx="8229600" cy="4525963"/>
          </a:xfrm>
        </p:spPr>
        <p:txBody>
          <a:bodyPr/>
          <a:lstStyle/>
          <a:p>
            <a:r>
              <a:rPr lang="en-US" sz="1600" dirty="0" smtClean="0"/>
              <a:t>A </a:t>
            </a:r>
            <a:r>
              <a:rPr lang="en-US" sz="1600" dirty="0"/>
              <a:t>steering and reference group consisting of ten people with outstanding experience from many different aspects of the oil industry and some with professional museum/historical </a:t>
            </a:r>
            <a:r>
              <a:rPr lang="en-US" sz="1600" dirty="0" smtClean="0"/>
              <a:t>background.</a:t>
            </a:r>
          </a:p>
          <a:p>
            <a:r>
              <a:rPr lang="en-US" sz="1600" dirty="0" smtClean="0"/>
              <a:t>Selection </a:t>
            </a:r>
            <a:r>
              <a:rPr lang="en-US" sz="1600" dirty="0"/>
              <a:t>criteria for choosing facilities to be defined as industrial heritage monuments</a:t>
            </a:r>
            <a:r>
              <a:rPr lang="en-US" sz="1600" dirty="0" smtClean="0"/>
              <a:t>.</a:t>
            </a:r>
          </a:p>
          <a:p>
            <a:pPr lvl="1"/>
            <a:r>
              <a:rPr lang="en-US" sz="1200" dirty="0"/>
              <a:t>Installations representing different development eras</a:t>
            </a:r>
            <a:endParaRPr lang="nb-NO" sz="1200" dirty="0"/>
          </a:p>
          <a:p>
            <a:pPr lvl="1"/>
            <a:r>
              <a:rPr lang="en-US" sz="1200" dirty="0"/>
              <a:t>The first, most important or most representative technology</a:t>
            </a:r>
            <a:endParaRPr lang="nb-NO" sz="1200" dirty="0"/>
          </a:p>
          <a:p>
            <a:pPr lvl="1"/>
            <a:r>
              <a:rPr lang="en-US" sz="1200" dirty="0"/>
              <a:t>Illustrating the breadth in development solutions or platform types</a:t>
            </a:r>
            <a:endParaRPr lang="nb-NO" sz="1200" dirty="0"/>
          </a:p>
          <a:p>
            <a:pPr lvl="1"/>
            <a:r>
              <a:rPr lang="en-US" sz="1200" dirty="0"/>
              <a:t>Special projects (i.e. CO</a:t>
            </a:r>
            <a:r>
              <a:rPr lang="en-US" sz="1200" baseline="-25000" dirty="0"/>
              <a:t>2</a:t>
            </a:r>
            <a:r>
              <a:rPr lang="en-US" sz="1200" dirty="0"/>
              <a:t> removal, sub surface </a:t>
            </a:r>
            <a:r>
              <a:rPr lang="en-US" sz="1200" dirty="0" smtClean="0"/>
              <a:t>production satellite fields)</a:t>
            </a:r>
            <a:endParaRPr lang="nb-NO" sz="1200" dirty="0"/>
          </a:p>
          <a:p>
            <a:pPr lvl="1"/>
            <a:r>
              <a:rPr lang="en-US" sz="1200" dirty="0"/>
              <a:t>Unique in a Norwegian or international context</a:t>
            </a:r>
            <a:endParaRPr lang="nb-NO" sz="1200" dirty="0"/>
          </a:p>
          <a:p>
            <a:pPr lvl="1"/>
            <a:r>
              <a:rPr lang="en-US" sz="1200" dirty="0"/>
              <a:t>Economic significance</a:t>
            </a:r>
            <a:endParaRPr lang="nb-NO" sz="1200" dirty="0"/>
          </a:p>
          <a:p>
            <a:pPr lvl="1"/>
            <a:r>
              <a:rPr lang="en-US" sz="1200" dirty="0"/>
              <a:t>Social significance</a:t>
            </a:r>
            <a:endParaRPr lang="nb-NO" sz="1200" dirty="0"/>
          </a:p>
          <a:p>
            <a:pPr lvl="1"/>
            <a:r>
              <a:rPr lang="en-US" sz="1200" dirty="0"/>
              <a:t>Special historical incidents associated with the installations</a:t>
            </a:r>
            <a:endParaRPr lang="nb-NO" sz="1200" dirty="0"/>
          </a:p>
          <a:p>
            <a:pPr lvl="1"/>
            <a:r>
              <a:rPr lang="en-US" sz="1200" dirty="0"/>
              <a:t>Political decisions and debate over the development</a:t>
            </a:r>
            <a:endParaRPr lang="nb-NO" sz="1200" dirty="0"/>
          </a:p>
          <a:p>
            <a:r>
              <a:rPr lang="en-US" sz="1600" dirty="0"/>
              <a:t>A-list</a:t>
            </a:r>
            <a:endParaRPr lang="nb-NO" sz="1600" dirty="0"/>
          </a:p>
          <a:p>
            <a:pPr lvl="1"/>
            <a:r>
              <a:rPr lang="en-US" sz="1200" dirty="0" err="1"/>
              <a:t>Ekofisk</a:t>
            </a:r>
            <a:r>
              <a:rPr lang="en-US" sz="1200" dirty="0"/>
              <a:t> area (project completed 2004)</a:t>
            </a:r>
            <a:endParaRPr lang="nb-NO" sz="1200" dirty="0"/>
          </a:p>
          <a:p>
            <a:pPr lvl="1"/>
            <a:r>
              <a:rPr lang="en-US" sz="1200" dirty="0"/>
              <a:t>Frigg area (project completed 2008) </a:t>
            </a:r>
            <a:endParaRPr lang="nb-NO" sz="1200" dirty="0"/>
          </a:p>
          <a:p>
            <a:pPr lvl="1"/>
            <a:r>
              <a:rPr lang="en-US" sz="1200" dirty="0" err="1"/>
              <a:t>Oseberg</a:t>
            </a:r>
            <a:r>
              <a:rPr lang="en-US" sz="1200" dirty="0"/>
              <a:t> area</a:t>
            </a:r>
            <a:endParaRPr lang="nb-NO" sz="1200" dirty="0"/>
          </a:p>
          <a:p>
            <a:pPr lvl="1"/>
            <a:r>
              <a:rPr lang="en-US" sz="1200" dirty="0" err="1"/>
              <a:t>Snøhvit</a:t>
            </a:r>
            <a:endParaRPr lang="nb-NO" sz="1200" dirty="0"/>
          </a:p>
          <a:p>
            <a:pPr lvl="1"/>
            <a:r>
              <a:rPr lang="en-US" sz="1200" dirty="0" err="1"/>
              <a:t>Statfjord</a:t>
            </a:r>
            <a:r>
              <a:rPr lang="en-US" sz="1200" dirty="0"/>
              <a:t> area (project completed 2012)</a:t>
            </a:r>
            <a:endParaRPr lang="nb-NO" sz="1200" dirty="0"/>
          </a:p>
          <a:p>
            <a:pPr lvl="1"/>
            <a:r>
              <a:rPr lang="en-US" sz="1200" dirty="0"/>
              <a:t>Troll area</a:t>
            </a:r>
            <a:endParaRPr lang="nb-NO" sz="1200" dirty="0"/>
          </a:p>
          <a:p>
            <a:pPr lvl="1"/>
            <a:r>
              <a:rPr lang="en-US" sz="1200" dirty="0" err="1"/>
              <a:t>Valhall</a:t>
            </a:r>
            <a:r>
              <a:rPr lang="en-US" sz="1200" dirty="0"/>
              <a:t> area (project </a:t>
            </a:r>
            <a:r>
              <a:rPr lang="en-US" sz="1200" dirty="0" smtClean="0"/>
              <a:t>completed 2015)</a:t>
            </a:r>
            <a:endParaRPr lang="nb-NO" sz="1200" dirty="0"/>
          </a:p>
          <a:p>
            <a:pPr lvl="1"/>
            <a:r>
              <a:rPr lang="en-US" sz="1200" dirty="0" err="1"/>
              <a:t>Åsgard</a:t>
            </a:r>
            <a:r>
              <a:rPr lang="en-US" sz="1200" dirty="0"/>
              <a:t> area</a:t>
            </a:r>
            <a:endParaRPr lang="nb-NO" sz="1200" dirty="0"/>
          </a:p>
          <a:p>
            <a:endParaRPr lang="nb-NO" sz="1800" dirty="0" smtClean="0"/>
          </a:p>
          <a:p>
            <a:pPr lvl="1"/>
            <a:endParaRPr lang="nb-NO" sz="1400" dirty="0"/>
          </a:p>
          <a:p>
            <a:pPr lvl="1"/>
            <a:endParaRPr lang="nb-NO" sz="1400" dirty="0"/>
          </a:p>
        </p:txBody>
      </p:sp>
      <p:pic>
        <p:nvPicPr>
          <p:cNvPr id="4" name="Bilde 3"/>
          <p:cNvPicPr>
            <a:picLocks noChangeAspect="1"/>
          </p:cNvPicPr>
          <p:nvPr/>
        </p:nvPicPr>
        <p:blipFill>
          <a:blip r:embed="rId2"/>
          <a:stretch>
            <a:fillRect/>
          </a:stretch>
        </p:blipFill>
        <p:spPr>
          <a:xfrm>
            <a:off x="6084168" y="2348880"/>
            <a:ext cx="2700328" cy="3861048"/>
          </a:xfrm>
          <a:prstGeom prst="rect">
            <a:avLst/>
          </a:prstGeom>
        </p:spPr>
      </p:pic>
    </p:spTree>
    <p:extLst>
      <p:ext uri="{BB962C8B-B14F-4D97-AF65-F5344CB8AC3E}">
        <p14:creationId xmlns:p14="http://schemas.microsoft.com/office/powerpoint/2010/main" val="3668865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Documentation</a:t>
            </a:r>
            <a:r>
              <a:rPr lang="nb-NO" dirty="0" smtClean="0"/>
              <a:t> </a:t>
            </a:r>
            <a:r>
              <a:rPr lang="nb-NO" dirty="0" err="1" smtClean="0"/>
              <a:t>projects</a:t>
            </a:r>
            <a:endParaRPr lang="nb-NO" dirty="0"/>
          </a:p>
        </p:txBody>
      </p:sp>
      <p:sp>
        <p:nvSpPr>
          <p:cNvPr id="3" name="Plassholder for innhold 2"/>
          <p:cNvSpPr>
            <a:spLocks noGrp="1"/>
          </p:cNvSpPr>
          <p:nvPr>
            <p:ph idx="1"/>
          </p:nvPr>
        </p:nvSpPr>
        <p:spPr>
          <a:xfrm>
            <a:off x="827584" y="891131"/>
            <a:ext cx="8064896" cy="5130157"/>
          </a:xfrm>
        </p:spPr>
        <p:txBody>
          <a:bodyPr/>
          <a:lstStyle/>
          <a:p>
            <a:pPr marL="0" indent="0">
              <a:buNone/>
            </a:pPr>
            <a:r>
              <a:rPr lang="nb-NO" sz="2400" dirty="0"/>
              <a:t> </a:t>
            </a:r>
            <a:r>
              <a:rPr lang="nb-NO" sz="2400" dirty="0" smtClean="0"/>
              <a:t> </a:t>
            </a:r>
          </a:p>
          <a:p>
            <a:r>
              <a:rPr lang="nb-NO" sz="2400" dirty="0" smtClean="0"/>
              <a:t>Industrial Heritage Ekofisk – </a:t>
            </a:r>
          </a:p>
          <a:p>
            <a:pPr marL="0" indent="0">
              <a:buNone/>
            </a:pPr>
            <a:r>
              <a:rPr lang="nb-NO" sz="2400" dirty="0" smtClean="0"/>
              <a:t>    (</a:t>
            </a:r>
            <a:r>
              <a:rPr lang="nb-NO" sz="2400" dirty="0"/>
              <a:t>2002-2005) </a:t>
            </a:r>
          </a:p>
          <a:p>
            <a:endParaRPr lang="nb-NO" sz="2400" dirty="0" smtClean="0"/>
          </a:p>
          <a:p>
            <a:r>
              <a:rPr lang="nb-NO" sz="2400" dirty="0" smtClean="0"/>
              <a:t>Industrial Heritage </a:t>
            </a:r>
            <a:r>
              <a:rPr lang="nb-NO" sz="2400" dirty="0"/>
              <a:t>Frigg </a:t>
            </a:r>
            <a:r>
              <a:rPr lang="nb-NO" sz="2400" dirty="0" smtClean="0"/>
              <a:t/>
            </a:r>
            <a:br>
              <a:rPr lang="nb-NO" sz="2400" dirty="0" smtClean="0"/>
            </a:br>
            <a:r>
              <a:rPr lang="nb-NO" sz="2400" dirty="0" smtClean="0"/>
              <a:t>(</a:t>
            </a:r>
            <a:r>
              <a:rPr lang="nb-NO" sz="2400" dirty="0"/>
              <a:t>2005-2008) </a:t>
            </a:r>
            <a:endParaRPr lang="nb-NO" sz="2400" dirty="0" smtClean="0"/>
          </a:p>
          <a:p>
            <a:pPr marL="0" indent="0">
              <a:buNone/>
            </a:pPr>
            <a:endParaRPr lang="nb-NO" sz="2400" dirty="0"/>
          </a:p>
          <a:p>
            <a:r>
              <a:rPr lang="nb-NO" sz="2400" dirty="0" smtClean="0"/>
              <a:t>Industrial Heritage Statfjord                      </a:t>
            </a:r>
          </a:p>
          <a:p>
            <a:pPr marL="0" indent="0">
              <a:buNone/>
            </a:pPr>
            <a:r>
              <a:rPr lang="nb-NO" sz="2400" dirty="0"/>
              <a:t> </a:t>
            </a:r>
            <a:r>
              <a:rPr lang="nb-NO" sz="2400" dirty="0" smtClean="0"/>
              <a:t>    (</a:t>
            </a:r>
            <a:r>
              <a:rPr lang="nb-NO" sz="2400" dirty="0"/>
              <a:t>2008-2012</a:t>
            </a:r>
            <a:r>
              <a:rPr lang="nb-NO" sz="2400" dirty="0" smtClean="0"/>
              <a:t>)</a:t>
            </a:r>
          </a:p>
          <a:p>
            <a:pPr marL="0" indent="0">
              <a:buNone/>
            </a:pPr>
            <a:endParaRPr lang="nb-NO" sz="2400" dirty="0"/>
          </a:p>
          <a:p>
            <a:r>
              <a:rPr lang="nb-NO" sz="2400" dirty="0" smtClean="0"/>
              <a:t>Industrial Heritage Valhall</a:t>
            </a:r>
          </a:p>
          <a:p>
            <a:pPr marL="400050" lvl="1" indent="0">
              <a:buNone/>
            </a:pPr>
            <a:r>
              <a:rPr lang="nb-NO" sz="2000" dirty="0" smtClean="0"/>
              <a:t>(20013-2015)</a:t>
            </a:r>
            <a:endParaRPr lang="nb-NO" sz="2000" dirty="0"/>
          </a:p>
          <a:p>
            <a:endParaRPr lang="nb-NO" sz="2400" dirty="0"/>
          </a:p>
          <a:p>
            <a:endParaRPr lang="nb-NO" dirty="0"/>
          </a:p>
        </p:txBody>
      </p:sp>
      <p:pic>
        <p:nvPicPr>
          <p:cNvPr id="5" name="Picture 2" descr="Kulturekof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267" y="1212683"/>
            <a:ext cx="1374093" cy="11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rigg gudinne"/>
          <p:cNvPicPr>
            <a:picLocks noChangeAspect="1" noChangeArrowheads="1"/>
          </p:cNvPicPr>
          <p:nvPr/>
        </p:nvPicPr>
        <p:blipFill>
          <a:blip r:embed="rId4"/>
          <a:srcRect/>
          <a:stretch>
            <a:fillRect/>
          </a:stretch>
        </p:blipFill>
        <p:spPr bwMode="auto">
          <a:xfrm>
            <a:off x="6403115" y="2630800"/>
            <a:ext cx="1434736" cy="1014224"/>
          </a:xfrm>
          <a:prstGeom prst="rect">
            <a:avLst/>
          </a:prstGeom>
          <a:solidFill>
            <a:schemeClr val="accent3">
              <a:lumMod val="20000"/>
              <a:lumOff val="80000"/>
            </a:schemeClr>
          </a:solidFill>
          <a:ln w="9525">
            <a:solidFill>
              <a:srgbClr val="92D050"/>
            </a:solidFill>
            <a:miter lim="800000"/>
            <a:headEnd/>
            <a:tailEnd/>
          </a:ln>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577" y="3933056"/>
            <a:ext cx="1947716" cy="863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ltGray">
          <a:xfrm>
            <a:off x="6442645" y="5229200"/>
            <a:ext cx="1369715" cy="1256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71600" y="274638"/>
            <a:ext cx="7715200" cy="1143000"/>
          </a:xfrm>
        </p:spPr>
        <p:txBody>
          <a:bodyPr/>
          <a:lstStyle/>
          <a:p>
            <a:r>
              <a:rPr lang="nb-NO" altLang="nb-NO" dirty="0" smtClean="0"/>
              <a:t>Ekofisk - </a:t>
            </a:r>
            <a:r>
              <a:rPr lang="nb-NO" altLang="nb-NO" dirty="0" err="1" smtClean="0"/>
              <a:t>What</a:t>
            </a:r>
            <a:r>
              <a:rPr lang="nb-NO" altLang="nb-NO" dirty="0" smtClean="0"/>
              <a:t> </a:t>
            </a:r>
            <a:r>
              <a:rPr lang="nb-NO" altLang="nb-NO" dirty="0"/>
              <a:t>to </a:t>
            </a:r>
            <a:r>
              <a:rPr lang="nb-NO" altLang="nb-NO" dirty="0" err="1"/>
              <a:t>document</a:t>
            </a:r>
            <a:r>
              <a:rPr lang="nb-NO" altLang="nb-NO" dirty="0"/>
              <a:t>?</a:t>
            </a:r>
          </a:p>
        </p:txBody>
      </p:sp>
      <p:sp>
        <p:nvSpPr>
          <p:cNvPr id="6147" name="Rectangle 3"/>
          <p:cNvSpPr>
            <a:spLocks noGrp="1" noChangeArrowheads="1"/>
          </p:cNvSpPr>
          <p:nvPr>
            <p:ph type="body" idx="1"/>
          </p:nvPr>
        </p:nvSpPr>
        <p:spPr>
          <a:xfrm>
            <a:off x="827584" y="1844824"/>
            <a:ext cx="7859216" cy="4281339"/>
          </a:xfrm>
        </p:spPr>
        <p:txBody>
          <a:bodyPr/>
          <a:lstStyle/>
          <a:p>
            <a:pPr>
              <a:lnSpc>
                <a:spcPct val="90000"/>
              </a:lnSpc>
            </a:pPr>
            <a:r>
              <a:rPr lang="en-GB" altLang="nb-NO" sz="2000" dirty="0"/>
              <a:t>14 of 30 platforms </a:t>
            </a:r>
            <a:r>
              <a:rPr lang="en-GB" altLang="nb-NO" sz="2000" dirty="0" smtClean="0"/>
              <a:t>were </a:t>
            </a:r>
            <a:r>
              <a:rPr lang="en-GB" altLang="nb-NO" sz="2000" dirty="0"/>
              <a:t>due to be removed up to </a:t>
            </a:r>
            <a:r>
              <a:rPr lang="en-GB" altLang="nb-NO" sz="2000" dirty="0" smtClean="0"/>
              <a:t>2013</a:t>
            </a:r>
          </a:p>
          <a:p>
            <a:pPr>
              <a:lnSpc>
                <a:spcPct val="90000"/>
              </a:lnSpc>
            </a:pPr>
            <a:endParaRPr lang="en-GB" altLang="nb-NO" sz="2000" dirty="0"/>
          </a:p>
          <a:p>
            <a:pPr>
              <a:lnSpc>
                <a:spcPct val="90000"/>
              </a:lnSpc>
            </a:pPr>
            <a:r>
              <a:rPr lang="en-GB" altLang="nb-NO" sz="2000" dirty="0"/>
              <a:t>It </a:t>
            </a:r>
            <a:r>
              <a:rPr lang="en-GB" altLang="nb-NO" sz="2000" dirty="0" smtClean="0"/>
              <a:t>was necessary </a:t>
            </a:r>
            <a:r>
              <a:rPr lang="en-GB" altLang="nb-NO" sz="2000" dirty="0"/>
              <a:t>to make a selection </a:t>
            </a:r>
            <a:endParaRPr lang="en-GB" altLang="nb-NO" sz="2000" dirty="0" smtClean="0"/>
          </a:p>
          <a:p>
            <a:pPr>
              <a:lnSpc>
                <a:spcPct val="90000"/>
              </a:lnSpc>
            </a:pPr>
            <a:endParaRPr lang="en-GB" altLang="nb-NO" sz="2000" dirty="0"/>
          </a:p>
          <a:p>
            <a:pPr>
              <a:lnSpc>
                <a:spcPct val="90000"/>
              </a:lnSpc>
            </a:pPr>
            <a:r>
              <a:rPr lang="en-GB" altLang="nb-NO" sz="2000" dirty="0"/>
              <a:t>Only one or two of the platforms with similar functions in the production process </a:t>
            </a:r>
            <a:r>
              <a:rPr lang="en-GB" altLang="nb-NO" sz="2000" dirty="0" smtClean="0"/>
              <a:t>was selected</a:t>
            </a:r>
          </a:p>
          <a:p>
            <a:pPr>
              <a:lnSpc>
                <a:spcPct val="90000"/>
              </a:lnSpc>
            </a:pPr>
            <a:endParaRPr lang="en-GB" altLang="nb-NO" sz="2000" dirty="0"/>
          </a:p>
          <a:p>
            <a:pPr>
              <a:lnSpc>
                <a:spcPct val="90000"/>
              </a:lnSpc>
            </a:pPr>
            <a:r>
              <a:rPr lang="en-GB" altLang="nb-NO" sz="2000" dirty="0"/>
              <a:t>1 production platform, 1 pump platform,    2 combined production and living quarters, 1 concrete platform, 1 hotel platform</a:t>
            </a:r>
          </a:p>
          <a:p>
            <a:pPr>
              <a:lnSpc>
                <a:spcPct val="90000"/>
              </a:lnSpc>
            </a:pPr>
            <a:endParaRPr lang="nb-NO" altLang="nb-NO" dirty="0"/>
          </a:p>
        </p:txBody>
      </p:sp>
    </p:spTree>
    <p:extLst>
      <p:ext uri="{BB962C8B-B14F-4D97-AF65-F5344CB8AC3E}">
        <p14:creationId xmlns:p14="http://schemas.microsoft.com/office/powerpoint/2010/main" val="46446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b-NO" altLang="nb-NO" sz="4000"/>
              <a:t>The Ekofisk Industrial Heritage website</a:t>
            </a:r>
          </a:p>
        </p:txBody>
      </p:sp>
      <p:sp>
        <p:nvSpPr>
          <p:cNvPr id="16388" name="Rectangle 4"/>
          <p:cNvSpPr>
            <a:spLocks noGrp="1" noChangeArrowheads="1"/>
          </p:cNvSpPr>
          <p:nvPr>
            <p:ph type="body" sz="half" idx="1"/>
          </p:nvPr>
        </p:nvSpPr>
        <p:spPr>
          <a:xfrm>
            <a:off x="457200" y="1600200"/>
            <a:ext cx="7931150" cy="2333625"/>
          </a:xfrm>
        </p:spPr>
        <p:txBody>
          <a:bodyPr/>
          <a:lstStyle/>
          <a:p>
            <a:r>
              <a:rPr lang="nb-NO" altLang="nb-NO" sz="2800" dirty="0">
                <a:hlinkClick r:id="rId2"/>
              </a:rPr>
              <a:t>www.kulturminne-ekofisk.no</a:t>
            </a:r>
            <a:endParaRPr lang="nb-NO" altLang="nb-NO" sz="2800" dirty="0"/>
          </a:p>
          <a:p>
            <a:r>
              <a:rPr lang="nb-NO" altLang="nb-NO" sz="2800" dirty="0" err="1"/>
              <a:t>Provides</a:t>
            </a:r>
            <a:r>
              <a:rPr lang="nb-NO" altLang="nb-NO" sz="2800" dirty="0"/>
              <a:t> an </a:t>
            </a:r>
            <a:r>
              <a:rPr lang="nb-NO" altLang="nb-NO" sz="2800" dirty="0" err="1"/>
              <a:t>insight</a:t>
            </a:r>
            <a:r>
              <a:rPr lang="nb-NO" altLang="nb-NO" sz="2800" dirty="0"/>
              <a:t> </a:t>
            </a:r>
            <a:r>
              <a:rPr lang="nb-NO" altLang="nb-NO" sz="2800" dirty="0" err="1"/>
              <a:t>into</a:t>
            </a:r>
            <a:r>
              <a:rPr lang="nb-NO" altLang="nb-NO" sz="2800" dirty="0"/>
              <a:t> </a:t>
            </a:r>
            <a:r>
              <a:rPr lang="nb-NO" altLang="nb-NO" sz="2800" dirty="0" err="1"/>
              <a:t>the</a:t>
            </a:r>
            <a:r>
              <a:rPr lang="nb-NO" altLang="nb-NO" sz="2800" dirty="0"/>
              <a:t> </a:t>
            </a:r>
            <a:r>
              <a:rPr lang="nb-NO" altLang="nb-NO" sz="2800" dirty="0" err="1"/>
              <a:t>development</a:t>
            </a:r>
            <a:r>
              <a:rPr lang="nb-NO" altLang="nb-NO" sz="2800" dirty="0"/>
              <a:t> </a:t>
            </a:r>
            <a:r>
              <a:rPr lang="nb-NO" altLang="nb-NO" sz="2800" dirty="0" err="1"/>
              <a:t>of</a:t>
            </a:r>
            <a:r>
              <a:rPr lang="nb-NO" altLang="nb-NO" sz="2800" dirty="0"/>
              <a:t> </a:t>
            </a:r>
            <a:r>
              <a:rPr lang="nb-NO" altLang="nb-NO" sz="2800" dirty="0" err="1"/>
              <a:t>the</a:t>
            </a:r>
            <a:r>
              <a:rPr lang="nb-NO" altLang="nb-NO" sz="2800" dirty="0"/>
              <a:t> Ekofisk area in </a:t>
            </a:r>
            <a:r>
              <a:rPr lang="nb-NO" altLang="nb-NO" sz="2800" dirty="0" err="1"/>
              <a:t>the</a:t>
            </a:r>
            <a:r>
              <a:rPr lang="nb-NO" altLang="nb-NO" sz="2800" dirty="0"/>
              <a:t> Norwegian North Sea from 1962 - 1998</a:t>
            </a:r>
          </a:p>
        </p:txBody>
      </p:sp>
      <p:pic>
        <p:nvPicPr>
          <p:cNvPr id="16392" name="Picture 8" descr="Nettlogo KE - st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91818" y="3356992"/>
            <a:ext cx="3496331" cy="3240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2640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igg gudin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348" y="332656"/>
            <a:ext cx="7935813" cy="561152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1835696" y="5804844"/>
            <a:ext cx="6120680" cy="535531"/>
          </a:xfrm>
          <a:prstGeom prst="rect">
            <a:avLst/>
          </a:prstGeom>
        </p:spPr>
        <p:txBody>
          <a:bodyPr wrap="square">
            <a:spAutoFit/>
          </a:bodyPr>
          <a:lstStyle/>
          <a:p>
            <a:r>
              <a:rPr lang="nb-NO" dirty="0">
                <a:hlinkClick r:id="rId3"/>
              </a:rPr>
              <a:t>http://www.kulturminne-frigg.no/</a:t>
            </a:r>
            <a:endParaRPr lang="nb-NO" dirty="0"/>
          </a:p>
        </p:txBody>
      </p:sp>
    </p:spTree>
    <p:extLst>
      <p:ext uri="{BB962C8B-B14F-4D97-AF65-F5344CB8AC3E}">
        <p14:creationId xmlns:p14="http://schemas.microsoft.com/office/powerpoint/2010/main" val="2690180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The Frigg Field\Frigg Transportation System fra Total UK.jpg"/>
          <p:cNvPicPr>
            <a:picLocks noChangeAspect="1" noChangeArrowheads="1"/>
          </p:cNvPicPr>
          <p:nvPr/>
        </p:nvPicPr>
        <p:blipFill>
          <a:blip r:embed="rId2" cstate="print"/>
          <a:srcRect/>
          <a:stretch>
            <a:fillRect/>
          </a:stretch>
        </p:blipFill>
        <p:spPr bwMode="auto">
          <a:xfrm>
            <a:off x="755576" y="1133844"/>
            <a:ext cx="8388424" cy="5044705"/>
          </a:xfrm>
          <a:prstGeom prst="rect">
            <a:avLst/>
          </a:prstGeom>
          <a:noFill/>
        </p:spPr>
      </p:pic>
    </p:spTree>
    <p:extLst>
      <p:ext uri="{BB962C8B-B14F-4D97-AF65-F5344CB8AC3E}">
        <p14:creationId xmlns:p14="http://schemas.microsoft.com/office/powerpoint/2010/main" val="410690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NOM side uten bilder 1">
  <a:themeElements>
    <a:clrScheme name="NOM side uten bilder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M side uten bild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3200" b="0" i="0" u="none" strike="noStrike" cap="none" normalizeH="0" baseline="0" smtClean="0">
            <a:ln>
              <a:noFill/>
            </a:ln>
            <a:solidFill>
              <a:schemeClr val="tx1"/>
            </a:solidFill>
            <a:effectLst/>
            <a:latin typeface="New Baskerville"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GB" sz="3200" b="0" i="0" u="none" strike="noStrike" cap="none" normalizeH="0" baseline="0" smtClean="0">
            <a:ln>
              <a:noFill/>
            </a:ln>
            <a:solidFill>
              <a:schemeClr val="tx1"/>
            </a:solidFill>
            <a:effectLst/>
            <a:latin typeface="New Baskerville" pitchFamily="18" charset="0"/>
          </a:defRPr>
        </a:defPPr>
      </a:lstStyle>
    </a:lnDef>
  </a:objectDefaults>
  <a:extraClrSchemeLst>
    <a:extraClrScheme>
      <a:clrScheme name="NOM side uten bilder 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M side uten bilder 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M side uten bilder 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M side uten bilder 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M side uten bilder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M side uten bilder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M side uten bilder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Data\Microsoft\Maler\NOM side uten bilder 1.pot</Template>
  <TotalTime>2723</TotalTime>
  <Words>737</Words>
  <Application>Microsoft Office PowerPoint</Application>
  <PresentationFormat>Skjermfremvisning (4:3)</PresentationFormat>
  <Paragraphs>88</Paragraphs>
  <Slides>20</Slides>
  <Notes>4</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20</vt:i4>
      </vt:variant>
    </vt:vector>
  </HeadingPairs>
  <TitlesOfParts>
    <vt:vector size="25" baseType="lpstr">
      <vt:lpstr>Arial</vt:lpstr>
      <vt:lpstr>New Baskerville</vt:lpstr>
      <vt:lpstr>Times New Roman</vt:lpstr>
      <vt:lpstr>NOM side uten bilder 1</vt:lpstr>
      <vt:lpstr>Punktgrafikkbilde</vt:lpstr>
      <vt:lpstr>Industrial Heritage</vt:lpstr>
      <vt:lpstr>The background</vt:lpstr>
      <vt:lpstr>Plans and Priorities</vt:lpstr>
      <vt:lpstr>A national industrial heritage plan</vt:lpstr>
      <vt:lpstr>Documentation projects</vt:lpstr>
      <vt:lpstr>Ekofisk - What to document?</vt:lpstr>
      <vt:lpstr>The Ekofisk Industrial Heritage website</vt:lpstr>
      <vt:lpstr>PowerPoint-presentasjon</vt:lpstr>
      <vt:lpstr>PowerPoint-presentasjon</vt:lpstr>
      <vt:lpstr>Films</vt:lpstr>
      <vt:lpstr>PowerPoint-presentasjon</vt:lpstr>
      <vt:lpstr>PowerPoint-presentasjon</vt:lpstr>
      <vt:lpstr>PowerPoint-presentasjon</vt:lpstr>
      <vt:lpstr>PowerPoint-presentasjon</vt:lpstr>
      <vt:lpstr>Exhibitions also</vt:lpstr>
      <vt:lpstr>http://www.kulturminne-valhall.no/eng/ </vt:lpstr>
      <vt:lpstr>Valhall has its own place in the museum</vt:lpstr>
      <vt:lpstr>I can’t do what you do  and you can’t do what I do,  but together we can make success</vt:lpstr>
      <vt:lpstr>And then there will be Draugen</vt:lpstr>
      <vt:lpstr>Methodology for executing the project</vt:lpstr>
    </vt:vector>
  </TitlesOfParts>
  <Company>SmartNet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project history</dc:title>
  <dc:creator>Sluttbruker</dc:creator>
  <cp:lastModifiedBy>Finn Harald Sandberg</cp:lastModifiedBy>
  <cp:revision>135</cp:revision>
  <dcterms:created xsi:type="dcterms:W3CDTF">2003-02-21T21:54:08Z</dcterms:created>
  <dcterms:modified xsi:type="dcterms:W3CDTF">2016-03-09T11:57:45Z</dcterms:modified>
</cp:coreProperties>
</file>