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82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DA90-6C54-487A-B264-BB1C1D95DFAD}" type="datetimeFigureOut">
              <a:rPr lang="nb-NO" smtClean="0"/>
              <a:t>14.03.2016</a:t>
            </a:fld>
            <a:endParaRPr lang="nb-NO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0044-7455-4AA8-A2C8-A6BD6E658BD2}" type="slidenum">
              <a:rPr lang="nb-NO" smtClean="0"/>
              <a:t>‹#›</a:t>
            </a:fld>
            <a:endParaRPr lang="nb-N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DA90-6C54-487A-B264-BB1C1D95DFAD}" type="datetimeFigureOut">
              <a:rPr lang="nb-NO" smtClean="0"/>
              <a:t>14.03.2016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0044-7455-4AA8-A2C8-A6BD6E658BD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DA90-6C54-487A-B264-BB1C1D95DFAD}" type="datetimeFigureOut">
              <a:rPr lang="nb-NO" smtClean="0"/>
              <a:t>14.03.2016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0044-7455-4AA8-A2C8-A6BD6E658BD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DA90-6C54-487A-B264-BB1C1D95DFAD}" type="datetimeFigureOut">
              <a:rPr lang="nb-NO" smtClean="0"/>
              <a:t>14.03.2016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0044-7455-4AA8-A2C8-A6BD6E658BD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DA90-6C54-487A-B264-BB1C1D95DFAD}" type="datetimeFigureOut">
              <a:rPr lang="nb-NO" smtClean="0"/>
              <a:t>14.03.2016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0044-7455-4AA8-A2C8-A6BD6E658BD2}" type="slidenum">
              <a:rPr lang="nb-NO" smtClean="0"/>
              <a:t>‹#›</a:t>
            </a:fld>
            <a:endParaRPr lang="nb-N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DA90-6C54-487A-B264-BB1C1D95DFAD}" type="datetimeFigureOut">
              <a:rPr lang="nb-NO" smtClean="0"/>
              <a:t>14.03.2016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0044-7455-4AA8-A2C8-A6BD6E658BD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DA90-6C54-487A-B264-BB1C1D95DFAD}" type="datetimeFigureOut">
              <a:rPr lang="nb-NO" smtClean="0"/>
              <a:t>14.03.2016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0044-7455-4AA8-A2C8-A6BD6E658BD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DA90-6C54-487A-B264-BB1C1D95DFAD}" type="datetimeFigureOut">
              <a:rPr lang="nb-NO" smtClean="0"/>
              <a:t>14.03.2016</a:t>
            </a:fld>
            <a:endParaRPr lang="nb-NO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720044-7455-4AA8-A2C8-A6BD6E658BD2}" type="slidenum">
              <a:rPr lang="nb-NO" smtClean="0"/>
              <a:t>‹#›</a:t>
            </a:fld>
            <a:endParaRPr lang="nb-NO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DA90-6C54-487A-B264-BB1C1D95DFAD}" type="datetimeFigureOut">
              <a:rPr lang="nb-NO" smtClean="0"/>
              <a:t>14.03.2016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0044-7455-4AA8-A2C8-A6BD6E658BD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DA90-6C54-487A-B264-BB1C1D95DFAD}" type="datetimeFigureOut">
              <a:rPr lang="nb-NO" smtClean="0"/>
              <a:t>14.03.2016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4720044-7455-4AA8-A2C8-A6BD6E658BD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E39DA90-6C54-487A-B264-BB1C1D95DFAD}" type="datetimeFigureOut">
              <a:rPr lang="nb-NO" smtClean="0"/>
              <a:t>14.03.2016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20044-7455-4AA8-A2C8-A6BD6E658BD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E39DA90-6C54-487A-B264-BB1C1D95DFAD}" type="datetimeFigureOut">
              <a:rPr lang="nb-NO" smtClean="0"/>
              <a:t>14.03.2016</a:t>
            </a:fld>
            <a:endParaRPr lang="nb-NO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4720044-7455-4AA8-A2C8-A6BD6E658BD2}" type="slidenum">
              <a:rPr lang="nb-NO" smtClean="0"/>
              <a:t>‹#›</a:t>
            </a:fld>
            <a:endParaRPr lang="nb-N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4448" y="3645024"/>
            <a:ext cx="7299920" cy="1993776"/>
          </a:xfrm>
        </p:spPr>
        <p:txBody>
          <a:bodyPr>
            <a:normAutofit/>
          </a:bodyPr>
          <a:lstStyle/>
          <a:p>
            <a:r>
              <a:rPr lang="nb-NO" sz="4000" dirty="0" smtClean="0">
                <a:solidFill>
                  <a:srgbClr val="0070C0"/>
                </a:solidFill>
              </a:rPr>
              <a:t>Statoils historie 1972-2022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5098" y="1544812"/>
            <a:ext cx="7019270" cy="1452140"/>
          </a:xfrm>
        </p:spPr>
        <p:txBody>
          <a:bodyPr/>
          <a:lstStyle/>
          <a:p>
            <a:r>
              <a:rPr lang="nb-NO" dirty="0" smtClean="0"/>
              <a:t>Einar Lie</a:t>
            </a:r>
          </a:p>
          <a:p>
            <a:r>
              <a:rPr lang="nb-NO" dirty="0" smtClean="0"/>
              <a:t>Institutt for arkeologi, konservering og historie</a:t>
            </a:r>
          </a:p>
          <a:p>
            <a:r>
              <a:rPr lang="nb-NO" dirty="0" smtClean="0"/>
              <a:t>Universitetet i Oslo</a:t>
            </a:r>
            <a:endParaRPr lang="nb-NO" dirty="0"/>
          </a:p>
        </p:txBody>
      </p:sp>
      <p:sp>
        <p:nvSpPr>
          <p:cNvPr id="4" name="AutoShape 2" descr="Image result for UiO-logo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5" name="AutoShape 4" descr="Image result for UiO-logo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9477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Prosjektets struktur og faser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5069160"/>
          </a:xfrm>
        </p:spPr>
        <p:txBody>
          <a:bodyPr>
            <a:normAutofit lnSpcReduction="10000"/>
          </a:bodyPr>
          <a:lstStyle/>
          <a:p>
            <a:r>
              <a:rPr lang="nb-NO" sz="2400" dirty="0" smtClean="0"/>
              <a:t>To faser:</a:t>
            </a:r>
          </a:p>
          <a:p>
            <a:pPr lvl="1"/>
            <a:r>
              <a:rPr lang="nb-NO" dirty="0" smtClean="0"/>
              <a:t>Fase en: Kompetanseoppbygging</a:t>
            </a:r>
          </a:p>
          <a:p>
            <a:pPr lvl="2"/>
            <a:r>
              <a:rPr lang="nb-NO" dirty="0" smtClean="0"/>
              <a:t>Et </a:t>
            </a:r>
            <a:r>
              <a:rPr lang="nb-NO" dirty="0" err="1" smtClean="0"/>
              <a:t>phd</a:t>
            </a:r>
            <a:r>
              <a:rPr lang="nb-NO" dirty="0" smtClean="0"/>
              <a:t>-stipend</a:t>
            </a:r>
          </a:p>
          <a:p>
            <a:pPr lvl="2"/>
            <a:r>
              <a:rPr lang="nb-NO" dirty="0" smtClean="0"/>
              <a:t>To </a:t>
            </a:r>
            <a:r>
              <a:rPr lang="nb-NO" dirty="0" err="1" smtClean="0"/>
              <a:t>postdok</a:t>
            </a:r>
            <a:r>
              <a:rPr lang="nb-NO" dirty="0" smtClean="0"/>
              <a:t>-stipend</a:t>
            </a:r>
          </a:p>
          <a:p>
            <a:pPr lvl="2"/>
            <a:r>
              <a:rPr lang="nb-NO" dirty="0" smtClean="0"/>
              <a:t>Mange studentstipend</a:t>
            </a:r>
          </a:p>
          <a:p>
            <a:pPr marL="749808" lvl="2" indent="0">
              <a:buNone/>
            </a:pPr>
            <a:r>
              <a:rPr lang="nb-NO" dirty="0" smtClean="0"/>
              <a:t>→ Intervjuer, arkivarbeid, seminarvirksomhet</a:t>
            </a:r>
          </a:p>
          <a:p>
            <a:pPr marL="923544" lvl="1" indent="-457200"/>
            <a:r>
              <a:rPr lang="nb-NO" dirty="0" smtClean="0"/>
              <a:t>Fase to: To bøker skrives, nettressurser opparbeides (ikke fullt spesifisert)</a:t>
            </a:r>
          </a:p>
          <a:p>
            <a:pPr marL="1207008" lvl="2" indent="-457200"/>
            <a:r>
              <a:rPr lang="nb-NO" dirty="0" smtClean="0"/>
              <a:t>Omkring fem forskerårsverk</a:t>
            </a:r>
          </a:p>
          <a:p>
            <a:pPr marL="621792" indent="-457200"/>
            <a:r>
              <a:rPr lang="nb-NO" sz="2400" dirty="0" smtClean="0"/>
              <a:t>Kombinere høy kvalitet ut fra faglige kriterier med sluttprodukter (fase II) som appellerer til den alminnelige, opplyste leser </a:t>
            </a:r>
          </a:p>
          <a:p>
            <a:pPr marL="621792" indent="-457200"/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2476559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Samarbeid og nettverk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91264" cy="4680520"/>
          </a:xfrm>
        </p:spPr>
        <p:txBody>
          <a:bodyPr>
            <a:normAutofit lnSpcReduction="10000"/>
          </a:bodyPr>
          <a:lstStyle/>
          <a:p>
            <a:r>
              <a:rPr lang="nb-NO" sz="2400" dirty="0" smtClean="0"/>
              <a:t>Allerede opparbeidet </a:t>
            </a:r>
            <a:r>
              <a:rPr lang="nb-NO" sz="2400" dirty="0"/>
              <a:t>kompetanse </a:t>
            </a:r>
            <a:r>
              <a:rPr lang="nb-NO" sz="2400" dirty="0" smtClean="0"/>
              <a:t>utenfor vertsinstitusjonen skal utnyttes </a:t>
            </a:r>
            <a:r>
              <a:rPr lang="nb-NO" sz="2400" dirty="0"/>
              <a:t>i </a:t>
            </a:r>
            <a:r>
              <a:rPr lang="nb-NO" sz="2400" dirty="0" smtClean="0"/>
              <a:t>prosjektarbeidet </a:t>
            </a:r>
          </a:p>
          <a:p>
            <a:r>
              <a:rPr lang="nb-NO" sz="2400" dirty="0" smtClean="0"/>
              <a:t>Prosjektet skal bidra </a:t>
            </a:r>
            <a:r>
              <a:rPr lang="nb-NO" sz="2400" dirty="0"/>
              <a:t>til å bygge opp kompetanse også utenfor vertsinstitusjonen. </a:t>
            </a:r>
            <a:endParaRPr lang="nb-NO" sz="2400" dirty="0" smtClean="0"/>
          </a:p>
          <a:p>
            <a:pPr lvl="1"/>
            <a:r>
              <a:rPr lang="nb-NO" sz="2200" dirty="0" smtClean="0"/>
              <a:t>Alle </a:t>
            </a:r>
            <a:r>
              <a:rPr lang="nb-NO" sz="2200" dirty="0"/>
              <a:t>personalressurser med unntak av prosjektleders frikjøp skal utlyses i åpen </a:t>
            </a:r>
            <a:r>
              <a:rPr lang="nb-NO" sz="2200" dirty="0" smtClean="0"/>
              <a:t>konkurranse</a:t>
            </a:r>
            <a:endParaRPr lang="nb-NO" sz="2200" dirty="0"/>
          </a:p>
          <a:p>
            <a:pPr lvl="1"/>
            <a:r>
              <a:rPr lang="nb-NO" sz="2200" dirty="0" err="1" smtClean="0"/>
              <a:t>Prof</a:t>
            </a:r>
            <a:r>
              <a:rPr lang="nb-NO" sz="2200" dirty="0" smtClean="0"/>
              <a:t>/førsteamanuensis II-stillinger vil bli benyttet </a:t>
            </a:r>
            <a:r>
              <a:rPr lang="nb-NO" sz="2200" dirty="0"/>
              <a:t>for å knytte personer ved andre forskningsinstitusjoner enn UiO, til </a:t>
            </a:r>
            <a:r>
              <a:rPr lang="nb-NO" sz="2200" dirty="0" smtClean="0"/>
              <a:t>prosjektet </a:t>
            </a:r>
            <a:endParaRPr lang="nb-NO" sz="2200" dirty="0"/>
          </a:p>
          <a:p>
            <a:pPr lvl="1"/>
            <a:r>
              <a:rPr lang="nb-NO" sz="2200" dirty="0" smtClean="0"/>
              <a:t>En </a:t>
            </a:r>
            <a:r>
              <a:rPr lang="nb-NO" sz="2200" dirty="0"/>
              <a:t>andel av studentstipendiene kan søkes også av studenter ved andre </a:t>
            </a:r>
            <a:r>
              <a:rPr lang="nb-NO" sz="2200" dirty="0" smtClean="0"/>
              <a:t>institusjoner</a:t>
            </a:r>
          </a:p>
          <a:p>
            <a:pPr lvl="1"/>
            <a:r>
              <a:rPr lang="nb-NO" sz="2200" dirty="0" smtClean="0"/>
              <a:t>Andre fagmiljøer vil bli trukket inn i seminar-/konferansevirksomhet</a:t>
            </a:r>
            <a:endParaRPr lang="nb-NO" sz="2200" dirty="0"/>
          </a:p>
        </p:txBody>
      </p:sp>
    </p:spTree>
    <p:extLst>
      <p:ext uri="{BB962C8B-B14F-4D97-AF65-F5344CB8AC3E}">
        <p14:creationId xmlns:p14="http://schemas.microsoft.com/office/powerpoint/2010/main" val="229093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Temaer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208912" cy="4637112"/>
          </a:xfrm>
        </p:spPr>
        <p:txBody>
          <a:bodyPr>
            <a:normAutofit/>
          </a:bodyPr>
          <a:lstStyle/>
          <a:p>
            <a:r>
              <a:rPr lang="nb-NO" sz="2400" dirty="0" smtClean="0"/>
              <a:t>Tre foreslåtte temaer til første fase</a:t>
            </a:r>
          </a:p>
          <a:p>
            <a:pPr lvl="1"/>
            <a:r>
              <a:rPr lang="nb-NO" sz="2400" dirty="0" smtClean="0"/>
              <a:t>Statoils strategier for internasjonalisering 1980-2014</a:t>
            </a:r>
          </a:p>
          <a:p>
            <a:pPr lvl="1"/>
            <a:r>
              <a:rPr lang="nb-NO" sz="2400" dirty="0" smtClean="0"/>
              <a:t>Statoil forhold til de politiske institusjonene 1972-2007</a:t>
            </a:r>
            <a:endParaRPr lang="nb-NO" sz="2400" dirty="0"/>
          </a:p>
          <a:p>
            <a:pPr lvl="1"/>
            <a:r>
              <a:rPr lang="nb-NO" sz="2400" dirty="0" smtClean="0"/>
              <a:t>Statoil og samfunnsansvaret</a:t>
            </a:r>
          </a:p>
          <a:p>
            <a:endParaRPr lang="nb-NO" sz="2800" dirty="0"/>
          </a:p>
          <a:p>
            <a:r>
              <a:rPr lang="nb-NO" sz="2400" dirty="0" smtClean="0"/>
              <a:t>Teknologiutvikling, styring og organisering, forholdet til fagforeninger og eiere, til medspillere og motspillere – og mye annet – opparbeides underveis og dekkes av forskere i fase II (med støtte i masteroppgaver)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934326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199</TotalTime>
  <Words>209</Words>
  <Application>Microsoft Office PowerPoint</Application>
  <PresentationFormat>Skjermfremvisning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8" baseType="lpstr">
      <vt:lpstr>Arial</vt:lpstr>
      <vt:lpstr>Franklin Gothic Book</vt:lpstr>
      <vt:lpstr>Wingdings 2</vt:lpstr>
      <vt:lpstr>Technic</vt:lpstr>
      <vt:lpstr>Statoils historie 1972-2022 </vt:lpstr>
      <vt:lpstr>Prosjektets struktur og faser</vt:lpstr>
      <vt:lpstr>Samarbeid og nettverk</vt:lpstr>
      <vt:lpstr>Temaer</vt:lpstr>
    </vt:vector>
  </TitlesOfParts>
  <Company>Universitetet i Oslo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Statoils historie 1972-2022 Oppsummering av et forprosjekt</dc:title>
  <dc:creator>einarli_adm</dc:creator>
  <cp:lastModifiedBy>Finn Harald Sandberg</cp:lastModifiedBy>
  <cp:revision>15</cp:revision>
  <dcterms:created xsi:type="dcterms:W3CDTF">2016-02-24T21:22:13Z</dcterms:created>
  <dcterms:modified xsi:type="dcterms:W3CDTF">2016-03-14T10:00:56Z</dcterms:modified>
</cp:coreProperties>
</file>