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BFD5-D6D1-476D-8FC3-61DD5B970BBE}" type="datetimeFigureOut">
              <a:rPr lang="nb-NO" smtClean="0"/>
              <a:t>09.03.2016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26BD-B7D2-457F-A46D-E0746B3E82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800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E5125A-CFCB-4944-9A88-1E3BE2B94D4A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95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E5125A-CFCB-4944-9A88-1E3BE2B94D4A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767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98682-662F-4049-AB79-84006C4E2CE2}" type="slidenum">
              <a:rPr lang="nb-NO" smtClean="0"/>
              <a:pPr/>
              <a:t>13</a:t>
            </a:fld>
            <a:endParaRPr lang="nb-NO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391072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D4856-313F-46C8-9BE8-A8F1EE4EC299}" type="slidenum">
              <a:rPr lang="nb-NO" smtClean="0"/>
              <a:pPr/>
              <a:t>14</a:t>
            </a:fld>
            <a:endParaRPr lang="nb-NO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195157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40104-7371-45E5-B45D-7DE4CBEBC0A5}" type="slidenum">
              <a:rPr lang="nb-NO" smtClean="0"/>
              <a:pPr/>
              <a:t>16</a:t>
            </a:fld>
            <a:endParaRPr lang="nb-NO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3203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ulturminne-statfjord.no/var/plain_site/storage/images/sygnaramme/20829-1-nor-NO/Sygnaramme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m/imgres?hl=no&amp;rls=com.microsoft:no:IE-SearchBox&amp;rlz=1I7NDKB_noNO517&amp;biw=1680&amp;bih=869&amp;tbm=isch&amp;tbnid=7XIeWw9Iv9tCuM:&amp;imgrefurl=http://www.offshorenorway.no/event/activitymonths&amp;docid=ltyZmEfCTukHbM&amp;imgurl=http://www.offshorenorway.no/_files/utc1.png&amp;w=120&amp;h=110&amp;ei=pItRUafOA6Sl4ATw6oDABg&amp;zoom=1&amp;iact=hc&amp;vpx=332&amp;vpy=662&amp;dur=218&amp;hovh=88&amp;hovw=96&amp;tx=75&amp;ty=66&amp;page=2&amp;tbnh=88&amp;tbnw=96&amp;start=54&amp;ndsp=54&amp;ved=1t:429,r:83,s:0,i:355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http://www.google.com/imgres?hl=no&amp;sa=X&amp;rls=com.microsoft:no:IE-SearchBox&amp;rlz=1I7NDKB_noNO517&amp;biw=1680&amp;bih=869&amp;tbm=isch&amp;tbnid=lalOemn-FCWnCM:&amp;imgrefurl=http://www.offshore.no/sak/27030_aker-kontrakter_paa_visund_og_troll&amp;docid=EZiQ8DScyft9DM&amp;imgurl=http://img.offshore.no/sak/aker_solutions_subsea(1).jpg&amp;w=340&amp;h=481&amp;ei=BZBRUdGHM6mF4gTxpIDwBQ&amp;zoom=1&amp;iact=hc&amp;vpx=1232&amp;vpy=241&amp;dur=11029&amp;hovh=267&amp;hovw=189&amp;tx=99&amp;ty=203&amp;page=1&amp;tbnh=143&amp;tbnw=99&amp;start=0&amp;ndsp=40&amp;ved=1t:429,r:14,s:0,i:12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imgres?hl=no&amp;sa=X&amp;rls=com.microsoft:no:IE-SearchBox&amp;rlz=1I7NDKB_noNO517&amp;biw=1680&amp;bih=869&amp;tbm=isch&amp;tbnid=ykWpHN-W3NRhGM:&amp;imgrefurl=http://www.ideasinmotioncontrol.com/2011/11/the-next-wave-in-subsea-motion-control-for-oil-and-gas-exploration.html&amp;docid=MZNHDHdg9WT1mM&amp;imgurl=http://www.ideasinmotioncontrol.com/images/main/sub-sea.jpg&amp;w=700&amp;h=485&amp;ei=wZFRUdTJCqmB4gSg3oDABQ&amp;zoom=1&amp;iact=hc&amp;vpx=900&amp;vpy=195&amp;dur=8284&amp;hovh=187&amp;hovw=270&amp;tx=107&amp;ty=132&amp;page=1&amp;tbnh=148&amp;tbnw=205&amp;start=0&amp;ndsp=40&amp;ved=1t:429,r:27,s:0,i:16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google.com/imgres?hl=no&amp;rls=com.microsoft:no:IE-SearchBox&amp;rlz=1I7NDKB_noNO517&amp;biw=1680&amp;bih=869&amp;tbm=isch&amp;tbnid=AFnhdfB5inOaJM:&amp;imgrefurl=http://www.tk.no/naring/article6376805.ece&amp;docid=9XDMTtKA4G4K0M&amp;imgurl=http://g.api.no/obscura/API/image/r1/escenic/978x1200r/1354609558/archive/04627/100125-kompresjon__4627932a.jpg&amp;w=978&amp;h=656&amp;ei=cpJRUe7dIeHV4gSj9YCoBg&amp;zoom=1&amp;iact=hc&amp;vpx=1020&amp;vpy=567&amp;dur=1201&amp;hovh=184&amp;hovw=274&amp;tx=127&amp;ty=167&amp;page=1&amp;tbnh=143&amp;tbnw=245&amp;start=0&amp;ndsp=42&amp;ved=1t:429,r:28,s:0,i:16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Historien-om-norsk-undervannsteknologi" TargetMode="External"/><Relationship Id="rId2" Type="http://schemas.openxmlformats.org/officeDocument/2006/relationships/hyperlink" Target="http://www.norskolje.museum.n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Norsk Undervannsteknologihistorie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Kristin Øye Gjerde</a:t>
            </a:r>
          </a:p>
          <a:p>
            <a:r>
              <a:rPr lang="nb-NO" dirty="0" smtClean="0"/>
              <a:t>Sr. forsker </a:t>
            </a:r>
          </a:p>
          <a:p>
            <a:r>
              <a:rPr lang="nb-NO" smtClean="0"/>
              <a:t>Norsk Oljemuseum</a:t>
            </a:r>
            <a:endParaRPr lang="nb-N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82" y="685799"/>
            <a:ext cx="3655918" cy="240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 descr="Sygnaramme">
            <a:hlinkClick r:id="rId3" tooltip="&quot;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89" y="3033183"/>
            <a:ext cx="4762500" cy="35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78" y="3657600"/>
            <a:ext cx="3770214" cy="267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historieprosjekt?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Læringsperspektivet</a:t>
            </a:r>
            <a:r>
              <a:rPr lang="nb-NO" sz="2400" dirty="0"/>
              <a:t>:</a:t>
            </a:r>
            <a:r>
              <a:rPr lang="nb-NO" sz="2400" dirty="0" smtClean="0"/>
              <a:t> </a:t>
            </a:r>
            <a:r>
              <a:rPr lang="nb-NO" sz="2400" dirty="0"/>
              <a:t>Hva har vi å lære av subseahistorien i den situasjonen oljenæringen er i nå? Hva har blitt gjort riktig før? Hvordan ble </a:t>
            </a:r>
            <a:r>
              <a:rPr lang="nb-NO" sz="2400" dirty="0" err="1"/>
              <a:t>subsea</a:t>
            </a:r>
            <a:r>
              <a:rPr lang="nb-NO" sz="2400" dirty="0"/>
              <a:t> en internasjonal </a:t>
            </a:r>
            <a:r>
              <a:rPr lang="nb-NO" sz="2400" dirty="0" smtClean="0"/>
              <a:t>eksportvare?</a:t>
            </a:r>
          </a:p>
          <a:p>
            <a:r>
              <a:rPr lang="nb-NO" sz="2400" dirty="0" smtClean="0"/>
              <a:t>Kostnadsreduksjon</a:t>
            </a:r>
            <a:r>
              <a:rPr lang="nb-NO" sz="2400" dirty="0"/>
              <a:t>: Hvorfor har </a:t>
            </a:r>
            <a:r>
              <a:rPr lang="nb-NO" sz="2400" dirty="0" err="1"/>
              <a:t>subsea</a:t>
            </a:r>
            <a:r>
              <a:rPr lang="nb-NO" sz="2400" dirty="0"/>
              <a:t> blitt for dyrt? Teknologiutvikling kjennetegnes ofte i å gå fra primitive via </a:t>
            </a:r>
            <a:r>
              <a:rPr lang="nb-NO" sz="2400" dirty="0" err="1"/>
              <a:t>oversofistikerte</a:t>
            </a:r>
            <a:r>
              <a:rPr lang="nb-NO" sz="2400" dirty="0"/>
              <a:t> til praktiske løsninger. Kan dette overføres til dagens situasjon i subseanæringen? </a:t>
            </a:r>
          </a:p>
        </p:txBody>
      </p:sp>
    </p:spTree>
    <p:extLst>
      <p:ext uri="{BB962C8B-B14F-4D97-AF65-F5344CB8AC3E}">
        <p14:creationId xmlns:p14="http://schemas.microsoft.com/office/powerpoint/2010/main" val="13383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400" dirty="0"/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r="18061"/>
          <a:stretch/>
        </p:blipFill>
        <p:spPr>
          <a:xfrm>
            <a:off x="8328226" y="1260849"/>
            <a:ext cx="2444280" cy="5383089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639616" y="1556793"/>
            <a:ext cx="5400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nb-NO" sz="2400" dirty="0"/>
          </a:p>
          <a:p>
            <a:r>
              <a:rPr lang="nb-NO" sz="2000" dirty="0">
                <a:cs typeface="Arial" pitchFamily="34" charset="0"/>
              </a:rPr>
              <a:t>De første letebrønnene i 1966 boret med flyterigg og </a:t>
            </a:r>
            <a:r>
              <a:rPr lang="nb-NO" sz="2000" dirty="0" err="1">
                <a:cs typeface="Arial" pitchFamily="34" charset="0"/>
              </a:rPr>
              <a:t>subsea</a:t>
            </a:r>
            <a:r>
              <a:rPr lang="nb-NO" sz="2000" dirty="0">
                <a:cs typeface="Arial" pitchFamily="34" charset="0"/>
              </a:rPr>
              <a:t> </a:t>
            </a:r>
            <a:r>
              <a:rPr lang="nb-NO" sz="2000" dirty="0" err="1">
                <a:cs typeface="Arial" pitchFamily="34" charset="0"/>
              </a:rPr>
              <a:t>wellheads</a:t>
            </a:r>
            <a:r>
              <a:rPr lang="nb-NO" sz="2000" dirty="0">
                <a:cs typeface="Arial" pitchFamily="34" charset="0"/>
              </a:rPr>
              <a:t> (import av teknologi)</a:t>
            </a:r>
          </a:p>
          <a:p>
            <a:pPr marL="457200" indent="-457200">
              <a:buFont typeface="Arial" pitchFamily="34" charset="0"/>
              <a:buChar char="•"/>
            </a:pPr>
            <a:endParaRPr lang="nb-NO" sz="2000" dirty="0">
              <a:cs typeface="Arial" pitchFamily="34" charset="0"/>
            </a:endParaRPr>
          </a:p>
          <a:p>
            <a:pPr lvl="0"/>
            <a:r>
              <a:rPr lang="nb-NO" sz="2000" dirty="0">
                <a:cs typeface="Arial" pitchFamily="34" charset="0"/>
              </a:rPr>
              <a:t>Fire lete-/avgrensningsbrønner på havbunnen på Ekofisk satt i produksjon i 1971</a:t>
            </a:r>
          </a:p>
          <a:p>
            <a:pPr marL="457200" indent="-457200">
              <a:buFont typeface="Arial" pitchFamily="34" charset="0"/>
              <a:buChar char="•"/>
            </a:pPr>
            <a:endParaRPr lang="nb-NO" sz="2000" dirty="0">
              <a:cs typeface="Arial" pitchFamily="34" charset="0"/>
            </a:endParaRPr>
          </a:p>
          <a:p>
            <a:pPr lvl="0"/>
            <a:r>
              <a:rPr lang="nb-NO" sz="2000" dirty="0">
                <a:cs typeface="Arial" pitchFamily="34" charset="0"/>
              </a:rPr>
              <a:t>Dykkerne </a:t>
            </a:r>
            <a:r>
              <a:rPr lang="nb-NO" sz="2000" dirty="0" smtClean="0">
                <a:cs typeface="Arial" pitchFamily="34" charset="0"/>
              </a:rPr>
              <a:t>viktige </a:t>
            </a:r>
            <a:r>
              <a:rPr lang="nb-NO" sz="2000" dirty="0">
                <a:cs typeface="Arial" pitchFamily="34" charset="0"/>
              </a:rPr>
              <a:t>i denne fasen </a:t>
            </a:r>
          </a:p>
          <a:p>
            <a:r>
              <a:rPr lang="nb-NO" sz="2000" dirty="0" err="1" smtClean="0">
                <a:cs typeface="Arial" pitchFamily="34" charset="0"/>
              </a:rPr>
              <a:t>Metningdykking</a:t>
            </a:r>
            <a:r>
              <a:rPr lang="nb-NO" sz="2000" dirty="0" smtClean="0">
                <a:cs typeface="Arial" pitchFamily="34" charset="0"/>
              </a:rPr>
              <a:t> vanlig </a:t>
            </a:r>
            <a:r>
              <a:rPr lang="nb-NO" sz="2000" dirty="0">
                <a:cs typeface="Arial" pitchFamily="34" charset="0"/>
              </a:rPr>
              <a:t>fra </a:t>
            </a:r>
            <a:r>
              <a:rPr lang="nb-NO" sz="2000" dirty="0" smtClean="0">
                <a:cs typeface="Arial" pitchFamily="34" charset="0"/>
              </a:rPr>
              <a:t>1974</a:t>
            </a:r>
            <a:endParaRPr lang="nb-NO" sz="2000" dirty="0">
              <a:cs typeface="Arial" pitchFamily="34" charset="0"/>
            </a:endParaRPr>
          </a:p>
          <a:p>
            <a:pPr lvl="0"/>
            <a:r>
              <a:rPr lang="nb-NO" sz="2000" dirty="0">
                <a:cs typeface="Arial" pitchFamily="34" charset="0"/>
              </a:rPr>
              <a:t> </a:t>
            </a:r>
            <a:endParaRPr lang="nb-NO" sz="2000" dirty="0">
              <a:ea typeface="Calibri"/>
              <a:cs typeface="Arial" pitchFamily="34" charset="0"/>
            </a:endParaRPr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84212" y="186612"/>
            <a:ext cx="8534400" cy="1370181"/>
          </a:xfrm>
        </p:spPr>
        <p:txBody>
          <a:bodyPr/>
          <a:lstStyle/>
          <a:p>
            <a:r>
              <a:rPr lang="nb-NO" dirty="0" smtClean="0"/>
              <a:t>1. Nybegynnere på havbunnen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29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8"/>
          <p:cNvSpPr>
            <a:spLocks noGrp="1"/>
          </p:cNvSpPr>
          <p:nvPr>
            <p:ph type="title"/>
          </p:nvPr>
        </p:nvSpPr>
        <p:spPr bwMode="auto">
          <a:xfrm>
            <a:off x="2855640" y="274638"/>
            <a:ext cx="735516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b-NO" dirty="0" smtClean="0">
                <a:cs typeface="Arial" pitchFamily="34" charset="0"/>
              </a:rPr>
              <a:t>2. Kompetansebygging </a:t>
            </a:r>
            <a:r>
              <a:rPr lang="nb-NO" dirty="0">
                <a:cs typeface="Arial" pitchFamily="34" charset="0"/>
              </a:rPr>
              <a:t>på dypere vann: 1974–1980 </a:t>
            </a:r>
            <a:r>
              <a:rPr lang="nb-NO" sz="4000" dirty="0"/>
              <a:t/>
            </a:r>
            <a:br>
              <a:rPr lang="nb-NO" sz="4000" dirty="0"/>
            </a:br>
            <a:r>
              <a:rPr lang="nb-NO" sz="4000" dirty="0"/>
              <a:t/>
            </a:r>
            <a:br>
              <a:rPr lang="nb-NO" sz="4000" dirty="0"/>
            </a:br>
            <a:endParaRPr lang="nb-NO" sz="4000" dirty="0">
              <a:latin typeface="New Baskerville" pitchFamily="18" charset="0"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981200" y="1600201"/>
            <a:ext cx="5482952" cy="4525963"/>
          </a:xfrm>
        </p:spPr>
        <p:txBody>
          <a:bodyPr/>
          <a:lstStyle/>
          <a:p>
            <a:pPr marL="0" indent="0" fontAlgn="t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Viktige drivere:</a:t>
            </a:r>
          </a:p>
          <a:p>
            <a:pPr eaLnBrk="1" fontAlgn="t" hangingPunct="1"/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Ilandføring i rør over Norskerenna (10 </a:t>
            </a:r>
            <a:r>
              <a:rPr lang="nb-NO" dirty="0" err="1">
                <a:solidFill>
                  <a:schemeClr val="tx1"/>
                </a:solidFill>
                <a:cs typeface="Arial" pitchFamily="34" charset="0"/>
              </a:rPr>
              <a:t>oljebud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)</a:t>
            </a:r>
          </a:p>
          <a:p>
            <a:pPr eaLnBrk="1" fontAlgn="t" hangingPunct="1"/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Teknologiavtalene: Forskning og utvikling</a:t>
            </a:r>
          </a:p>
          <a:p>
            <a:pPr eaLnBrk="1" fontAlgn="t" hangingPunct="1"/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Funn på dypere vann</a:t>
            </a:r>
          </a:p>
          <a:p>
            <a:pPr marL="0" lvl="1" indent="0" fontAlgn="t">
              <a:buNone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Kongsberg </a:t>
            </a:r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Våpenfabrikks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første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subseaprosjekter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fontAlgn="t">
              <a:buNone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Utvikling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av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ROVer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-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Snurre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30" y="4390108"/>
            <a:ext cx="3456384" cy="227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9" descr="Nordøst Frigg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42"/>
          <a:stretch/>
        </p:blipFill>
        <p:spPr bwMode="auto">
          <a:xfrm>
            <a:off x="8689082" y="767748"/>
            <a:ext cx="3043436" cy="3310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7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99656" y="274638"/>
            <a:ext cx="7211144" cy="128215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nb-NO" dirty="0" smtClean="0">
                <a:cs typeface="Arial" pitchFamily="34" charset="0"/>
              </a:rPr>
              <a:t>3. Dykkerløse </a:t>
            </a:r>
            <a:r>
              <a:rPr lang="nb-NO" dirty="0">
                <a:cs typeface="Arial" pitchFamily="34" charset="0"/>
              </a:rPr>
              <a:t>satellitter og felt i prøvefase: 1980–1990 </a:t>
            </a:r>
            <a:r>
              <a:rPr lang="nb-NO" sz="4000" dirty="0"/>
              <a:t/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423592" y="1484785"/>
            <a:ext cx="7787208" cy="464137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nb-NO" sz="2400" dirty="0"/>
              <a:t> </a:t>
            </a:r>
          </a:p>
          <a:p>
            <a:pPr marL="0" indent="0">
              <a:buNone/>
            </a:pPr>
            <a:r>
              <a:rPr lang="nb-NO" sz="2400" dirty="0">
                <a:latin typeface="New Baskerville" pitchFamily="18" charset="0"/>
              </a:rPr>
              <a:t> </a:t>
            </a:r>
          </a:p>
        </p:txBody>
      </p:sp>
      <p:pic>
        <p:nvPicPr>
          <p:cNvPr id="6" name="Picture 2" descr="Skuld projec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52" y="1484785"/>
            <a:ext cx="238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2567607" y="1628801"/>
            <a:ext cx="5708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nb-NO" sz="2000" dirty="0">
                <a:cs typeface="Arial" pitchFamily="34" charset="0"/>
              </a:rPr>
              <a:t>Skuldprosjektet – Elf forsker på fjernstyrte brønner. </a:t>
            </a:r>
            <a:r>
              <a:rPr lang="nb-NO" sz="2000" dirty="0" err="1">
                <a:cs typeface="Arial" pitchFamily="34" charset="0"/>
              </a:rPr>
              <a:t>NordøstFrigg</a:t>
            </a:r>
            <a:r>
              <a:rPr lang="nb-NO" sz="2000" dirty="0">
                <a:cs typeface="Arial" pitchFamily="34" charset="0"/>
              </a:rPr>
              <a:t> og Øst Frigg</a:t>
            </a:r>
          </a:p>
          <a:p>
            <a:pPr marL="342900" indent="-342900" fontAlgn="t">
              <a:buFont typeface="Arial" pitchFamily="34" charset="0"/>
              <a:buChar char="•"/>
            </a:pPr>
            <a:endParaRPr lang="nb-NO" sz="2000" dirty="0">
              <a:cs typeface="Arial" pitchFamily="34" charset="0"/>
            </a:endParaRPr>
          </a:p>
          <a:p>
            <a:pPr fontAlgn="t"/>
            <a:r>
              <a:rPr lang="nb-NO" sz="2000" dirty="0">
                <a:cs typeface="Arial" pitchFamily="34" charset="0"/>
              </a:rPr>
              <a:t>Driver: Oljeprisfall 1986 – </a:t>
            </a:r>
            <a:r>
              <a:rPr lang="nb-NO" sz="2000" dirty="0" smtClean="0">
                <a:cs typeface="Arial" pitchFamily="34" charset="0"/>
              </a:rPr>
              <a:t>kostnadseffektivitet </a:t>
            </a:r>
            <a:endParaRPr lang="nb-NO" sz="2000" dirty="0">
              <a:cs typeface="Arial" pitchFamily="34" charset="0"/>
            </a:endParaRPr>
          </a:p>
          <a:p>
            <a:pPr marL="342900" indent="-342900" fontAlgn="t">
              <a:buFont typeface="Arial" pitchFamily="34" charset="0"/>
              <a:buChar char="•"/>
            </a:pPr>
            <a:endParaRPr lang="nb-NO" sz="2000" dirty="0">
              <a:cs typeface="Arial" pitchFamily="34" charset="0"/>
            </a:endParaRPr>
          </a:p>
          <a:p>
            <a:pPr fontAlgn="t"/>
            <a:r>
              <a:rPr lang="nb-NO" sz="2000" dirty="0">
                <a:cs typeface="Arial" pitchFamily="34" charset="0"/>
              </a:rPr>
              <a:t>Gullfaks </a:t>
            </a:r>
            <a:r>
              <a:rPr lang="nb-NO" sz="2000" dirty="0" err="1">
                <a:cs typeface="Arial" pitchFamily="34" charset="0"/>
              </a:rPr>
              <a:t>subsea</a:t>
            </a:r>
            <a:r>
              <a:rPr lang="nb-NO" sz="2000" dirty="0">
                <a:cs typeface="Arial" pitchFamily="34" charset="0"/>
              </a:rPr>
              <a:t> – første dykkerløse system</a:t>
            </a:r>
          </a:p>
          <a:p>
            <a:pPr fontAlgn="t"/>
            <a:r>
              <a:rPr lang="nb-NO" sz="2000" dirty="0">
                <a:latin typeface="Arial" pitchFamily="34" charset="0"/>
                <a:cs typeface="Arial" pitchFamily="34" charset="0"/>
              </a:rPr>
              <a:t>       </a:t>
            </a:r>
            <a:endParaRPr lang="nb-NO" dirty="0">
              <a:latin typeface="Calibri"/>
              <a:ea typeface="Calibri"/>
              <a:cs typeface="Calibri"/>
            </a:endParaRPr>
          </a:p>
        </p:txBody>
      </p:sp>
      <p:pic>
        <p:nvPicPr>
          <p:cNvPr id="9" name="Bilde 8" descr="Gullfak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044" y="3993502"/>
            <a:ext cx="4446121" cy="2771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8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9218" name="Rectangle 4"/>
          <p:cNvSpPr>
            <a:spLocks noGrp="1" noChangeArrowheads="1"/>
          </p:cNvSpPr>
          <p:nvPr>
            <p:ph sz="half" idx="1"/>
          </p:nvPr>
        </p:nvSpPr>
        <p:spPr bwMode="auto">
          <a:xfrm>
            <a:off x="1831911" y="887835"/>
            <a:ext cx="4474840" cy="54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fontAlgn="t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Konkurranse mellom dykkerløse systemer på Tommeliten (Statoil) og TOGI (Hydro) om hvem som kom først ut</a:t>
            </a:r>
          </a:p>
          <a:p>
            <a:pPr eaLnBrk="1" fontAlgn="t" hangingPunct="1"/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marL="0" indent="0" fontAlgn="t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Fruktbart samarbeid mellom myndigheter, forskning og industri</a:t>
            </a:r>
          </a:p>
          <a:p>
            <a:pPr eaLnBrk="1" fontAlgn="t" hangingPunct="1"/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marL="0" indent="0" fontAlgn="t">
              <a:buNone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LilleFrigg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(Elf)</a:t>
            </a:r>
          </a:p>
          <a:p>
            <a:pPr eaLnBrk="1" fontAlgn="t" hangingPunct="1"/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marL="0" indent="0" fontAlgn="t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Kvalifisering av norsk </a:t>
            </a:r>
            <a:r>
              <a:rPr lang="nb-NO" dirty="0" err="1">
                <a:solidFill>
                  <a:schemeClr val="tx1"/>
                </a:solidFill>
                <a:cs typeface="Arial" pitchFamily="34" charset="0"/>
              </a:rPr>
              <a:t>subsea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 industri på Kongsberg</a:t>
            </a:r>
          </a:p>
          <a:p>
            <a:pPr marL="0" indent="0">
              <a:buNone/>
            </a:pPr>
            <a:r>
              <a:rPr lang="nb-NO" sz="2800" dirty="0"/>
              <a:t>	</a:t>
            </a:r>
          </a:p>
        </p:txBody>
      </p:sp>
      <p:pic>
        <p:nvPicPr>
          <p:cNvPr id="7" name="Bilde 6" descr="TOG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743" y="274638"/>
            <a:ext cx="2741290" cy="48299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i="1" dirty="0"/>
          </a:p>
        </p:txBody>
      </p:sp>
      <p:pic>
        <p:nvPicPr>
          <p:cNvPr id="9" name="Bilde 8" descr="Lille frig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85" y="3681477"/>
            <a:ext cx="2732906" cy="1911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9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289248"/>
            <a:ext cx="8229600" cy="1051519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cs typeface="Arial" pitchFamily="34" charset="0"/>
              </a:rPr>
              <a:t>4. Standardisering </a:t>
            </a:r>
            <a:r>
              <a:rPr lang="nb-NO" dirty="0">
                <a:cs typeface="Arial" pitchFamily="34" charset="0"/>
              </a:rPr>
              <a:t>av undervannsteknologi: 1990–2000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nb-NO" dirty="0" err="1" smtClean="0">
                <a:solidFill>
                  <a:schemeClr val="tx1"/>
                </a:solidFill>
                <a:cs typeface="Arial" pitchFamily="34" charset="0"/>
              </a:rPr>
              <a:t>Overtråling</a:t>
            </a:r>
            <a:r>
              <a:rPr lang="nb-NO" dirty="0" smtClean="0">
                <a:solidFill>
                  <a:schemeClr val="tx1"/>
                </a:solidFill>
                <a:cs typeface="Arial" pitchFamily="34" charset="0"/>
              </a:rPr>
              <a:t>/fiskeriinteresser 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innvirker på </a:t>
            </a:r>
            <a:r>
              <a:rPr lang="nb-NO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nb-NO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nb-NO" dirty="0" smtClean="0">
                <a:solidFill>
                  <a:schemeClr val="tx1"/>
                </a:solidFill>
                <a:cs typeface="Arial" pitchFamily="34" charset="0"/>
              </a:rPr>
              <a:t>design 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av subseainstallasjoner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tx1"/>
                </a:solidFill>
                <a:cs typeface="Arial" pitchFamily="34" charset="0"/>
              </a:rPr>
              <a:t>Løsningen 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for flerfasetransport utvikles ved </a:t>
            </a:r>
            <a:r>
              <a:rPr lang="nb-NO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nb-NO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nb-NO" dirty="0" smtClean="0">
                <a:solidFill>
                  <a:schemeClr val="tx1"/>
                </a:solidFill>
                <a:cs typeface="Arial" pitchFamily="34" charset="0"/>
              </a:rPr>
              <a:t>Sintefs 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anlegg på Tiller i Trondheim</a:t>
            </a:r>
          </a:p>
          <a:p>
            <a:pPr lvl="0"/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lvl="0"/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lvl="0"/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lvl="0"/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lvl="0"/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lvl="0"/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lvl="0"/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lvl="0"/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Subsea standardisering Statfjordsatellittene og Draugen</a:t>
            </a:r>
            <a:br>
              <a:rPr lang="nb-NO" dirty="0">
                <a:solidFill>
                  <a:schemeClr val="tx1"/>
                </a:solidFill>
                <a:cs typeface="Arial" pitchFamily="34" charset="0"/>
              </a:rPr>
            </a:b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Verdensrekord i flerfasetransport </a:t>
            </a:r>
            <a:r>
              <a:rPr lang="nb-NO" dirty="0" smtClean="0">
                <a:solidFill>
                  <a:schemeClr val="tx1"/>
                </a:solidFill>
                <a:cs typeface="Arial" pitchFamily="34" charset="0"/>
              </a:rPr>
              <a:t>-18 km 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fra Statfjord N til Statfjord </a:t>
            </a:r>
            <a:r>
              <a:rPr lang="nb-NO" dirty="0" smtClean="0">
                <a:solidFill>
                  <a:schemeClr val="tx1"/>
                </a:solidFill>
                <a:cs typeface="Arial" pitchFamily="34" charset="0"/>
              </a:rPr>
              <a:t>C  </a:t>
            </a:r>
            <a:r>
              <a:rPr lang="nb-NO" dirty="0" smtClean="0">
                <a:cs typeface="Arial" pitchFamily="34" charset="0"/>
              </a:rPr>
              <a:t> </a:t>
            </a:r>
            <a:endParaRPr lang="nb-NO" dirty="0">
              <a:cs typeface="Arial" pitchFamily="34" charset="0"/>
            </a:endParaRPr>
          </a:p>
          <a:p>
            <a:pPr lvl="0"/>
            <a:endParaRPr lang="nb-NO" dirty="0">
              <a:latin typeface="Arial" pitchFamily="34" charset="0"/>
              <a:cs typeface="Arial" pitchFamily="34" charset="0"/>
            </a:endParaRPr>
          </a:p>
          <a:p>
            <a:endParaRPr lang="nb-NO" dirty="0"/>
          </a:p>
        </p:txBody>
      </p:sp>
      <p:pic>
        <p:nvPicPr>
          <p:cNvPr id="5" name="Picture 3" descr="V:\PROSJEKT AVSLUTTET\Årbøker\Årbok 2011\05 - Trondheim og oljen\Trondheim\8.Flerfase -anlegget pÃ¥ Till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0" b="17999"/>
          <a:stretch/>
        </p:blipFill>
        <p:spPr bwMode="auto">
          <a:xfrm>
            <a:off x="2117582" y="2642806"/>
            <a:ext cx="7415660" cy="27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111500" y="1700213"/>
            <a:ext cx="75565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nb-NO" sz="2400" dirty="0"/>
              <a:t> 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Rektangel 3"/>
          <p:cNvSpPr/>
          <p:nvPr/>
        </p:nvSpPr>
        <p:spPr>
          <a:xfrm>
            <a:off x="2349922" y="449015"/>
            <a:ext cx="662473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t">
              <a:buFont typeface="Arial" pitchFamily="34" charset="0"/>
              <a:buChar char="•"/>
            </a:pPr>
            <a:endParaRPr lang="nb-NO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nb-NO" sz="2000" dirty="0">
                <a:cs typeface="Arial" pitchFamily="34" charset="0"/>
              </a:rPr>
              <a:t>EPC kontrakter for </a:t>
            </a:r>
            <a:r>
              <a:rPr lang="nb-NO" sz="2000" dirty="0" err="1">
                <a:cs typeface="Arial" pitchFamily="34" charset="0"/>
              </a:rPr>
              <a:t>totalsystemer</a:t>
            </a:r>
            <a:r>
              <a:rPr lang="nb-NO" sz="2000" dirty="0">
                <a:cs typeface="Arial" pitchFamily="34" charset="0"/>
              </a:rPr>
              <a:t> tas i bruk på nye felt. Draugen , </a:t>
            </a:r>
            <a:r>
              <a:rPr lang="nb-NO" sz="2000" dirty="0" err="1">
                <a:cs typeface="Arial" pitchFamily="34" charset="0"/>
              </a:rPr>
              <a:t>Statfjordsattelittene</a:t>
            </a:r>
            <a:endParaRPr lang="nb-NO" sz="20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cs typeface="Arial" pitchFamily="34" charset="0"/>
            </a:endParaRPr>
          </a:p>
          <a:p>
            <a:pPr lvl="0"/>
            <a:r>
              <a:rPr lang="nb-NO" sz="2000" dirty="0">
                <a:cs typeface="Arial" pitchFamily="34" charset="0"/>
              </a:rPr>
              <a:t>Kostnadene per brønn går ned, for eksempel på Åsgard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cs typeface="Arial" pitchFamily="34" charset="0"/>
            </a:endParaRPr>
          </a:p>
          <a:p>
            <a:pPr lvl="0"/>
            <a:r>
              <a:rPr lang="nb-NO" sz="2000" dirty="0" err="1">
                <a:cs typeface="Arial" pitchFamily="34" charset="0"/>
              </a:rPr>
              <a:t>HOSTen</a:t>
            </a:r>
            <a:r>
              <a:rPr lang="nb-NO" sz="2000" dirty="0">
                <a:cs typeface="Arial" pitchFamily="34" charset="0"/>
              </a:rPr>
              <a:t> utvikles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cs typeface="Arial" pitchFamily="34" charset="0"/>
            </a:endParaRPr>
          </a:p>
          <a:p>
            <a:pPr lvl="0"/>
            <a:r>
              <a:rPr lang="nb-NO" sz="2000" dirty="0">
                <a:cs typeface="Arial" pitchFamily="34" charset="0"/>
              </a:rPr>
              <a:t>Dykkerfirma blir </a:t>
            </a:r>
          </a:p>
          <a:p>
            <a:pPr lvl="0"/>
            <a:r>
              <a:rPr lang="nb-NO" sz="2000" dirty="0">
                <a:cs typeface="Arial" pitchFamily="34" charset="0"/>
              </a:rPr>
              <a:t>undervannsentreprenører</a:t>
            </a:r>
          </a:p>
          <a:p>
            <a:pPr lvl="0"/>
            <a:endParaRPr lang="nb-NO" sz="2000" dirty="0">
              <a:cs typeface="Arial" pitchFamily="34" charset="0"/>
            </a:endParaRPr>
          </a:p>
          <a:p>
            <a:pPr lvl="0"/>
            <a:r>
              <a:rPr lang="nb-NO" sz="2000" dirty="0">
                <a:cs typeface="Arial" pitchFamily="34" charset="0"/>
              </a:rPr>
              <a:t>Fra sveising av rør til </a:t>
            </a:r>
            <a:r>
              <a:rPr lang="nb-NO" sz="2000" dirty="0" err="1">
                <a:cs typeface="Arial" pitchFamily="34" charset="0"/>
              </a:rPr>
              <a:t>reeling</a:t>
            </a:r>
            <a:endParaRPr lang="nb-NO" sz="20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cs typeface="Arial" pitchFamily="34" charset="0"/>
            </a:endParaRPr>
          </a:p>
          <a:p>
            <a:pPr lvl="0"/>
            <a:r>
              <a:rPr lang="en-US" sz="2000" dirty="0">
                <a:cs typeface="Arial" pitchFamily="34" charset="0"/>
              </a:rPr>
              <a:t>Drift </a:t>
            </a:r>
            <a:r>
              <a:rPr lang="en-US" sz="2000" dirty="0" err="1">
                <a:cs typeface="Arial" pitchFamily="34" charset="0"/>
              </a:rPr>
              <a:t>og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vedlikehold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av</a:t>
            </a:r>
            <a:r>
              <a:rPr lang="en-US" sz="2000" dirty="0">
                <a:cs typeface="Arial" pitchFamily="34" charset="0"/>
              </a:rPr>
              <a:t> </a:t>
            </a:r>
          </a:p>
          <a:p>
            <a:pPr lvl="0"/>
            <a:r>
              <a:rPr lang="en-US" sz="2000" dirty="0">
                <a:cs typeface="Arial" pitchFamily="34" charset="0"/>
              </a:rPr>
              <a:t>subsea </a:t>
            </a:r>
            <a:r>
              <a:rPr lang="en-US" sz="2000" dirty="0" err="1">
                <a:cs typeface="Arial" pitchFamily="34" charset="0"/>
              </a:rPr>
              <a:t>anlegg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fra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spesialfartøy</a:t>
            </a:r>
            <a:endParaRPr lang="nb-NO" sz="2000" dirty="0"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 fontAlgn="t">
              <a:buFont typeface="Arial" pitchFamily="34" charset="0"/>
              <a:buChar char="•"/>
            </a:pPr>
            <a:endParaRPr lang="nb-NO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 fontAlgn="t"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000"/>
              </a:spcAft>
            </a:pPr>
            <a:endParaRPr lang="nb-NO" sz="2400" dirty="0">
              <a:latin typeface="+mj-lt"/>
              <a:ea typeface="Calibri"/>
              <a:cs typeface="Times New Roman"/>
            </a:endParaRPr>
          </a:p>
        </p:txBody>
      </p:sp>
      <p:pic>
        <p:nvPicPr>
          <p:cNvPr id="6" name="Bilde 5" descr="Tampenområd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56" y="2169220"/>
            <a:ext cx="3898404" cy="3176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7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cs typeface="Arial" pitchFamily="34" charset="0"/>
              </a:rPr>
              <a:t>5. Subsealøsninger </a:t>
            </a:r>
            <a:r>
              <a:rPr lang="nb-NO" dirty="0">
                <a:cs typeface="Arial" pitchFamily="34" charset="0"/>
              </a:rPr>
              <a:t>blir eksportvare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590" y="1600201"/>
            <a:ext cx="658682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639616" y="354562"/>
            <a:ext cx="7848872" cy="1063075"/>
          </a:xfrm>
        </p:spPr>
        <p:txBody>
          <a:bodyPr>
            <a:normAutofit fontScale="90000"/>
          </a:bodyPr>
          <a:lstStyle/>
          <a:p>
            <a:r>
              <a:rPr lang="nb-NO" dirty="0">
                <a:cs typeface="Arial" pitchFamily="34" charset="0"/>
              </a:rPr>
              <a:t>Subsealøsninger blir eksportvare: 1980–2000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2135560" y="1600201"/>
            <a:ext cx="612068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Hva har lønnsomhet, standardisering og et nasjonalt og internasjonalt marked hatt å si for veksten i bransjen?</a:t>
            </a:r>
          </a:p>
          <a:p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Markedsføring av undervannsteknologi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Norwegian </a:t>
            </a:r>
            <a:r>
              <a:rPr lang="nb-NO" dirty="0" err="1">
                <a:solidFill>
                  <a:schemeClr val="tx1"/>
                </a:solidFill>
                <a:cs typeface="Arial" pitchFamily="34" charset="0"/>
              </a:rPr>
              <a:t>Deepwater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 Program - NDP </a:t>
            </a:r>
          </a:p>
          <a:p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Internasjonal standardisering gjennom </a:t>
            </a:r>
            <a:r>
              <a:rPr lang="nb-NO" dirty="0" err="1">
                <a:solidFill>
                  <a:schemeClr val="tx1"/>
                </a:solidFill>
                <a:cs typeface="Arial" pitchFamily="34" charset="0"/>
              </a:rPr>
              <a:t>Norsok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/ISO </a:t>
            </a:r>
            <a:r>
              <a:rPr lang="nb-NO" dirty="0" err="1">
                <a:solidFill>
                  <a:schemeClr val="tx1"/>
                </a:solidFill>
                <a:cs typeface="Arial" pitchFamily="34" charset="0"/>
              </a:rPr>
              <a:t>subsea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Internasjonal undervannsteknologikonferanse: UTC/NUS</a:t>
            </a:r>
          </a:p>
          <a:p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Eksport av norsk </a:t>
            </a:r>
            <a:r>
              <a:rPr lang="nb-NO" dirty="0" err="1">
                <a:solidFill>
                  <a:schemeClr val="tx1"/>
                </a:solidFill>
                <a:cs typeface="Arial" pitchFamily="34" charset="0"/>
              </a:rPr>
              <a:t>subsea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 teknologi - INTSOK</a:t>
            </a:r>
          </a:p>
          <a:p>
            <a:endParaRPr lang="nb-NO" dirty="0"/>
          </a:p>
        </p:txBody>
      </p:sp>
      <p:pic>
        <p:nvPicPr>
          <p:cNvPr id="5" name="Bilde 4" descr="http://www.stalguiden.com/images/Norsok_logo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284984"/>
            <a:ext cx="19431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lassholder for innhold 6" descr="http://www.arcticweb.com/wp-content/uploads/2011/02/ndp_logo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14" y="1412776"/>
            <a:ext cx="1512168" cy="158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 descr="http://upload.rb.ru/upload/users/picture/595174/44bcf3041964f523c6acb5e4248089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5085184"/>
            <a:ext cx="244827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 descr="https://encrypted-tbn2.gstatic.com/images?q=tbn:ANd9GcRciNNfFZXx6B8RbjHONk_KsVN0CWn3uZC8Tcv9BcnLMc2AVZpK2w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366" y="4057377"/>
            <a:ext cx="9144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4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27648" y="274638"/>
            <a:ext cx="753224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cs typeface="Arial" pitchFamily="34" charset="0"/>
              </a:rPr>
              <a:t>6. Subseateknologi </a:t>
            </a:r>
            <a:r>
              <a:rPr lang="nb-NO" dirty="0">
                <a:cs typeface="Arial" pitchFamily="34" charset="0"/>
              </a:rPr>
              <a:t>og leverandør-industrien: </a:t>
            </a:r>
            <a:r>
              <a:rPr lang="nb-NO" dirty="0" smtClean="0">
                <a:cs typeface="Arial" pitchFamily="34" charset="0"/>
              </a:rPr>
              <a:t>2000–2015 </a:t>
            </a:r>
            <a:endParaRPr lang="nb-NO" dirty="0">
              <a:cs typeface="Arial" pitchFamily="34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4781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Hva har undervannsteknologien betydd for leverandørindustrien?</a:t>
            </a:r>
          </a:p>
          <a:p>
            <a:pPr lvl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Aker  </a:t>
            </a:r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FMC </a:t>
            </a:r>
          </a:p>
          <a:p>
            <a:pPr lvl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GE</a:t>
            </a:r>
          </a:p>
          <a:p>
            <a:pPr lvl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Camron</a:t>
            </a:r>
          </a:p>
          <a:p>
            <a:pPr lvl="0"/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Mindre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selskaper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Eksport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av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know-how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Hva har det betydd for den </a:t>
            </a:r>
            <a:r>
              <a:rPr lang="nb-NO" dirty="0" err="1">
                <a:solidFill>
                  <a:schemeClr val="tx1"/>
                </a:solidFill>
                <a:cs typeface="Arial" pitchFamily="34" charset="0"/>
              </a:rPr>
              <a:t>petromaritime</a:t>
            </a: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 næringen? </a:t>
            </a:r>
            <a:br>
              <a:rPr lang="nb-NO" dirty="0">
                <a:solidFill>
                  <a:schemeClr val="tx1"/>
                </a:solidFill>
                <a:cs typeface="Arial" pitchFamily="34" charset="0"/>
              </a:rPr>
            </a:b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verft og rederier</a:t>
            </a: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Økt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bruk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av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spesialfartøy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: 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Multy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Supply Vessels</a:t>
            </a:r>
            <a:endParaRPr lang="nb-NO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Bilde 9" descr="http://www.innodesign.no/var/ezwebin_site/storage/images/industri-offshore/fmc-technologies-med-nok-en-bragd/53161-1-nor-NO/FMC-Technologies-med-nok-en-brag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8" b="11425"/>
          <a:stretch/>
        </p:blipFill>
        <p:spPr bwMode="auto">
          <a:xfrm>
            <a:off x="6168009" y="1556793"/>
            <a:ext cx="4091583" cy="1996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e 10" descr="UT 767 CD is a multipurpose subsea service and support vessel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168527"/>
            <a:ext cx="489654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e 11" descr="https://encrypted-tbn2.gstatic.com/images?q=tbn:ANd9GcQtbX_NJHyu7q1rnzdYa1oFJL5LvebMggHCUmlezV03YnnuNhGku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2348881"/>
            <a:ext cx="1797050" cy="254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2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startet Prosjektet?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Initiativ fra Statoil-veteraner i januar 2013</a:t>
            </a:r>
          </a:p>
          <a:p>
            <a:r>
              <a:rPr lang="nb-NO" sz="2400" dirty="0" smtClean="0"/>
              <a:t>Seminar mai 2013</a:t>
            </a:r>
          </a:p>
          <a:p>
            <a:r>
              <a:rPr lang="nb-NO" sz="2400" dirty="0" smtClean="0"/>
              <a:t>Forprosjektskisse og disposisjon utarbeidet</a:t>
            </a:r>
          </a:p>
          <a:p>
            <a:r>
              <a:rPr lang="nb-NO" sz="2400" dirty="0" smtClean="0"/>
              <a:t>Søknad om midler til et historie-, dokumentasjon- og utstillingsprosjekt sendt til industrien høsten 2013</a:t>
            </a:r>
          </a:p>
          <a:p>
            <a:r>
              <a:rPr lang="nb-NO" sz="2400" dirty="0" smtClean="0"/>
              <a:t>Bare 4 av 17 selskaper var positive våren 2014</a:t>
            </a:r>
            <a:br>
              <a:rPr lang="nb-NO" sz="2400" dirty="0" smtClean="0"/>
            </a:b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2239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16833" y="274638"/>
            <a:ext cx="8699647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cs typeface="Arial" pitchFamily="34" charset="0"/>
              </a:rPr>
              <a:t>7. Gjennombrudd </a:t>
            </a:r>
            <a:r>
              <a:rPr lang="nb-NO" dirty="0">
                <a:cs typeface="Arial" pitchFamily="34" charset="0"/>
              </a:rPr>
              <a:t>for undervanns-produksjon: </a:t>
            </a:r>
            <a:r>
              <a:rPr lang="nb-NO" dirty="0" smtClean="0">
                <a:cs typeface="Arial" pitchFamily="34" charset="0"/>
              </a:rPr>
              <a:t>2000–2015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81200" y="1412777"/>
            <a:ext cx="4618856" cy="4713387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Videre teknologisprang på bunnen: </a:t>
            </a:r>
          </a:p>
          <a:p>
            <a:pPr lvl="0">
              <a:buFont typeface="Arial" pitchFamily="34" charset="0"/>
              <a:buChar char="•"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Snøhvit – fra hav til land</a:t>
            </a:r>
          </a:p>
          <a:p>
            <a:pPr lvl="0">
              <a:buFont typeface="Arial" pitchFamily="34" charset="0"/>
              <a:buChar char="•"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Separasjon på havbunnen</a:t>
            </a:r>
          </a:p>
          <a:p>
            <a:pPr lvl="0">
              <a:buFont typeface="Arial" pitchFamily="34" charset="0"/>
              <a:buChar char="•"/>
            </a:pPr>
            <a:r>
              <a:rPr lang="nb-NO" dirty="0">
                <a:solidFill>
                  <a:schemeClr val="tx1"/>
                </a:solidFill>
                <a:cs typeface="Arial" pitchFamily="34" charset="0"/>
              </a:rPr>
              <a:t>Subsea prosessering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Gass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kompresjon</a:t>
            </a:r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Lett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brønnintervensjon</a:t>
            </a:r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Økt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oljeutvinning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(IOR/EOR)</a:t>
            </a:r>
          </a:p>
          <a:p>
            <a:pPr lvl="0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Havbunnsfabrikken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...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Subsea </a:t>
            </a:r>
            <a:r>
              <a:rPr lang="en-US" dirty="0" err="1" smtClean="0">
                <a:solidFill>
                  <a:schemeClr val="tx1"/>
                </a:solidFill>
                <a:cs typeface="Arial" pitchFamily="34" charset="0"/>
              </a:rPr>
              <a:t>som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pitchFamily="34" charset="0"/>
              </a:rPr>
              <a:t>arbeidsplass</a:t>
            </a:r>
            <a:endParaRPr lang="nb-NO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innhold 5" descr="https://encrypted-tbn1.gstatic.com/images?q=tbn:ANd9GcQMEkWsl7_JNGx_1ZEJ51mIo8F-hL2E3KqB0-b0unMcwoHaco7Po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052" y="979714"/>
            <a:ext cx="359397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 descr="https://encrypted-tbn1.gstatic.com/images?q=tbn:ANd9GcSRSq5ETksESfSW5d4XEc_NcyAGQn16cSt08u7HxjtoU8yezY7d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42" y="4331838"/>
            <a:ext cx="3240360" cy="222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 descr="http://www.offshore-mag.com/content/dam/etc/medialib/new-lib/offshore/print-articles/2011/aug/50475.res/_jcr_content/renditions/pennwell.web.400.320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7" b="12047"/>
          <a:stretch/>
        </p:blipFill>
        <p:spPr bwMode="auto">
          <a:xfrm>
            <a:off x="8382000" y="3463578"/>
            <a:ext cx="3810000" cy="246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5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Fase 3: Utstillingsprosjekt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21" y="2931639"/>
            <a:ext cx="2408680" cy="3626553"/>
          </a:xfrm>
          <a:prstGeom prst="rect">
            <a:avLst/>
          </a:prstGeom>
        </p:spPr>
      </p:pic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8390" r="5068" b="29660"/>
          <a:stretch/>
        </p:blipFill>
        <p:spPr>
          <a:xfrm>
            <a:off x="826227" y="989045"/>
            <a:ext cx="7216761" cy="3318052"/>
          </a:xfrm>
        </p:spPr>
      </p:pic>
    </p:spTree>
    <p:extLst>
      <p:ext uri="{BB962C8B-B14F-4D97-AF65-F5344CB8AC3E}">
        <p14:creationId xmlns:p14="http://schemas.microsoft.com/office/powerpoint/2010/main" val="1424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Spørsmål </a:t>
            </a:r>
            <a:r>
              <a:rPr lang="nb-NO" dirty="0"/>
              <a:t>eller kommentarer?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nb-NO" sz="2400" dirty="0">
              <a:latin typeface="+mj-lt"/>
            </a:endParaRPr>
          </a:p>
          <a:p>
            <a:pPr marL="457200" lvl="1" indent="0">
              <a:buNone/>
            </a:pPr>
            <a:endParaRPr lang="nb-NO" sz="2400" dirty="0">
              <a:latin typeface="+mj-lt"/>
            </a:endParaRPr>
          </a:p>
          <a:p>
            <a:r>
              <a:rPr lang="nb-NO" sz="2400" dirty="0" smtClean="0">
                <a:latin typeface="+mj-lt"/>
                <a:hlinkClick r:id="rId2"/>
              </a:rPr>
              <a:t>www.norskolje.museum.no</a:t>
            </a:r>
            <a:r>
              <a:rPr lang="nb-NO" sz="2400" dirty="0" smtClean="0">
                <a:latin typeface="+mj-lt"/>
              </a:rPr>
              <a:t> </a:t>
            </a:r>
            <a:endParaRPr lang="nb-NO" sz="2400" dirty="0">
              <a:solidFill>
                <a:srgbClr val="170A20"/>
              </a:solidFill>
              <a:latin typeface="+mj-lt"/>
            </a:endParaRPr>
          </a:p>
          <a:p>
            <a:endParaRPr lang="nb-NO" dirty="0" smtClean="0"/>
          </a:p>
          <a:p>
            <a:r>
              <a:rPr lang="nb-NO" dirty="0" smtClean="0">
                <a:hlinkClick r:id="rId3"/>
              </a:rPr>
              <a:t>www.facebook.com/Historien-om-norsk-undervannsteknologi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13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dirty="0" smtClean="0"/>
              <a:t>Fase 1: Dokumentasjonsprosjektet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nb-N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For å komme videre har prosjektet blitt delt i faser</a:t>
            </a:r>
          </a:p>
          <a:p>
            <a:r>
              <a:rPr lang="nb-NO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En prosjektassistent ble </a:t>
            </a:r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ansatt av Norsk Oljemuseum </a:t>
            </a:r>
            <a:r>
              <a:rPr lang="nb-NO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for </a:t>
            </a:r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ett år høsten 2014, for å samle og ordne dokumentasjon</a:t>
            </a:r>
          </a:p>
          <a:p>
            <a:r>
              <a:rPr lang="nb-NO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 </a:t>
            </a:r>
            <a:r>
              <a:rPr lang="nb-NO" sz="2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innhentet </a:t>
            </a:r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materiale fra 1960 frem til dags dato</a:t>
            </a:r>
            <a:r>
              <a:rPr lang="nb-NO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på grunnlag av disposisjonen som var </a:t>
            </a:r>
            <a:r>
              <a:rPr lang="nb-NO" sz="2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utarbeidet og i samarbeid med ressursgruppen</a:t>
            </a:r>
            <a:endParaRPr lang="nb-NO" sz="2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entury Gothic" panose="020B0502020202020204" pitchFamily="34" charset="0"/>
                <a:cs typeface="Times New Roman" panose="02020603050405020304" pitchFamily="18" charset="0"/>
              </a:rPr>
              <a:t>Avis- og tidsskriftsartikler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Til </a:t>
            </a:r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nå er </a:t>
            </a:r>
            <a:r>
              <a:rPr lang="nb-NO" sz="2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ca</a:t>
            </a:r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2000 artikler fra 1965 til og med dags dato </a:t>
            </a:r>
            <a:r>
              <a:rPr lang="nb-NO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arkivert og merket med søkeord</a:t>
            </a:r>
            <a:endParaRPr lang="nb-NO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Sterk økning av </a:t>
            </a:r>
            <a:r>
              <a:rPr lang="nb-NO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treff </a:t>
            </a:r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 avisartikler </a:t>
            </a:r>
            <a:r>
              <a:rPr lang="nb-NO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de senere år</a:t>
            </a:r>
            <a:endParaRPr lang="nb-NO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4782" t="11839" b="23052"/>
          <a:stretch/>
        </p:blipFill>
        <p:spPr>
          <a:xfrm>
            <a:off x="7884368" y="2263329"/>
            <a:ext cx="5367450" cy="22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entury Gothic" panose="020B0502020202020204" pitchFamily="34" charset="0"/>
                <a:cs typeface="Times New Roman" panose="02020603050405020304" pitchFamily="18" charset="0"/>
              </a:rPr>
              <a:t>Litteratur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184 skriftlige kilder (bøker, </a:t>
            </a:r>
            <a:r>
              <a:rPr lang="nb-NO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stortings-dokumenter</a:t>
            </a:r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rapporter) er samlet inn</a:t>
            </a:r>
          </a:p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64" y="2351566"/>
            <a:ext cx="2592289" cy="327204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72" y="2433272"/>
            <a:ext cx="4680417" cy="31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Muntlige kilder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20 </a:t>
            </a:r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intervjuer av aktører fra ulike deler av industrien</a:t>
            </a:r>
          </a:p>
          <a:p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24 innleverte historier</a:t>
            </a:r>
          </a:p>
          <a:p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4 presentasjoner</a:t>
            </a:r>
          </a:p>
          <a:p>
            <a:endParaRPr lang="nb-NO" dirty="0"/>
          </a:p>
        </p:txBody>
      </p:sp>
      <p:sp>
        <p:nvSpPr>
          <p:cNvPr id="4" name="AutoShape 2" descr="Bilderesultat for intervju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4" descr="Bilderesultat for intervju"/>
          <p:cNvSpPr>
            <a:spLocks noChangeAspect="1" noChangeArrowheads="1"/>
          </p:cNvSpPr>
          <p:nvPr/>
        </p:nvSpPr>
        <p:spPr bwMode="auto">
          <a:xfrm>
            <a:off x="1644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645024"/>
            <a:ext cx="2247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Arkivmateriale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Skriftlige arkiver til sentrale operatørselskaper finnes hos Norsk olje- og gassarkiv. </a:t>
            </a:r>
          </a:p>
          <a:p>
            <a:pPr lvl="1"/>
            <a:r>
              <a:rPr lang="nb-NO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Eks: Statoil (omfatter også Norsk Hydro og Saga), Total (ELF) og Norske Shell</a:t>
            </a:r>
          </a:p>
          <a:p>
            <a:r>
              <a:rPr lang="nb-NO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Arkivet er i kontakt med flere subseaselskaper med tanke på deponering av </a:t>
            </a:r>
            <a:r>
              <a:rPr lang="nb-NO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arkiv</a:t>
            </a:r>
            <a:endParaRPr lang="nb-NO" sz="26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nb-NO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21 privatpersoner har donert dokumentasjon til prosjektet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06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foto </a:t>
            </a:r>
            <a:r>
              <a:rPr lang="nb-NO" dirty="0">
                <a:latin typeface="Century Gothic" panose="020B0502020202020204" pitchFamily="34" charset="0"/>
                <a:cs typeface="Times New Roman" panose="02020603050405020304" pitchFamily="18" charset="0"/>
              </a:rPr>
              <a:t>og film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Foto og film er nødvendig for å kunne gi en god visuell fremstilling av historien </a:t>
            </a:r>
          </a:p>
          <a:p>
            <a:r>
              <a:rPr lang="nb-NO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Vi trenger mer av dette</a:t>
            </a:r>
            <a:r>
              <a:rPr lang="nb-NO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</a:p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40" y="1721295"/>
            <a:ext cx="2958392" cy="394452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10" y="2090365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Fase 2: Historieprosjektet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Norsk Oljemuseum vil igjen prøve å finansiere historieprosjektet slik at det kan utarbeides en bok av høy kvalitet når det gjelder innhold og layout</a:t>
            </a:r>
          </a:p>
          <a:p>
            <a:r>
              <a:rPr lang="nb-NO" sz="2400" dirty="0" smtClean="0"/>
              <a:t>Oljemuseet kan bidra med egne ressurser, men trenger økonomisk drahjelp</a:t>
            </a:r>
          </a:p>
          <a:p>
            <a:r>
              <a:rPr lang="nb-NO" sz="2400" dirty="0" smtClean="0"/>
              <a:t>Dokumentasjon er samlet inn og disposisjon er utarbeidet. Nå vil vi videre!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1084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k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</TotalTime>
  <Words>702</Words>
  <Application>Microsoft Office PowerPoint</Application>
  <PresentationFormat>Widescreen</PresentationFormat>
  <Paragraphs>156</Paragraphs>
  <Slides>22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New Baskerville</vt:lpstr>
      <vt:lpstr>Times New Roman</vt:lpstr>
      <vt:lpstr>Wingdings 3</vt:lpstr>
      <vt:lpstr>Sektor</vt:lpstr>
      <vt:lpstr>Norsk Undervannsteknologihistorie</vt:lpstr>
      <vt:lpstr>Hvordan startet Prosjektet?</vt:lpstr>
      <vt:lpstr> Fase 1: Dokumentasjonsprosjektet </vt:lpstr>
      <vt:lpstr>Avis- og tidsskriftsartikler</vt:lpstr>
      <vt:lpstr>Litteratur</vt:lpstr>
      <vt:lpstr>Muntlige kilder</vt:lpstr>
      <vt:lpstr>Arkivmateriale</vt:lpstr>
      <vt:lpstr>foto og film</vt:lpstr>
      <vt:lpstr>Fase 2: Historieprosjektet</vt:lpstr>
      <vt:lpstr>Hvorfor historieprosjekt?</vt:lpstr>
      <vt:lpstr>1. Nybegynnere på havbunnen</vt:lpstr>
      <vt:lpstr>2. Kompetansebygging på dypere vann: 1974–1980   </vt:lpstr>
      <vt:lpstr>3. Dykkerløse satellitter og felt i prøvefase: 1980–1990  </vt:lpstr>
      <vt:lpstr>PowerPoint-presentasjon</vt:lpstr>
      <vt:lpstr>4. Standardisering av undervannsteknologi: 1990–2000 </vt:lpstr>
      <vt:lpstr>PowerPoint-presentasjon</vt:lpstr>
      <vt:lpstr>5. Subsealøsninger blir eksportvare</vt:lpstr>
      <vt:lpstr>Subsealøsninger blir eksportvare: 1980–2000  </vt:lpstr>
      <vt:lpstr>6. Subseateknologi og leverandør-industrien: 2000–2015 </vt:lpstr>
      <vt:lpstr>7. Gjennombrudd for undervanns-produksjon: 2000–2015 </vt:lpstr>
      <vt:lpstr>Fase 3: Utstillingsprosjekt</vt:lpstr>
      <vt:lpstr>Spørsmål eller kommentarer?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 Undervannsteknologihistorie</dc:title>
  <dc:creator>Kristin Øye Gjerde</dc:creator>
  <cp:lastModifiedBy>Kristin Øye Gjerde</cp:lastModifiedBy>
  <cp:revision>14</cp:revision>
  <dcterms:created xsi:type="dcterms:W3CDTF">2016-02-26T13:07:44Z</dcterms:created>
  <dcterms:modified xsi:type="dcterms:W3CDTF">2016-03-09T13:32:46Z</dcterms:modified>
</cp:coreProperties>
</file>