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64" r:id="rId3"/>
    <p:sldId id="262" r:id="rId4"/>
    <p:sldId id="261" r:id="rId5"/>
    <p:sldId id="268" r:id="rId6"/>
    <p:sldId id="265" r:id="rId7"/>
    <p:sldId id="266" r:id="rId8"/>
    <p:sldId id="267" r:id="rId9"/>
    <p:sldId id="269" r:id="rId10"/>
    <p:sldId id="270" r:id="rId11"/>
  </p:sldIdLst>
  <p:sldSz cx="9144000" cy="6858000" type="screen4x3"/>
  <p:notesSz cx="6858000" cy="9144000"/>
  <p:defaultTextStyle>
    <a:defPPr>
      <a:defRPr lang="nb-NO"/>
    </a:defPPr>
    <a:lvl1pPr algn="l" rtl="0" fontAlgn="base">
      <a:spcBef>
        <a:spcPct val="0"/>
      </a:spcBef>
      <a:spcAft>
        <a:spcPct val="0"/>
      </a:spcAft>
      <a:defRPr sz="2400" kern="1200">
        <a:solidFill>
          <a:schemeClr val="tx1"/>
        </a:solidFill>
        <a:latin typeface="Arial" charset="0"/>
        <a:ea typeface="+mn-ea"/>
        <a:cs typeface="Times New Roman" charset="0"/>
      </a:defRPr>
    </a:lvl1pPr>
    <a:lvl2pPr marL="457200" algn="l" rtl="0" fontAlgn="base">
      <a:spcBef>
        <a:spcPct val="0"/>
      </a:spcBef>
      <a:spcAft>
        <a:spcPct val="0"/>
      </a:spcAft>
      <a:defRPr sz="2400" kern="1200">
        <a:solidFill>
          <a:schemeClr val="tx1"/>
        </a:solidFill>
        <a:latin typeface="Arial" charset="0"/>
        <a:ea typeface="+mn-ea"/>
        <a:cs typeface="Times New Roman" charset="0"/>
      </a:defRPr>
    </a:lvl2pPr>
    <a:lvl3pPr marL="914400" algn="l" rtl="0" fontAlgn="base">
      <a:spcBef>
        <a:spcPct val="0"/>
      </a:spcBef>
      <a:spcAft>
        <a:spcPct val="0"/>
      </a:spcAft>
      <a:defRPr sz="2400" kern="1200">
        <a:solidFill>
          <a:schemeClr val="tx1"/>
        </a:solidFill>
        <a:latin typeface="Arial" charset="0"/>
        <a:ea typeface="+mn-ea"/>
        <a:cs typeface="Times New Roman" charset="0"/>
      </a:defRPr>
    </a:lvl3pPr>
    <a:lvl4pPr marL="1371600" algn="l" rtl="0" fontAlgn="base">
      <a:spcBef>
        <a:spcPct val="0"/>
      </a:spcBef>
      <a:spcAft>
        <a:spcPct val="0"/>
      </a:spcAft>
      <a:defRPr sz="2400" kern="1200">
        <a:solidFill>
          <a:schemeClr val="tx1"/>
        </a:solidFill>
        <a:latin typeface="Arial" charset="0"/>
        <a:ea typeface="+mn-ea"/>
        <a:cs typeface="Times New Roman" charset="0"/>
      </a:defRPr>
    </a:lvl4pPr>
    <a:lvl5pPr marL="1828800" algn="l" rtl="0" fontAlgn="base">
      <a:spcBef>
        <a:spcPct val="0"/>
      </a:spcBef>
      <a:spcAft>
        <a:spcPct val="0"/>
      </a:spcAft>
      <a:defRPr sz="2400" kern="1200">
        <a:solidFill>
          <a:schemeClr val="tx1"/>
        </a:solidFill>
        <a:latin typeface="Arial" charset="0"/>
        <a:ea typeface="+mn-ea"/>
        <a:cs typeface="Times New Roman" charset="0"/>
      </a:defRPr>
    </a:lvl5pPr>
    <a:lvl6pPr marL="2286000" algn="l" defTabSz="914400" rtl="0" eaLnBrk="1" latinLnBrk="0" hangingPunct="1">
      <a:defRPr sz="2400" kern="1200">
        <a:solidFill>
          <a:schemeClr val="tx1"/>
        </a:solidFill>
        <a:latin typeface="Arial" charset="0"/>
        <a:ea typeface="+mn-ea"/>
        <a:cs typeface="Times New Roman" charset="0"/>
      </a:defRPr>
    </a:lvl6pPr>
    <a:lvl7pPr marL="2743200" algn="l" defTabSz="914400" rtl="0" eaLnBrk="1" latinLnBrk="0" hangingPunct="1">
      <a:defRPr sz="2400" kern="1200">
        <a:solidFill>
          <a:schemeClr val="tx1"/>
        </a:solidFill>
        <a:latin typeface="Arial" charset="0"/>
        <a:ea typeface="+mn-ea"/>
        <a:cs typeface="Times New Roman" charset="0"/>
      </a:defRPr>
    </a:lvl7pPr>
    <a:lvl8pPr marL="3200400" algn="l" defTabSz="914400" rtl="0" eaLnBrk="1" latinLnBrk="0" hangingPunct="1">
      <a:defRPr sz="2400" kern="1200">
        <a:solidFill>
          <a:schemeClr val="tx1"/>
        </a:solidFill>
        <a:latin typeface="Arial" charset="0"/>
        <a:ea typeface="+mn-ea"/>
        <a:cs typeface="Times New Roman" charset="0"/>
      </a:defRPr>
    </a:lvl8pPr>
    <a:lvl9pPr marL="3657600" algn="l" defTabSz="914400" rtl="0" eaLnBrk="1" latinLnBrk="0" hangingPunct="1">
      <a:defRPr sz="2400" kern="1200">
        <a:solidFill>
          <a:schemeClr val="tx1"/>
        </a:solidFill>
        <a:latin typeface="Arial" charset="0"/>
        <a:ea typeface="+mn-ea"/>
        <a:cs typeface="Times New Roman"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B2D"/>
    <a:srgbClr val="636F19"/>
    <a:srgbClr val="495212"/>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843" autoAdjust="0"/>
  </p:normalViewPr>
  <p:slideViewPr>
    <p:cSldViewPr>
      <p:cViewPr varScale="1">
        <p:scale>
          <a:sx n="105" d="100"/>
          <a:sy n="105" d="100"/>
        </p:scale>
        <p:origin x="1830"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99A3F8-98AC-48BF-B1F9-BCDB8676C8DF}" type="doc">
      <dgm:prSet loTypeId="urn:microsoft.com/office/officeart/2005/8/layout/arrow1" loCatId="relationship" qsTypeId="urn:microsoft.com/office/officeart/2005/8/quickstyle/3d4" qsCatId="3D" csTypeId="urn:microsoft.com/office/officeart/2005/8/colors/accent5_2" csCatId="accent5" phldr="1"/>
      <dgm:spPr/>
      <dgm:t>
        <a:bodyPr/>
        <a:lstStyle/>
        <a:p>
          <a:endParaRPr lang="en-US"/>
        </a:p>
      </dgm:t>
    </dgm:pt>
    <dgm:pt modelId="{591CE0E3-D6D9-434B-8AFD-CB91E162BA94}">
      <dgm:prSet phldrT="[Text]"/>
      <dgm:spPr/>
      <dgm:t>
        <a:bodyPr/>
        <a:lstStyle/>
        <a:p>
          <a:r>
            <a:rPr lang="en-US" dirty="0" err="1" smtClean="0">
              <a:solidFill>
                <a:schemeClr val="tx1"/>
              </a:solidFill>
            </a:rPr>
            <a:t>Få</a:t>
          </a:r>
          <a:r>
            <a:rPr lang="en-US" dirty="0" smtClean="0">
              <a:solidFill>
                <a:schemeClr val="tx1"/>
              </a:solidFill>
            </a:rPr>
            <a:t> </a:t>
          </a:r>
          <a:r>
            <a:rPr lang="en-US" dirty="0" err="1" smtClean="0">
              <a:solidFill>
                <a:schemeClr val="tx1"/>
              </a:solidFill>
            </a:rPr>
            <a:t>det</a:t>
          </a:r>
          <a:r>
            <a:rPr lang="en-US" dirty="0" smtClean="0">
              <a:solidFill>
                <a:schemeClr val="tx1"/>
              </a:solidFill>
            </a:rPr>
            <a:t> </a:t>
          </a:r>
          <a:r>
            <a:rPr lang="en-US" dirty="0" err="1" smtClean="0">
              <a:solidFill>
                <a:schemeClr val="tx1"/>
              </a:solidFill>
            </a:rPr>
            <a:t>til</a:t>
          </a:r>
          <a:r>
            <a:rPr lang="en-US" dirty="0" smtClean="0">
              <a:solidFill>
                <a:schemeClr val="tx1"/>
              </a:solidFill>
            </a:rPr>
            <a:t> å </a:t>
          </a:r>
          <a:r>
            <a:rPr lang="en-US" dirty="0" err="1" smtClean="0">
              <a:solidFill>
                <a:schemeClr val="tx1"/>
              </a:solidFill>
            </a:rPr>
            <a:t>virke</a:t>
          </a:r>
          <a:endParaRPr lang="en-US" dirty="0">
            <a:solidFill>
              <a:schemeClr val="tx1"/>
            </a:solidFill>
          </a:endParaRPr>
        </a:p>
      </dgm:t>
    </dgm:pt>
    <dgm:pt modelId="{486BF1E5-B31C-4362-BD6B-0DC348CEABB9}" type="parTrans" cxnId="{93E370D2-D33C-4787-ACF1-7C0F1DB08C18}">
      <dgm:prSet/>
      <dgm:spPr/>
      <dgm:t>
        <a:bodyPr/>
        <a:lstStyle/>
        <a:p>
          <a:endParaRPr lang="en-US"/>
        </a:p>
      </dgm:t>
    </dgm:pt>
    <dgm:pt modelId="{892B8657-9BD6-4B2D-9408-369A067ADD1A}" type="sibTrans" cxnId="{93E370D2-D33C-4787-ACF1-7C0F1DB08C18}">
      <dgm:prSet/>
      <dgm:spPr/>
      <dgm:t>
        <a:bodyPr/>
        <a:lstStyle/>
        <a:p>
          <a:endParaRPr lang="en-US"/>
        </a:p>
      </dgm:t>
    </dgm:pt>
    <dgm:pt modelId="{84C0944B-AD04-4C75-951C-6A58001C2C9E}">
      <dgm:prSet phldrT="[Text]"/>
      <dgm:spPr/>
      <dgm:t>
        <a:bodyPr/>
        <a:lstStyle/>
        <a:p>
          <a:r>
            <a:rPr lang="en-US" dirty="0" err="1" smtClean="0">
              <a:solidFill>
                <a:schemeClr val="tx1"/>
              </a:solidFill>
            </a:rPr>
            <a:t>Finne</a:t>
          </a:r>
          <a:r>
            <a:rPr lang="en-US" dirty="0" smtClean="0">
              <a:solidFill>
                <a:schemeClr val="tx1"/>
              </a:solidFill>
            </a:rPr>
            <a:t> </a:t>
          </a:r>
          <a:r>
            <a:rPr lang="en-US" dirty="0" err="1" smtClean="0">
              <a:solidFill>
                <a:schemeClr val="tx1"/>
              </a:solidFill>
            </a:rPr>
            <a:t>nye</a:t>
          </a:r>
          <a:r>
            <a:rPr lang="en-US" dirty="0" smtClean="0">
              <a:solidFill>
                <a:schemeClr val="tx1"/>
              </a:solidFill>
            </a:rPr>
            <a:t> </a:t>
          </a:r>
          <a:r>
            <a:rPr lang="en-US" dirty="0" err="1" smtClean="0">
              <a:solidFill>
                <a:schemeClr val="tx1"/>
              </a:solidFill>
            </a:rPr>
            <a:t>løsninger</a:t>
          </a:r>
          <a:endParaRPr lang="en-US" dirty="0">
            <a:solidFill>
              <a:schemeClr val="tx1"/>
            </a:solidFill>
          </a:endParaRPr>
        </a:p>
      </dgm:t>
    </dgm:pt>
    <dgm:pt modelId="{D8A04BAA-894B-440D-A35E-9E97FE4EDF83}" type="parTrans" cxnId="{06BF77B8-4F27-4A0F-90B9-D3A8324CC5CA}">
      <dgm:prSet/>
      <dgm:spPr/>
      <dgm:t>
        <a:bodyPr/>
        <a:lstStyle/>
        <a:p>
          <a:endParaRPr lang="en-US"/>
        </a:p>
      </dgm:t>
    </dgm:pt>
    <dgm:pt modelId="{C3752FAD-9260-4D41-8088-4CA19AF25DFE}" type="sibTrans" cxnId="{06BF77B8-4F27-4A0F-90B9-D3A8324CC5CA}">
      <dgm:prSet/>
      <dgm:spPr/>
      <dgm:t>
        <a:bodyPr/>
        <a:lstStyle/>
        <a:p>
          <a:endParaRPr lang="en-US"/>
        </a:p>
      </dgm:t>
    </dgm:pt>
    <dgm:pt modelId="{61FB5930-1E0A-47D0-A679-97E33C6F5C02}" type="pres">
      <dgm:prSet presAssocID="{DE99A3F8-98AC-48BF-B1F9-BCDB8676C8DF}" presName="cycle" presStyleCnt="0">
        <dgm:presLayoutVars>
          <dgm:dir/>
          <dgm:resizeHandles val="exact"/>
        </dgm:presLayoutVars>
      </dgm:prSet>
      <dgm:spPr/>
      <dgm:t>
        <a:bodyPr/>
        <a:lstStyle/>
        <a:p>
          <a:endParaRPr lang="nb-NO"/>
        </a:p>
      </dgm:t>
    </dgm:pt>
    <dgm:pt modelId="{4B4CC504-5E0E-473F-AA1D-D33BFE722851}" type="pres">
      <dgm:prSet presAssocID="{591CE0E3-D6D9-434B-8AFD-CB91E162BA94}" presName="arrow" presStyleLbl="node1" presStyleIdx="0" presStyleCnt="2">
        <dgm:presLayoutVars>
          <dgm:bulletEnabled val="1"/>
        </dgm:presLayoutVars>
      </dgm:prSet>
      <dgm:spPr/>
      <dgm:t>
        <a:bodyPr/>
        <a:lstStyle/>
        <a:p>
          <a:endParaRPr lang="nb-NO"/>
        </a:p>
      </dgm:t>
    </dgm:pt>
    <dgm:pt modelId="{E712C350-F5C1-4E67-942B-BA9E213FF7AC}" type="pres">
      <dgm:prSet presAssocID="{84C0944B-AD04-4C75-951C-6A58001C2C9E}" presName="arrow" presStyleLbl="node1" presStyleIdx="1" presStyleCnt="2">
        <dgm:presLayoutVars>
          <dgm:bulletEnabled val="1"/>
        </dgm:presLayoutVars>
      </dgm:prSet>
      <dgm:spPr/>
      <dgm:t>
        <a:bodyPr/>
        <a:lstStyle/>
        <a:p>
          <a:endParaRPr lang="en-US"/>
        </a:p>
      </dgm:t>
    </dgm:pt>
  </dgm:ptLst>
  <dgm:cxnLst>
    <dgm:cxn modelId="{37EA94DF-1E1A-4F5C-A504-64BF3F886490}" type="presOf" srcId="{DE99A3F8-98AC-48BF-B1F9-BCDB8676C8DF}" destId="{61FB5930-1E0A-47D0-A679-97E33C6F5C02}" srcOrd="0" destOrd="0" presId="urn:microsoft.com/office/officeart/2005/8/layout/arrow1"/>
    <dgm:cxn modelId="{82D1AF40-6407-48B8-8564-FE2DE416C0F8}" type="presOf" srcId="{591CE0E3-D6D9-434B-8AFD-CB91E162BA94}" destId="{4B4CC504-5E0E-473F-AA1D-D33BFE722851}" srcOrd="0" destOrd="0" presId="urn:microsoft.com/office/officeart/2005/8/layout/arrow1"/>
    <dgm:cxn modelId="{06BF77B8-4F27-4A0F-90B9-D3A8324CC5CA}" srcId="{DE99A3F8-98AC-48BF-B1F9-BCDB8676C8DF}" destId="{84C0944B-AD04-4C75-951C-6A58001C2C9E}" srcOrd="1" destOrd="0" parTransId="{D8A04BAA-894B-440D-A35E-9E97FE4EDF83}" sibTransId="{C3752FAD-9260-4D41-8088-4CA19AF25DFE}"/>
    <dgm:cxn modelId="{BB2A2847-18BE-40CC-963B-A92868688469}" type="presOf" srcId="{84C0944B-AD04-4C75-951C-6A58001C2C9E}" destId="{E712C350-F5C1-4E67-942B-BA9E213FF7AC}" srcOrd="0" destOrd="0" presId="urn:microsoft.com/office/officeart/2005/8/layout/arrow1"/>
    <dgm:cxn modelId="{93E370D2-D33C-4787-ACF1-7C0F1DB08C18}" srcId="{DE99A3F8-98AC-48BF-B1F9-BCDB8676C8DF}" destId="{591CE0E3-D6D9-434B-8AFD-CB91E162BA94}" srcOrd="0" destOrd="0" parTransId="{486BF1E5-B31C-4362-BD6B-0DC348CEABB9}" sibTransId="{892B8657-9BD6-4B2D-9408-369A067ADD1A}"/>
    <dgm:cxn modelId="{DDA97108-064B-4021-965F-CAFB7FEA8FDF}" type="presParOf" srcId="{61FB5930-1E0A-47D0-A679-97E33C6F5C02}" destId="{4B4CC504-5E0E-473F-AA1D-D33BFE722851}" srcOrd="0" destOrd="0" presId="urn:microsoft.com/office/officeart/2005/8/layout/arrow1"/>
    <dgm:cxn modelId="{B0ECF828-B71F-44C6-913E-32F261513E98}" type="presParOf" srcId="{61FB5930-1E0A-47D0-A679-97E33C6F5C02}" destId="{E712C350-F5C1-4E67-942B-BA9E213FF7AC}"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4CC504-5E0E-473F-AA1D-D33BFE722851}">
      <dsp:nvSpPr>
        <dsp:cNvPr id="0" name=""/>
        <dsp:cNvSpPr/>
      </dsp:nvSpPr>
      <dsp:spPr>
        <a:xfrm rot="16200000">
          <a:off x="313" y="375995"/>
          <a:ext cx="3591408" cy="3591408"/>
        </a:xfrm>
        <a:prstGeom prst="upArrow">
          <a:avLst>
            <a:gd name="adj1" fmla="val 50000"/>
            <a:gd name="adj2" fmla="val 35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en-US" sz="4200" kern="1200" dirty="0" err="1" smtClean="0">
              <a:solidFill>
                <a:schemeClr val="tx1"/>
              </a:solidFill>
            </a:rPr>
            <a:t>Få</a:t>
          </a:r>
          <a:r>
            <a:rPr lang="en-US" sz="4200" kern="1200" dirty="0" smtClean="0">
              <a:solidFill>
                <a:schemeClr val="tx1"/>
              </a:solidFill>
            </a:rPr>
            <a:t> </a:t>
          </a:r>
          <a:r>
            <a:rPr lang="en-US" sz="4200" kern="1200" dirty="0" err="1" smtClean="0">
              <a:solidFill>
                <a:schemeClr val="tx1"/>
              </a:solidFill>
            </a:rPr>
            <a:t>det</a:t>
          </a:r>
          <a:r>
            <a:rPr lang="en-US" sz="4200" kern="1200" dirty="0" smtClean="0">
              <a:solidFill>
                <a:schemeClr val="tx1"/>
              </a:solidFill>
            </a:rPr>
            <a:t> </a:t>
          </a:r>
          <a:r>
            <a:rPr lang="en-US" sz="4200" kern="1200" dirty="0" err="1" smtClean="0">
              <a:solidFill>
                <a:schemeClr val="tx1"/>
              </a:solidFill>
            </a:rPr>
            <a:t>til</a:t>
          </a:r>
          <a:r>
            <a:rPr lang="en-US" sz="4200" kern="1200" dirty="0" smtClean="0">
              <a:solidFill>
                <a:schemeClr val="tx1"/>
              </a:solidFill>
            </a:rPr>
            <a:t> å </a:t>
          </a:r>
          <a:r>
            <a:rPr lang="en-US" sz="4200" kern="1200" dirty="0" err="1" smtClean="0">
              <a:solidFill>
                <a:schemeClr val="tx1"/>
              </a:solidFill>
            </a:rPr>
            <a:t>virke</a:t>
          </a:r>
          <a:endParaRPr lang="en-US" sz="4200" kern="1200" dirty="0">
            <a:solidFill>
              <a:schemeClr val="tx1"/>
            </a:solidFill>
          </a:endParaRPr>
        </a:p>
      </dsp:txBody>
      <dsp:txXfrm rot="5400000">
        <a:off x="628809" y="1273847"/>
        <a:ext cx="2962912" cy="1795704"/>
      </dsp:txXfrm>
    </dsp:sp>
    <dsp:sp modelId="{E712C350-F5C1-4E67-942B-BA9E213FF7AC}">
      <dsp:nvSpPr>
        <dsp:cNvPr id="0" name=""/>
        <dsp:cNvSpPr/>
      </dsp:nvSpPr>
      <dsp:spPr>
        <a:xfrm rot="5400000">
          <a:off x="3952077" y="375995"/>
          <a:ext cx="3591408" cy="3591408"/>
        </a:xfrm>
        <a:prstGeom prst="upArrow">
          <a:avLst>
            <a:gd name="adj1" fmla="val 50000"/>
            <a:gd name="adj2" fmla="val 35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en-US" sz="4200" kern="1200" dirty="0" err="1" smtClean="0">
              <a:solidFill>
                <a:schemeClr val="tx1"/>
              </a:solidFill>
            </a:rPr>
            <a:t>Finne</a:t>
          </a:r>
          <a:r>
            <a:rPr lang="en-US" sz="4200" kern="1200" dirty="0" smtClean="0">
              <a:solidFill>
                <a:schemeClr val="tx1"/>
              </a:solidFill>
            </a:rPr>
            <a:t> </a:t>
          </a:r>
          <a:r>
            <a:rPr lang="en-US" sz="4200" kern="1200" dirty="0" err="1" smtClean="0">
              <a:solidFill>
                <a:schemeClr val="tx1"/>
              </a:solidFill>
            </a:rPr>
            <a:t>nye</a:t>
          </a:r>
          <a:r>
            <a:rPr lang="en-US" sz="4200" kern="1200" dirty="0" smtClean="0">
              <a:solidFill>
                <a:schemeClr val="tx1"/>
              </a:solidFill>
            </a:rPr>
            <a:t> </a:t>
          </a:r>
          <a:r>
            <a:rPr lang="en-US" sz="4200" kern="1200" dirty="0" err="1" smtClean="0">
              <a:solidFill>
                <a:schemeClr val="tx1"/>
              </a:solidFill>
            </a:rPr>
            <a:t>løsninger</a:t>
          </a:r>
          <a:endParaRPr lang="en-US" sz="4200" kern="1200" dirty="0">
            <a:solidFill>
              <a:schemeClr val="tx1"/>
            </a:solidFill>
          </a:endParaRPr>
        </a:p>
      </dsp:txBody>
      <dsp:txXfrm rot="-5400000">
        <a:off x="3952077" y="1273847"/>
        <a:ext cx="2962912" cy="1795704"/>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51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b-NO"/>
          </a:p>
        </p:txBody>
      </p:sp>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37C4BB5-6FA1-4BAE-A824-E90E9C75C54F}" type="slidenum">
              <a:rPr lang="nb-NO"/>
              <a:pPr/>
              <a:t>‹#›</a:t>
            </a:fld>
            <a:endParaRPr lang="nb-NO"/>
          </a:p>
        </p:txBody>
      </p:sp>
    </p:spTree>
    <p:extLst>
      <p:ext uri="{BB962C8B-B14F-4D97-AF65-F5344CB8AC3E}">
        <p14:creationId xmlns:p14="http://schemas.microsoft.com/office/powerpoint/2010/main" val="369944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b-NO"/>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9B7EEBB-7AD6-4AF9-8D2A-9D9E73D6C8AA}" type="slidenum">
              <a:rPr lang="nb-NO"/>
              <a:pPr/>
              <a:t>‹#›</a:t>
            </a:fld>
            <a:endParaRPr lang="nb-NO"/>
          </a:p>
        </p:txBody>
      </p:sp>
    </p:spTree>
    <p:extLst>
      <p:ext uri="{BB962C8B-B14F-4D97-AF65-F5344CB8AC3E}">
        <p14:creationId xmlns:p14="http://schemas.microsoft.com/office/powerpoint/2010/main" val="42168243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ern="1200">
        <a:solidFill>
          <a:schemeClr val="tx1"/>
        </a:solidFill>
        <a:latin typeface="Arial" charset="0"/>
        <a:ea typeface="+mn-ea"/>
        <a:cs typeface="Times New Roman" charset="0"/>
      </a:defRPr>
    </a:lvl1pPr>
    <a:lvl2pPr marL="457200" algn="l" rtl="0" fontAlgn="base">
      <a:spcBef>
        <a:spcPct val="30000"/>
      </a:spcBef>
      <a:spcAft>
        <a:spcPct val="0"/>
      </a:spcAft>
      <a:defRPr kern="1200">
        <a:solidFill>
          <a:schemeClr val="tx1"/>
        </a:solidFill>
        <a:latin typeface="Arial" charset="0"/>
        <a:ea typeface="+mn-ea"/>
        <a:cs typeface="Times New Roman" charset="0"/>
      </a:defRPr>
    </a:lvl2pPr>
    <a:lvl3pPr marL="914400" algn="l" rtl="0" fontAlgn="base">
      <a:spcBef>
        <a:spcPct val="30000"/>
      </a:spcBef>
      <a:spcAft>
        <a:spcPct val="0"/>
      </a:spcAft>
      <a:defRPr kern="1200">
        <a:solidFill>
          <a:schemeClr val="tx1"/>
        </a:solidFill>
        <a:latin typeface="Arial" charset="0"/>
        <a:ea typeface="+mn-ea"/>
        <a:cs typeface="Times New Roman" charset="0"/>
      </a:defRPr>
    </a:lvl3pPr>
    <a:lvl4pPr marL="1371600" algn="l" rtl="0" fontAlgn="base">
      <a:spcBef>
        <a:spcPct val="30000"/>
      </a:spcBef>
      <a:spcAft>
        <a:spcPct val="0"/>
      </a:spcAft>
      <a:defRPr kern="1200">
        <a:solidFill>
          <a:schemeClr val="tx1"/>
        </a:solidFill>
        <a:latin typeface="Arial" charset="0"/>
        <a:ea typeface="+mn-ea"/>
        <a:cs typeface="Times New Roman" charset="0"/>
      </a:defRPr>
    </a:lvl4pPr>
    <a:lvl5pPr marL="1828800" algn="l" rtl="0" fontAlgn="base">
      <a:spcBef>
        <a:spcPct val="30000"/>
      </a:spcBef>
      <a:spcAft>
        <a:spcPct val="0"/>
      </a:spcAft>
      <a:defRPr kern="1200">
        <a:solidFill>
          <a:schemeClr val="tx1"/>
        </a:solidFill>
        <a:latin typeface="Arial" charset="0"/>
        <a:ea typeface="+mn-ea"/>
        <a:cs typeface="Times New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nb-NO" sz="1800" kern="1200" dirty="0" smtClean="0">
                <a:solidFill>
                  <a:schemeClr val="tx1"/>
                </a:solidFill>
                <a:effectLst/>
                <a:latin typeface="Arial" charset="0"/>
                <a:ea typeface="+mn-ea"/>
                <a:cs typeface="Times New Roman" charset="0"/>
              </a:rPr>
              <a:t>Tusen takk for anledningen til å komme hit i dag for å dele med dere noen av Norsk Arkivråds tanker om evalueringen av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om konklusjonen den gir og hva vi mener det er viktig å legge vekt på videre. Da arkivverket hadde sitt forrige arrangement om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i januar i år nyanserte forrige styreleder i NA, Marianne Tengs, hva som var bakgrunnen for å hevde at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hadde blitt en sovepute. For øvrig en uttalelse som vakte en etterlengtet debatt. Samtidig ble evalueringen av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utlyst, og med resultatet av den, en evaluering av virkningen av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og videre debatt. </a:t>
            </a:r>
          </a:p>
          <a:p>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1</a:t>
            </a:fld>
            <a:endParaRPr lang="nb-NO"/>
          </a:p>
        </p:txBody>
      </p:sp>
    </p:spTree>
    <p:extLst>
      <p:ext uri="{BB962C8B-B14F-4D97-AF65-F5344CB8AC3E}">
        <p14:creationId xmlns:p14="http://schemas.microsoft.com/office/powerpoint/2010/main" val="2905015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NA mener det er behov for mer presise krav for å sikre dette framover samtidig som at vi er enige med evalueringens hovedkonklusjon om at </a:t>
            </a:r>
            <a:r>
              <a:rPr lang="nb-NO" dirty="0" err="1" smtClean="0"/>
              <a:t>Noark</a:t>
            </a:r>
            <a:r>
              <a:rPr lang="nb-NO" dirty="0" smtClean="0"/>
              <a:t>-standarden slik den blir brukt i dag ikke er hensiktsmessig. Rapporten konkluderer med at lovverk og reguleringer skal vektlegge plikt og skjønn i arkivdanningen. Videre peker de også på økt tilsyn fr å sikre arkivering. NA mener at det ikke trengs mer skjønn i arkivdanningen men derimot en tydeligere presisering av kravene til hvordan det arkivpliktige materialet identifiseres og at det knyttes opp mot virksomhetens behov. Videre mener vi at det må settes konkrete krav til teknikker for å sikre autentisk og pålitelig dokumentasjon over tid uten at det må inngå i en lovpålagt struktur så omfattende som den </a:t>
            </a:r>
            <a:r>
              <a:rPr lang="nb-NO" dirty="0" err="1" smtClean="0"/>
              <a:t>Noark</a:t>
            </a:r>
            <a:r>
              <a:rPr lang="nb-NO" dirty="0" smtClean="0"/>
              <a:t> har representert. Vi mener det er viktig at Arkivverket er en sterk og kompetent tilsynsmyndighet ut mot dokumentasjonsforvaltningen men at framtidas tilgang til digitalt skapte arkiv ikke kan baseres på skjønn og tilsyn.</a:t>
            </a:r>
          </a:p>
          <a:p>
            <a:r>
              <a:rPr lang="nb-NO" dirty="0" smtClean="0"/>
              <a:t>Tusen takk for meg!</a:t>
            </a:r>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10</a:t>
            </a:fld>
            <a:endParaRPr lang="nb-NO"/>
          </a:p>
        </p:txBody>
      </p:sp>
    </p:spTree>
    <p:extLst>
      <p:ext uri="{BB962C8B-B14F-4D97-AF65-F5344CB8AC3E}">
        <p14:creationId xmlns:p14="http://schemas.microsoft.com/office/powerpoint/2010/main" val="212658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nb-NO" sz="1800" kern="1200" dirty="0" smtClean="0">
                <a:solidFill>
                  <a:schemeClr val="tx1"/>
                </a:solidFill>
                <a:effectLst/>
                <a:latin typeface="Arial" charset="0"/>
                <a:ea typeface="+mn-ea"/>
                <a:cs typeface="Times New Roman" charset="0"/>
              </a:rPr>
              <a:t>Evalueringen tegner et bilde av de positive virkningene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har hatt som vi kjenner igjen.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har vært viktig for at offentlig sektor ble bevisst behovet for og utfordringene ved å ta vare på dokumentasjon og arkiv i elektroniske system. Vi kjenner også igjen bildet som tegnes av at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-systemer ikke helt passer til de arbeidsprosessene og verktøyene vi har i dag. Dette skal jeg snakke mer om men først vil jeg nevnte 3 forhold som vi tenker burde vært bedre belyst i rapporten:</a:t>
            </a:r>
          </a:p>
          <a:p>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2</a:t>
            </a:fld>
            <a:endParaRPr lang="nb-NO"/>
          </a:p>
        </p:txBody>
      </p:sp>
    </p:spTree>
    <p:extLst>
      <p:ext uri="{BB962C8B-B14F-4D97-AF65-F5344CB8AC3E}">
        <p14:creationId xmlns:p14="http://schemas.microsoft.com/office/powerpoint/2010/main" val="2793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800" kern="1200" dirty="0" smtClean="0">
                <a:solidFill>
                  <a:schemeClr val="tx1"/>
                </a:solidFill>
                <a:effectLst/>
                <a:latin typeface="Arial" charset="0"/>
                <a:ea typeface="+mn-ea"/>
                <a:cs typeface="Times New Roman" charset="0"/>
              </a:rPr>
              <a:t>1 Oppfatningen hos andre enn arkivfolk</a:t>
            </a:r>
          </a:p>
          <a:p>
            <a:r>
              <a:rPr lang="nb-NO" sz="1800" kern="1200" dirty="0" smtClean="0">
                <a:solidFill>
                  <a:schemeClr val="tx1"/>
                </a:solidFill>
                <a:effectLst/>
                <a:latin typeface="Arial" charset="0"/>
                <a:ea typeface="+mn-ea"/>
                <a:cs typeface="Times New Roman" charset="0"/>
              </a:rPr>
              <a:t>Grunnlaget for rapporten er blant annet flere intervjuer og samtaler med mange ressurspersoner. Vi tenker likevel at de som har vært med å gi innspill hovedsakelig er folk som jobber direkte i tilknytning til dokumentasjonsforvaltning og arkiv.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er en standard som i praksis er førende både for saksbehandlere og ledere i offentlig sektor og for de som tar beslutninger om IT investeringer og utvikling. Vi savner de to sistnevnte gruppene som kilder til evalueringen og tror vi ville gitt nyttig informasjon i arbeidet.</a:t>
            </a:r>
          </a:p>
          <a:p>
            <a:r>
              <a:rPr lang="nb-NO" sz="1800" kern="1200" dirty="0" smtClean="0">
                <a:solidFill>
                  <a:schemeClr val="tx1"/>
                </a:solidFill>
                <a:effectLst/>
                <a:latin typeface="Arial" charset="0"/>
                <a:ea typeface="+mn-ea"/>
                <a:cs typeface="Times New Roman" charset="0"/>
              </a:rPr>
              <a:t>2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-kjerne og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-funksjonalitet i andre fagsystem</a:t>
            </a:r>
          </a:p>
          <a:p>
            <a:r>
              <a:rPr lang="nb-NO" sz="1800" kern="1200" dirty="0" smtClean="0">
                <a:solidFill>
                  <a:schemeClr val="tx1"/>
                </a:solidFill>
                <a:effectLst/>
                <a:latin typeface="Arial" charset="0"/>
                <a:ea typeface="+mn-ea"/>
                <a:cs typeface="Times New Roman" charset="0"/>
              </a:rPr>
              <a:t>Evalueringen har lite informasjon om hvordan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-standarden har virket for virksomheter som selv har utviklet fagsystemer med innebygd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-funksjonalitet. Den har heller ikke spesifisert at installasjoner av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-kjerne er tatt med i evalueringen. En oversikt over utbredelse og virkning av slike løsninger bør være med i anbefalinger videre.  </a:t>
            </a:r>
          </a:p>
          <a:p>
            <a:r>
              <a:rPr lang="nb-NO" sz="1800" kern="1200" dirty="0" smtClean="0">
                <a:solidFill>
                  <a:schemeClr val="tx1"/>
                </a:solidFill>
                <a:effectLst/>
                <a:latin typeface="Arial" charset="0"/>
                <a:ea typeface="+mn-ea"/>
                <a:cs typeface="Times New Roman" charset="0"/>
              </a:rPr>
              <a:t>3 Betydningen av bruk av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systemer for å kunne sikre langtidstilgang.</a:t>
            </a:r>
          </a:p>
          <a:p>
            <a:r>
              <a:rPr lang="nb-NO" sz="1800" kern="1200" dirty="0" smtClean="0">
                <a:solidFill>
                  <a:schemeClr val="tx1"/>
                </a:solidFill>
                <a:effectLst/>
                <a:latin typeface="Arial" charset="0"/>
                <a:ea typeface="+mn-ea"/>
                <a:cs typeface="Times New Roman" charset="0"/>
              </a:rPr>
              <a:t> Et av hovedhensiktene med et system som er bygget på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-standarden, er å sikre at det trygt og forholdsvis enkelt kan tas et arkivuttrekk fra systemet slik at dette kan bevares og senere anvendes uten bruk av systemet som opprinnelig skapte dokumentasjonen. Rapporten belyser en del problemstillinger rundt fremstillingen av arkivuttrekket og avlevering av arkivet. NA er opptatt av tilgjengeligheten til de digitalt skapte arkivene som er deponert/avlevert. Er bruk av </a:t>
            </a:r>
            <a:r>
              <a:rPr lang="nb-NO" sz="1800" kern="1200" dirty="0" err="1" smtClean="0">
                <a:solidFill>
                  <a:schemeClr val="tx1"/>
                </a:solidFill>
                <a:effectLst/>
                <a:latin typeface="Arial" charset="0"/>
                <a:ea typeface="+mn-ea"/>
                <a:cs typeface="Times New Roman" charset="0"/>
              </a:rPr>
              <a:t>Noarkstandarden</a:t>
            </a:r>
            <a:r>
              <a:rPr lang="nb-NO" sz="1800" kern="1200" dirty="0" smtClean="0">
                <a:solidFill>
                  <a:schemeClr val="tx1"/>
                </a:solidFill>
                <a:effectLst/>
                <a:latin typeface="Arial" charset="0"/>
                <a:ea typeface="+mn-ea"/>
                <a:cs typeface="Times New Roman" charset="0"/>
              </a:rPr>
              <a:t> nødvendig for å kunne ta fram igjen pålitelig dokumentasjon eller kan dette håndteres like godt av systemer uten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-funksjonalitet? Det er interessant å undersøke dette over tid da det ligger i Arkivverkets samfunnsoppdrag å trygge tilgang til arkivene på en trygg og kostnadseffektiv måte.</a:t>
            </a:r>
          </a:p>
          <a:p>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3</a:t>
            </a:fld>
            <a:endParaRPr lang="nb-NO"/>
          </a:p>
        </p:txBody>
      </p:sp>
    </p:spTree>
    <p:extLst>
      <p:ext uri="{BB962C8B-B14F-4D97-AF65-F5344CB8AC3E}">
        <p14:creationId xmlns:p14="http://schemas.microsoft.com/office/powerpoint/2010/main" val="332142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800" kern="1200" dirty="0" smtClean="0">
                <a:solidFill>
                  <a:schemeClr val="tx1"/>
                </a:solidFill>
                <a:effectLst/>
                <a:latin typeface="Arial" charset="0"/>
                <a:ea typeface="+mn-ea"/>
                <a:cs typeface="Times New Roman" charset="0"/>
              </a:rPr>
              <a:t>Rapporten konkluderer med at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ikke lengre virker for sitt formål. Vi kjenner igjen beskrivelse av nåsituasjonen hos virksomhetene som bruker systemer bygget på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-standarden. Den er i samsvar med det våre medlemmer forteller om utfordringene knyttet til systemer som er det vi kaller komplett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Og sier oss enige i at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slik den praktiseres i dag ikke virker til å sikre at den verdifulle dokumentasjonen blir sikret.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evalueringen forsterker det inntrykket som tidligere undersøkelser blant annet den fra Riksrevisjonen om arkivdanning og åpenhet ga. </a:t>
            </a:r>
          </a:p>
          <a:p>
            <a:r>
              <a:rPr lang="nb-NO" sz="1800" kern="1200" dirty="0" smtClean="0">
                <a:solidFill>
                  <a:schemeClr val="tx1"/>
                </a:solidFill>
                <a:effectLst/>
                <a:latin typeface="Arial" charset="0"/>
                <a:ea typeface="+mn-ea"/>
                <a:cs typeface="Times New Roman" charset="0"/>
              </a:rPr>
              <a:t>Disse systemene er først og fremst utformet for å håndtere korrespondanse og er lite fleksible for å bli integrert i andre prosesser. Det gjør at arkivering og journalføring ender opp med å bli behandlet som et tillegg. Noe man gjør i etterkant av arbeidsprosessen man er i ferd med å gjennomføre. Å journalføre og arkivere er oppgaver som tar tid men som ikke er en del av måloppnåelsen verken for saksbehandlere eller ledere. Sikring av dokumentasjon som ikke er korrespondanse generert i systemet må aktivt fanges inn i systemet i en egen prosess. Denne tilnærmingen kommer ikke på noe tidspunkt til å gi oss sikring av dokumentasjon som en del av arbeidsprosessen</a:t>
            </a:r>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4</a:t>
            </a:fld>
            <a:endParaRPr lang="nb-NO"/>
          </a:p>
        </p:txBody>
      </p:sp>
    </p:spTree>
    <p:extLst>
      <p:ext uri="{BB962C8B-B14F-4D97-AF65-F5344CB8AC3E}">
        <p14:creationId xmlns:p14="http://schemas.microsoft.com/office/powerpoint/2010/main" val="3898575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800" kern="1200" dirty="0" smtClean="0">
                <a:solidFill>
                  <a:schemeClr val="tx1"/>
                </a:solidFill>
                <a:effectLst/>
                <a:latin typeface="Arial" charset="0"/>
                <a:ea typeface="+mn-ea"/>
                <a:cs typeface="Times New Roman" charset="0"/>
              </a:rPr>
              <a:t>Men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eksisterer ikke alene, Den er en del av en helhet og det er vanskelig å evaluerer hvordan den virker uten å se på hele arkivregelverket, utviklingen av dokumentasjonsforvaltning som en profesjon som har foregått omtrent samtidig med utviklingen av standarden, utviklingen av teknologi og hvordan offentlig forvaltning med mer har utviklet seg i samme tidsrom.  Alle disse faktorene er med på å påvirke hvordan forvaltningen av arkiv og dokumentasjon har utviklet seg. </a:t>
            </a:r>
          </a:p>
          <a:p>
            <a:r>
              <a:rPr lang="nb-NO" sz="1800" kern="1200" dirty="0" smtClean="0">
                <a:solidFill>
                  <a:schemeClr val="tx1"/>
                </a:solidFill>
                <a:effectLst/>
                <a:latin typeface="Arial" charset="0"/>
                <a:ea typeface="+mn-ea"/>
                <a:cs typeface="Times New Roman" charset="0"/>
              </a:rPr>
              <a:t>Dette blir veldig tydelig når vi ser på hvor mange fagsystemer og fellesløsninger som har blitt utviklet både for bruk innen en virksomhet men også de som er laget for å støtte prosesser på tvers av forvaltningsnivå og virksomheter.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har bidratt til å muliggjøre bruk av en del felleskomponenter men når fellesløsninger for prosesser på tvers av forvaltningsnivå utvikles er kravet om at hvert forvaltningsnivå skal dokumentere prosessen i sitt arkivsystem ikke et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-problem men et godt eksempel på hvordan teknologi muliggjør nye teorier og løsninger. </a:t>
            </a:r>
          </a:p>
          <a:p>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5</a:t>
            </a:fld>
            <a:endParaRPr lang="nb-NO"/>
          </a:p>
        </p:txBody>
      </p:sp>
    </p:spTree>
    <p:extLst>
      <p:ext uri="{BB962C8B-B14F-4D97-AF65-F5344CB8AC3E}">
        <p14:creationId xmlns:p14="http://schemas.microsoft.com/office/powerpoint/2010/main" val="3017030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800" kern="1200" dirty="0" smtClean="0">
                <a:solidFill>
                  <a:schemeClr val="tx1"/>
                </a:solidFill>
                <a:effectLst/>
                <a:latin typeface="Arial" charset="0"/>
                <a:ea typeface="+mn-ea"/>
                <a:cs typeface="Times New Roman" charset="0"/>
              </a:rPr>
              <a:t>Uansett om vi skal få det til å virke eller om vi skal finne på noe nytt må det vi kommer opp med ta hensyn til svært mange faktorer:</a:t>
            </a:r>
          </a:p>
          <a:p>
            <a:pPr lvl="0"/>
            <a:r>
              <a:rPr lang="nb-NO" sz="1800" kern="1200" dirty="0" smtClean="0">
                <a:solidFill>
                  <a:schemeClr val="tx1"/>
                </a:solidFill>
                <a:effectLst/>
                <a:latin typeface="Arial" charset="0"/>
                <a:ea typeface="+mn-ea"/>
                <a:cs typeface="Times New Roman" charset="0"/>
              </a:rPr>
              <a:t>Om lag 370 kommuner i 2020 med selvråderett over sine løsninger</a:t>
            </a:r>
          </a:p>
          <a:p>
            <a:pPr lvl="0"/>
            <a:r>
              <a:rPr lang="nb-NO" sz="1800" kern="1200" dirty="0" smtClean="0">
                <a:solidFill>
                  <a:schemeClr val="tx1"/>
                </a:solidFill>
                <a:effectLst/>
                <a:latin typeface="Arial" charset="0"/>
                <a:ea typeface="+mn-ea"/>
                <a:cs typeface="Times New Roman" charset="0"/>
              </a:rPr>
              <a:t>Statlig sektor med 68 direktorat, 16 departement, fylkesmenn, helseforetak forsvaret og så videre som digitaliserer, utvikler fellesløsninger og felleskomponenter i raskt tempo uten en sterk, sentral styring og samordning, og med et underfinansiert Arkivverk</a:t>
            </a:r>
          </a:p>
          <a:p>
            <a:pPr lvl="0"/>
            <a:r>
              <a:rPr lang="nb-NO" sz="1800" kern="1200" dirty="0" smtClean="0">
                <a:solidFill>
                  <a:schemeClr val="tx1"/>
                </a:solidFill>
                <a:effectLst/>
                <a:latin typeface="Arial" charset="0"/>
                <a:ea typeface="+mn-ea"/>
                <a:cs typeface="Times New Roman" charset="0"/>
              </a:rPr>
              <a:t>En voldsom vekst i mengde data som produseres og som har potensiale til å bli arkiv og verktøy som produserer dokumentasjon men ikke har arkivfunksjonalitet.</a:t>
            </a:r>
          </a:p>
          <a:p>
            <a:pPr lvl="0"/>
            <a:r>
              <a:rPr lang="nb-NO" sz="1800" kern="1200" dirty="0" smtClean="0">
                <a:solidFill>
                  <a:schemeClr val="tx1"/>
                </a:solidFill>
                <a:effectLst/>
                <a:latin typeface="Arial" charset="0"/>
                <a:ea typeface="+mn-ea"/>
                <a:cs typeface="Times New Roman" charset="0"/>
              </a:rPr>
              <a:t>Ny personopplysningslov og personverndirektivet som krever en kontroll med data, og prinsippet om innebygd personvern</a:t>
            </a:r>
          </a:p>
          <a:p>
            <a:pPr lvl="0"/>
            <a:r>
              <a:rPr lang="nb-NO" sz="1800" kern="1200" dirty="0" smtClean="0">
                <a:solidFill>
                  <a:schemeClr val="tx1"/>
                </a:solidFill>
                <a:effectLst/>
                <a:latin typeface="Arial" charset="0"/>
                <a:ea typeface="+mn-ea"/>
                <a:cs typeface="Times New Roman" charset="0"/>
              </a:rPr>
              <a:t>Trusselbildet og informasjonssikkerhet med prinsippet om innebygd informasjonssikkerhet</a:t>
            </a:r>
          </a:p>
          <a:p>
            <a:pPr lvl="0"/>
            <a:r>
              <a:rPr lang="nb-NO" sz="1800" kern="1200" dirty="0" smtClean="0">
                <a:solidFill>
                  <a:schemeClr val="tx1"/>
                </a:solidFill>
                <a:effectLst/>
                <a:latin typeface="Arial" charset="0"/>
                <a:ea typeface="+mn-ea"/>
                <a:cs typeface="Times New Roman" charset="0"/>
              </a:rPr>
              <a:t>Lovverk i endring: Arkivregelverk, forvaltningsloven</a:t>
            </a:r>
          </a:p>
          <a:p>
            <a:pPr lvl="0"/>
            <a:r>
              <a:rPr lang="nb-NO" sz="1800" kern="1200" dirty="0" smtClean="0">
                <a:solidFill>
                  <a:schemeClr val="tx1"/>
                </a:solidFill>
                <a:effectLst/>
                <a:latin typeface="Arial" charset="0"/>
                <a:ea typeface="+mn-ea"/>
                <a:cs typeface="Times New Roman" charset="0"/>
              </a:rPr>
              <a:t>Krav om kutt i budsjetter, effektivisering og avbyråkratisering, åpne data og «</a:t>
            </a:r>
            <a:r>
              <a:rPr lang="nb-NO" sz="1800" kern="1200" dirty="0" err="1" smtClean="0">
                <a:solidFill>
                  <a:schemeClr val="tx1"/>
                </a:solidFill>
                <a:effectLst/>
                <a:latin typeface="Arial" charset="0"/>
                <a:ea typeface="+mn-ea"/>
                <a:cs typeface="Times New Roman" charset="0"/>
              </a:rPr>
              <a:t>Once</a:t>
            </a:r>
            <a:r>
              <a:rPr lang="nb-NO" sz="1800" kern="1200" dirty="0" smtClean="0">
                <a:solidFill>
                  <a:schemeClr val="tx1"/>
                </a:solidFill>
                <a:effectLst/>
                <a:latin typeface="Arial" charset="0"/>
                <a:ea typeface="+mn-ea"/>
                <a:cs typeface="Times New Roman" charset="0"/>
              </a:rPr>
              <a:t> </a:t>
            </a:r>
            <a:r>
              <a:rPr lang="nb-NO" sz="1800" kern="1200" dirty="0" err="1" smtClean="0">
                <a:solidFill>
                  <a:schemeClr val="tx1"/>
                </a:solidFill>
                <a:effectLst/>
                <a:latin typeface="Arial" charset="0"/>
                <a:ea typeface="+mn-ea"/>
                <a:cs typeface="Times New Roman" charset="0"/>
              </a:rPr>
              <a:t>only</a:t>
            </a:r>
            <a:r>
              <a:rPr lang="nb-NO" sz="1800" kern="1200" dirty="0" smtClean="0">
                <a:solidFill>
                  <a:schemeClr val="tx1"/>
                </a:solidFill>
                <a:effectLst/>
                <a:latin typeface="Arial" charset="0"/>
                <a:ea typeface="+mn-ea"/>
                <a:cs typeface="Times New Roman" charset="0"/>
              </a:rPr>
              <a:t>-prinsippet»</a:t>
            </a:r>
          </a:p>
          <a:p>
            <a:pPr lvl="0"/>
            <a:r>
              <a:rPr lang="nb-NO" sz="1800" kern="1200" dirty="0" smtClean="0">
                <a:solidFill>
                  <a:schemeClr val="tx1"/>
                </a:solidFill>
                <a:effectLst/>
                <a:latin typeface="Arial" charset="0"/>
                <a:ea typeface="+mn-ea"/>
                <a:cs typeface="Times New Roman" charset="0"/>
              </a:rPr>
              <a:t>Og sikker mye mer som jeg ikke har nevnt</a:t>
            </a:r>
          </a:p>
          <a:p>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6</a:t>
            </a:fld>
            <a:endParaRPr lang="nb-NO"/>
          </a:p>
        </p:txBody>
      </p:sp>
    </p:spTree>
    <p:extLst>
      <p:ext uri="{BB962C8B-B14F-4D97-AF65-F5344CB8AC3E}">
        <p14:creationId xmlns:p14="http://schemas.microsoft.com/office/powerpoint/2010/main" val="2187184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Er</a:t>
            </a:r>
            <a:r>
              <a:rPr lang="nb-NO" baseline="0" dirty="0" smtClean="0"/>
              <a:t> svaret en ny </a:t>
            </a:r>
            <a:r>
              <a:rPr lang="nb-NO" baseline="0" dirty="0" err="1" smtClean="0"/>
              <a:t>Noark</a:t>
            </a:r>
            <a:r>
              <a:rPr lang="nb-NO" baseline="0" dirty="0" smtClean="0"/>
              <a:t> er vi sikre på at den ikke bør legge føringer for hvordan saksbehandlingen skal foregå men vektlegge hva som skal dokumenteres. </a:t>
            </a:r>
          </a:p>
          <a:p>
            <a:r>
              <a:rPr lang="nb-NO" baseline="0" dirty="0" smtClean="0"/>
              <a:t>Det er mye å hente i internasjonale standarder og i å innarbeide dem i en norsk kontekst men de er ikke løsningen på standardisering alene. Til det er de for generelle.  </a:t>
            </a:r>
          </a:p>
          <a:p>
            <a:r>
              <a:rPr lang="nb-NO" baseline="0" dirty="0" smtClean="0"/>
              <a:t>Et virkemiddel for å styrke innovasjon og konkurranse på annet enn pris er også å gå over til å godkjenne implementering av løsningene. </a:t>
            </a:r>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7</a:t>
            </a:fld>
            <a:endParaRPr lang="nb-NO"/>
          </a:p>
        </p:txBody>
      </p:sp>
    </p:spTree>
    <p:extLst>
      <p:ext uri="{BB962C8B-B14F-4D97-AF65-F5344CB8AC3E}">
        <p14:creationId xmlns:p14="http://schemas.microsoft.com/office/powerpoint/2010/main" val="887608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Eller blåse liv</a:t>
            </a:r>
            <a:r>
              <a:rPr lang="nb-NO" baseline="0" dirty="0" smtClean="0"/>
              <a:t> i noen gamle?</a:t>
            </a:r>
          </a:p>
          <a:p>
            <a:r>
              <a:rPr lang="nb-NO" baseline="0" dirty="0" smtClean="0"/>
              <a:t>Legomotor tankegangen </a:t>
            </a:r>
          </a:p>
          <a:p>
            <a:r>
              <a:rPr lang="nb-NO" baseline="0" dirty="0" smtClean="0"/>
              <a:t>Denne tankegangen er slik vi ser det helt i tråd med </a:t>
            </a:r>
            <a:r>
              <a:rPr lang="nb-NO" baseline="0" dirty="0" err="1" smtClean="0"/>
              <a:t>arkivbydesign</a:t>
            </a:r>
            <a:r>
              <a:rPr lang="nb-NO" baseline="0" dirty="0" smtClean="0"/>
              <a:t> tankegangen.</a:t>
            </a:r>
          </a:p>
          <a:p>
            <a:r>
              <a:rPr lang="nb-NO" baseline="0" dirty="0" smtClean="0"/>
              <a:t>Dette vil også si at journalføring som den eneste måten å bli arkiv må utfordres.</a:t>
            </a:r>
          </a:p>
          <a:p>
            <a:pPr lvl="0"/>
            <a:r>
              <a:rPr lang="nb-NO" sz="1800" kern="1200" dirty="0" smtClean="0">
                <a:solidFill>
                  <a:schemeClr val="tx1"/>
                </a:solidFill>
                <a:effectLst/>
                <a:latin typeface="Arial" charset="0"/>
                <a:ea typeface="+mn-ea"/>
                <a:cs typeface="Times New Roman" charset="0"/>
              </a:rPr>
              <a:t>Løsrive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fra saksbehandlingen, oppgaveløsningen</a:t>
            </a:r>
          </a:p>
          <a:p>
            <a:pPr lvl="0"/>
            <a:r>
              <a:rPr lang="nb-NO" sz="1800" kern="1200" dirty="0" smtClean="0">
                <a:solidFill>
                  <a:schemeClr val="tx1"/>
                </a:solidFill>
                <a:effectLst/>
                <a:latin typeface="Arial" charset="0"/>
                <a:ea typeface="+mn-ea"/>
                <a:cs typeface="Times New Roman" charset="0"/>
              </a:rPr>
              <a:t>Løsrive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fra utvekslingen av informasjon/data</a:t>
            </a:r>
          </a:p>
          <a:p>
            <a:pPr lvl="0"/>
            <a:r>
              <a:rPr lang="nb-NO" sz="1800" kern="1200" dirty="0" smtClean="0">
                <a:solidFill>
                  <a:schemeClr val="tx1"/>
                </a:solidFill>
                <a:effectLst/>
                <a:latin typeface="Arial" charset="0"/>
                <a:ea typeface="+mn-ea"/>
                <a:cs typeface="Times New Roman" charset="0"/>
              </a:rPr>
              <a:t>Løsrive </a:t>
            </a:r>
            <a:r>
              <a:rPr lang="nb-NO" sz="1800" kern="1200" dirty="0" err="1" smtClean="0">
                <a:solidFill>
                  <a:schemeClr val="tx1"/>
                </a:solidFill>
                <a:effectLst/>
                <a:latin typeface="Arial" charset="0"/>
                <a:ea typeface="+mn-ea"/>
                <a:cs typeface="Times New Roman" charset="0"/>
              </a:rPr>
              <a:t>Noark</a:t>
            </a:r>
            <a:r>
              <a:rPr lang="nb-NO" sz="1800" kern="1200" dirty="0" smtClean="0">
                <a:solidFill>
                  <a:schemeClr val="tx1"/>
                </a:solidFill>
                <a:effectLst/>
                <a:latin typeface="Arial" charset="0"/>
                <a:ea typeface="+mn-ea"/>
                <a:cs typeface="Times New Roman" charset="0"/>
              </a:rPr>
              <a:t> fra praktiseringen av offentlighetsprinsippet/offentlig journal</a:t>
            </a:r>
          </a:p>
          <a:p>
            <a:endParaRPr lang="nb-NO" dirty="0"/>
          </a:p>
        </p:txBody>
      </p:sp>
      <p:sp>
        <p:nvSpPr>
          <p:cNvPr id="4" name="Slide Number Placeholder 3"/>
          <p:cNvSpPr>
            <a:spLocks noGrp="1"/>
          </p:cNvSpPr>
          <p:nvPr>
            <p:ph type="sldNum" sz="quarter" idx="10"/>
          </p:nvPr>
        </p:nvSpPr>
        <p:spPr/>
        <p:txBody>
          <a:bodyPr/>
          <a:lstStyle/>
          <a:p>
            <a:fld id="{49B7EEBB-7AD6-4AF9-8D2A-9D9E73D6C8AA}" type="slidenum">
              <a:rPr lang="nb-NO" smtClean="0"/>
              <a:pPr/>
              <a:t>8</a:t>
            </a:fld>
            <a:endParaRPr lang="nb-NO"/>
          </a:p>
        </p:txBody>
      </p:sp>
    </p:spTree>
    <p:extLst>
      <p:ext uri="{BB962C8B-B14F-4D97-AF65-F5344CB8AC3E}">
        <p14:creationId xmlns:p14="http://schemas.microsoft.com/office/powerpoint/2010/main" val="2660580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49B7EEBB-7AD6-4AF9-8D2A-9D9E73D6C8AA}" type="slidenum">
              <a:rPr lang="nb-NO" smtClean="0"/>
              <a:pPr/>
              <a:t>9</a:t>
            </a:fld>
            <a:endParaRPr lang="nb-NO"/>
          </a:p>
        </p:txBody>
      </p:sp>
    </p:spTree>
    <p:extLst>
      <p:ext uri="{BB962C8B-B14F-4D97-AF65-F5344CB8AC3E}">
        <p14:creationId xmlns:p14="http://schemas.microsoft.com/office/powerpoint/2010/main" val="27257692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7170" name="Rectangle 2050"/>
          <p:cNvSpPr>
            <a:spLocks noGrp="1" noChangeArrowheads="1"/>
          </p:cNvSpPr>
          <p:nvPr>
            <p:ph type="ctrTitle"/>
          </p:nvPr>
        </p:nvSpPr>
        <p:spPr>
          <a:xfrm>
            <a:off x="990600" y="2286000"/>
            <a:ext cx="7772400" cy="1143000"/>
          </a:xfrm>
        </p:spPr>
        <p:txBody>
          <a:bodyPr/>
          <a:lstStyle>
            <a:lvl1pPr>
              <a:defRPr/>
            </a:lvl1pPr>
          </a:lstStyle>
          <a:p>
            <a:r>
              <a:rPr lang="nb-NO"/>
              <a:t>Klikk for å redigere tittelstil</a:t>
            </a:r>
          </a:p>
        </p:txBody>
      </p:sp>
      <p:sp>
        <p:nvSpPr>
          <p:cNvPr id="7171" name="Rectangle 2051"/>
          <p:cNvSpPr>
            <a:spLocks noGrp="1" noChangeArrowheads="1"/>
          </p:cNvSpPr>
          <p:nvPr>
            <p:ph type="subTitle" idx="1"/>
          </p:nvPr>
        </p:nvSpPr>
        <p:spPr>
          <a:xfrm>
            <a:off x="1524000" y="3886200"/>
            <a:ext cx="6400800" cy="2209800"/>
          </a:xfrm>
        </p:spPr>
        <p:txBody>
          <a:bodyPr/>
          <a:lstStyle>
            <a:lvl1pPr marL="0" indent="0" algn="ctr">
              <a:buFont typeface="Wingdings" pitchFamily="2" charset="2"/>
              <a:buNone/>
              <a:defRPr/>
            </a:lvl1pPr>
          </a:lstStyle>
          <a:p>
            <a:r>
              <a:rPr lang="nb-NO"/>
              <a:t>Klikk for å redigere undertittelstil i malen</a:t>
            </a:r>
          </a:p>
        </p:txBody>
      </p:sp>
      <p:sp>
        <p:nvSpPr>
          <p:cNvPr id="15" name="Rectangle 14"/>
          <p:cNvSpPr/>
          <p:nvPr/>
        </p:nvSpPr>
        <p:spPr>
          <a:xfrm>
            <a:off x="0" y="0"/>
            <a:ext cx="762000" cy="6858000"/>
          </a:xfrm>
          <a:prstGeom prst="rect">
            <a:avLst/>
          </a:prstGeom>
          <a:gradFill flip="none" rotWithShape="1">
            <a:gsLst>
              <a:gs pos="52000">
                <a:srgbClr val="8EA925"/>
              </a:gs>
              <a:gs pos="100000">
                <a:srgbClr val="FFFFFF"/>
              </a:gs>
            </a:gsLst>
            <a:lin ang="16200000" scaled="0"/>
            <a:tileRect/>
          </a:gra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457200" fontAlgn="auto">
              <a:spcBef>
                <a:spcPts val="0"/>
              </a:spcBef>
              <a:spcAft>
                <a:spcPts val="0"/>
              </a:spcAft>
              <a:defRPr/>
            </a:pPr>
            <a:endParaRPr lang="nb-NO" sz="1800" dirty="0"/>
          </a:p>
        </p:txBody>
      </p:sp>
      <p:pic>
        <p:nvPicPr>
          <p:cNvPr id="7176" name="Picture 2056" descr="E:\Siw_Galtvort\Arbeid\Norsk arkivråd\NAlogo.jpg"/>
          <p:cNvPicPr>
            <a:picLocks noChangeAspect="1" noChangeArrowheads="1"/>
          </p:cNvPicPr>
          <p:nvPr userDrawn="1"/>
        </p:nvPicPr>
        <p:blipFill>
          <a:blip r:embed="rId2" cstate="print"/>
          <a:srcRect/>
          <a:stretch>
            <a:fillRect/>
          </a:stretch>
        </p:blipFill>
        <p:spPr bwMode="auto">
          <a:xfrm>
            <a:off x="1981200" y="530225"/>
            <a:ext cx="5943600" cy="122872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lysbildenummer 3"/>
          <p:cNvSpPr>
            <a:spLocks noGrp="1"/>
          </p:cNvSpPr>
          <p:nvPr>
            <p:ph type="sldNum" sz="quarter" idx="10"/>
          </p:nvPr>
        </p:nvSpPr>
        <p:spPr/>
        <p:txBody>
          <a:bodyPr/>
          <a:lstStyle>
            <a:lvl1pPr>
              <a:defRPr/>
            </a:lvl1pPr>
          </a:lstStyle>
          <a:p>
            <a:fld id="{968ED701-6084-442B-B78B-1D60DED87268}" type="slidenum">
              <a:rPr lang="nb-NO"/>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743700" y="457200"/>
            <a:ext cx="1943100" cy="5486400"/>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914400" y="457200"/>
            <a:ext cx="5676900" cy="5486400"/>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lysbildenummer 3"/>
          <p:cNvSpPr>
            <a:spLocks noGrp="1"/>
          </p:cNvSpPr>
          <p:nvPr>
            <p:ph type="sldNum" sz="quarter" idx="10"/>
          </p:nvPr>
        </p:nvSpPr>
        <p:spPr/>
        <p:txBody>
          <a:bodyPr/>
          <a:lstStyle>
            <a:lvl1pPr>
              <a:defRPr/>
            </a:lvl1pPr>
          </a:lstStyle>
          <a:p>
            <a:fld id="{48233C9D-5499-4D33-B5B1-80194F6B1571}" type="slidenum">
              <a:rPr lang="nb-NO"/>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lysbildenummer 3"/>
          <p:cNvSpPr>
            <a:spLocks noGrp="1"/>
          </p:cNvSpPr>
          <p:nvPr>
            <p:ph type="sldNum" sz="quarter" idx="10"/>
          </p:nvPr>
        </p:nvSpPr>
        <p:spPr/>
        <p:txBody>
          <a:bodyPr/>
          <a:lstStyle>
            <a:lvl1pPr>
              <a:defRPr/>
            </a:lvl1pPr>
          </a:lstStyle>
          <a:p>
            <a:fld id="{CA9A8477-D4D6-4ACE-B512-55983F1DE915}" type="slidenum">
              <a:rPr lang="nb-NO"/>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Rediger tekststiler i malen</a:t>
            </a:r>
          </a:p>
        </p:txBody>
      </p:sp>
      <p:sp>
        <p:nvSpPr>
          <p:cNvPr id="4" name="Plassholder for lysbildenummer 3"/>
          <p:cNvSpPr>
            <a:spLocks noGrp="1"/>
          </p:cNvSpPr>
          <p:nvPr>
            <p:ph type="sldNum" sz="quarter" idx="10"/>
          </p:nvPr>
        </p:nvSpPr>
        <p:spPr/>
        <p:txBody>
          <a:bodyPr/>
          <a:lstStyle>
            <a:lvl1pPr>
              <a:defRPr/>
            </a:lvl1pPr>
          </a:lstStyle>
          <a:p>
            <a:fld id="{3D7FEAB6-C3FA-4601-90E7-0B1931CD8470}" type="slidenum">
              <a:rPr lang="nb-NO"/>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990600" y="1600200"/>
            <a:ext cx="36957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838700" y="1600200"/>
            <a:ext cx="36957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lysbildenummer 4"/>
          <p:cNvSpPr>
            <a:spLocks noGrp="1"/>
          </p:cNvSpPr>
          <p:nvPr>
            <p:ph type="sldNum" sz="quarter" idx="10"/>
          </p:nvPr>
        </p:nvSpPr>
        <p:spPr/>
        <p:txBody>
          <a:bodyPr/>
          <a:lstStyle>
            <a:lvl1pPr>
              <a:defRPr/>
            </a:lvl1pPr>
          </a:lstStyle>
          <a:p>
            <a:fld id="{CD6EBBDE-8CE4-4EE9-BE6A-06D06D815E78}" type="slidenum">
              <a:rPr lang="nb-NO"/>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lysbildenummer 6"/>
          <p:cNvSpPr>
            <a:spLocks noGrp="1"/>
          </p:cNvSpPr>
          <p:nvPr>
            <p:ph type="sldNum" sz="quarter" idx="10"/>
          </p:nvPr>
        </p:nvSpPr>
        <p:spPr/>
        <p:txBody>
          <a:bodyPr/>
          <a:lstStyle>
            <a:lvl1pPr>
              <a:defRPr/>
            </a:lvl1pPr>
          </a:lstStyle>
          <a:p>
            <a:fld id="{68E9E0E4-1203-4C99-999D-1BA2746ACA8F}" type="slidenum">
              <a:rPr lang="nb-NO"/>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ysbildenummer 2"/>
          <p:cNvSpPr>
            <a:spLocks noGrp="1"/>
          </p:cNvSpPr>
          <p:nvPr>
            <p:ph type="sldNum" sz="quarter" idx="10"/>
          </p:nvPr>
        </p:nvSpPr>
        <p:spPr/>
        <p:txBody>
          <a:bodyPr/>
          <a:lstStyle>
            <a:lvl1pPr>
              <a:defRPr/>
            </a:lvl1pPr>
          </a:lstStyle>
          <a:p>
            <a:fld id="{D0FC1B14-E2F1-4545-BF0C-129AC9014215}" type="slidenum">
              <a:rPr lang="nb-NO"/>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lysbildenummer 1"/>
          <p:cNvSpPr>
            <a:spLocks noGrp="1"/>
          </p:cNvSpPr>
          <p:nvPr>
            <p:ph type="sldNum" sz="quarter" idx="10"/>
          </p:nvPr>
        </p:nvSpPr>
        <p:spPr/>
        <p:txBody>
          <a:bodyPr/>
          <a:lstStyle>
            <a:lvl1pPr>
              <a:defRPr/>
            </a:lvl1pPr>
          </a:lstStyle>
          <a:p>
            <a:fld id="{75013A88-CCD1-4ACB-AD16-E7CBB919903B}" type="slidenum">
              <a:rPr lang="nb-NO"/>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Plassholder for lysbildenummer 4"/>
          <p:cNvSpPr>
            <a:spLocks noGrp="1"/>
          </p:cNvSpPr>
          <p:nvPr>
            <p:ph type="sldNum" sz="quarter" idx="10"/>
          </p:nvPr>
        </p:nvSpPr>
        <p:spPr/>
        <p:txBody>
          <a:bodyPr/>
          <a:lstStyle>
            <a:lvl1pPr>
              <a:defRPr/>
            </a:lvl1pPr>
          </a:lstStyle>
          <a:p>
            <a:fld id="{669DDDE4-BE47-4FEA-B99B-554F7A2A97E9}" type="slidenum">
              <a:rPr lang="nb-NO"/>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Plassholder for lysbildenummer 4"/>
          <p:cNvSpPr>
            <a:spLocks noGrp="1"/>
          </p:cNvSpPr>
          <p:nvPr>
            <p:ph type="sldNum" sz="quarter" idx="10"/>
          </p:nvPr>
        </p:nvSpPr>
        <p:spPr/>
        <p:txBody>
          <a:bodyPr/>
          <a:lstStyle>
            <a:lvl1pPr>
              <a:defRPr/>
            </a:lvl1pPr>
          </a:lstStyle>
          <a:p>
            <a:fld id="{3045E331-7601-4146-9D2E-FF30AE302092}" type="slidenum">
              <a:rPr lang="nb-NO"/>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p:cNvSpPr/>
          <p:nvPr/>
        </p:nvSpPr>
        <p:spPr>
          <a:xfrm>
            <a:off x="0" y="0"/>
            <a:ext cx="762000" cy="6858000"/>
          </a:xfrm>
          <a:prstGeom prst="rect">
            <a:avLst/>
          </a:prstGeom>
          <a:gradFill flip="none" rotWithShape="1">
            <a:gsLst>
              <a:gs pos="52000">
                <a:srgbClr val="8EA925"/>
              </a:gs>
              <a:gs pos="100000">
                <a:srgbClr val="FFFFFF"/>
              </a:gs>
            </a:gsLst>
            <a:lin ang="16200000" scaled="0"/>
            <a:tileRect/>
          </a:gra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457200" fontAlgn="auto">
              <a:spcBef>
                <a:spcPts val="0"/>
              </a:spcBef>
              <a:spcAft>
                <a:spcPts val="0"/>
              </a:spcAft>
              <a:defRPr/>
            </a:pPr>
            <a:endParaRPr lang="nb-NO" sz="1800" dirty="0"/>
          </a:p>
        </p:txBody>
      </p:sp>
      <p:sp>
        <p:nvSpPr>
          <p:cNvPr id="1026" name="Rectangle 2"/>
          <p:cNvSpPr>
            <a:spLocks noGrp="1" noChangeArrowheads="1"/>
          </p:cNvSpPr>
          <p:nvPr>
            <p:ph type="title"/>
          </p:nvPr>
        </p:nvSpPr>
        <p:spPr bwMode="auto">
          <a:xfrm>
            <a:off x="914400" y="457200"/>
            <a:ext cx="7772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b-NO"/>
              <a:t>Klikk for å redigere tittelstil i malen </a:t>
            </a:r>
          </a:p>
        </p:txBody>
      </p:sp>
      <p:sp>
        <p:nvSpPr>
          <p:cNvPr id="1027" name="Rectangle 3"/>
          <p:cNvSpPr>
            <a:spLocks noGrp="1" noChangeArrowheads="1"/>
          </p:cNvSpPr>
          <p:nvPr>
            <p:ph type="body" idx="1"/>
          </p:nvPr>
        </p:nvSpPr>
        <p:spPr bwMode="auto">
          <a:xfrm>
            <a:off x="990600" y="1600200"/>
            <a:ext cx="75438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35" name="Rectangle 11"/>
          <p:cNvSpPr>
            <a:spLocks noGrp="1" noChangeArrowheads="1"/>
          </p:cNvSpPr>
          <p:nvPr>
            <p:ph type="sldNum" sz="quarter" idx="4"/>
          </p:nvPr>
        </p:nvSpPr>
        <p:spPr bwMode="auto">
          <a:xfrm>
            <a:off x="0" y="6491288"/>
            <a:ext cx="587375" cy="366712"/>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defRPr sz="1800" b="1"/>
            </a:lvl1pPr>
          </a:lstStyle>
          <a:p>
            <a:fld id="{20443174-C1C4-4950-A675-0FD40F651767}" type="slidenum">
              <a:rPr lang="nb-NO"/>
              <a:pPr/>
              <a:t>‹#›</a:t>
            </a:fld>
            <a:endParaRPr lang="nb-NO"/>
          </a:p>
        </p:txBody>
      </p:sp>
      <p:pic>
        <p:nvPicPr>
          <p:cNvPr id="1043" name="Picture 19" descr="E:\Siw_Galtvort\Arbeid\Norsk arkivråd\NAlogo.jpg"/>
          <p:cNvPicPr>
            <a:picLocks noChangeAspect="1" noChangeArrowheads="1"/>
          </p:cNvPicPr>
          <p:nvPr/>
        </p:nvPicPr>
        <p:blipFill>
          <a:blip r:embed="rId13" cstate="print"/>
          <a:srcRect/>
          <a:stretch>
            <a:fillRect/>
          </a:stretch>
        </p:blipFill>
        <p:spPr bwMode="auto">
          <a:xfrm>
            <a:off x="5638800" y="6007100"/>
            <a:ext cx="3352800" cy="6921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cs typeface="Times New Roman" charset="0"/>
        </a:defRPr>
      </a:lvl2pPr>
      <a:lvl3pPr algn="l" rtl="0" eaLnBrk="1" fontAlgn="base" hangingPunct="1">
        <a:spcBef>
          <a:spcPct val="0"/>
        </a:spcBef>
        <a:spcAft>
          <a:spcPct val="0"/>
        </a:spcAft>
        <a:defRPr sz="3600">
          <a:solidFill>
            <a:schemeClr val="tx1"/>
          </a:solidFill>
          <a:latin typeface="Arial" charset="0"/>
          <a:cs typeface="Times New Roman" charset="0"/>
        </a:defRPr>
      </a:lvl3pPr>
      <a:lvl4pPr algn="l" rtl="0" eaLnBrk="1" fontAlgn="base" hangingPunct="1">
        <a:spcBef>
          <a:spcPct val="0"/>
        </a:spcBef>
        <a:spcAft>
          <a:spcPct val="0"/>
        </a:spcAft>
        <a:defRPr sz="3600">
          <a:solidFill>
            <a:schemeClr val="tx1"/>
          </a:solidFill>
          <a:latin typeface="Arial" charset="0"/>
          <a:cs typeface="Times New Roman" charset="0"/>
        </a:defRPr>
      </a:lvl4pPr>
      <a:lvl5pPr algn="l" rtl="0" eaLnBrk="1" fontAlgn="base" hangingPunct="1">
        <a:spcBef>
          <a:spcPct val="0"/>
        </a:spcBef>
        <a:spcAft>
          <a:spcPct val="0"/>
        </a:spcAft>
        <a:defRPr sz="3600">
          <a:solidFill>
            <a:schemeClr val="tx1"/>
          </a:solidFill>
          <a:latin typeface="Arial" charset="0"/>
          <a:cs typeface="Times New Roman" charset="0"/>
        </a:defRPr>
      </a:lvl5pPr>
      <a:lvl6pPr marL="457200" algn="l" rtl="0" eaLnBrk="1" fontAlgn="base" hangingPunct="1">
        <a:spcBef>
          <a:spcPct val="0"/>
        </a:spcBef>
        <a:spcAft>
          <a:spcPct val="0"/>
        </a:spcAft>
        <a:defRPr sz="3600">
          <a:solidFill>
            <a:schemeClr val="tx1"/>
          </a:solidFill>
          <a:latin typeface="Arial" charset="0"/>
          <a:cs typeface="Times New Roman" charset="0"/>
        </a:defRPr>
      </a:lvl6pPr>
      <a:lvl7pPr marL="914400" algn="l" rtl="0" eaLnBrk="1" fontAlgn="base" hangingPunct="1">
        <a:spcBef>
          <a:spcPct val="0"/>
        </a:spcBef>
        <a:spcAft>
          <a:spcPct val="0"/>
        </a:spcAft>
        <a:defRPr sz="3600">
          <a:solidFill>
            <a:schemeClr val="tx1"/>
          </a:solidFill>
          <a:latin typeface="Arial" charset="0"/>
          <a:cs typeface="Times New Roman" charset="0"/>
        </a:defRPr>
      </a:lvl7pPr>
      <a:lvl8pPr marL="1371600" algn="l" rtl="0" eaLnBrk="1" fontAlgn="base" hangingPunct="1">
        <a:spcBef>
          <a:spcPct val="0"/>
        </a:spcBef>
        <a:spcAft>
          <a:spcPct val="0"/>
        </a:spcAft>
        <a:defRPr sz="3600">
          <a:solidFill>
            <a:schemeClr val="tx1"/>
          </a:solidFill>
          <a:latin typeface="Arial" charset="0"/>
          <a:cs typeface="Times New Roman" charset="0"/>
        </a:defRPr>
      </a:lvl8pPr>
      <a:lvl9pPr marL="1828800" algn="l" rtl="0" eaLnBrk="1" fontAlgn="base" hangingPunct="1">
        <a:spcBef>
          <a:spcPct val="0"/>
        </a:spcBef>
        <a:spcAft>
          <a:spcPct val="0"/>
        </a:spcAft>
        <a:defRPr sz="3600">
          <a:solidFill>
            <a:schemeClr val="tx1"/>
          </a:solidFill>
          <a:latin typeface="Arial" charset="0"/>
          <a:cs typeface="Times New Roman" charset="0"/>
        </a:defRPr>
      </a:lvl9pPr>
    </p:titleStyle>
    <p:bodyStyle>
      <a:lvl1pPr marL="342900" indent="-342900" algn="l" rtl="0" eaLnBrk="1" fontAlgn="base" hangingPunct="1">
        <a:spcBef>
          <a:spcPct val="50000"/>
        </a:spcBef>
        <a:spcAft>
          <a:spcPct val="0"/>
        </a:spcAft>
        <a:buClr>
          <a:srgbClr val="636F19"/>
        </a:buClr>
        <a:buFont typeface="Wingdings" pitchFamily="2" charset="2"/>
        <a:buChar char="l"/>
        <a:defRPr sz="2400">
          <a:solidFill>
            <a:srgbClr val="000000"/>
          </a:solidFill>
          <a:latin typeface="+mn-lt"/>
          <a:ea typeface="+mn-ea"/>
          <a:cs typeface="+mn-cs"/>
        </a:defRPr>
      </a:lvl1pPr>
      <a:lvl2pPr marL="742950" indent="-285750" algn="l" rtl="0" eaLnBrk="1" fontAlgn="base" hangingPunct="1">
        <a:spcBef>
          <a:spcPct val="35000"/>
        </a:spcBef>
        <a:spcAft>
          <a:spcPct val="0"/>
        </a:spcAft>
        <a:buClr>
          <a:srgbClr val="000000"/>
        </a:buClr>
        <a:buFont typeface="Wingdings" pitchFamily="2" charset="2"/>
        <a:buChar char="l"/>
        <a:defRPr sz="2000">
          <a:solidFill>
            <a:srgbClr val="495212"/>
          </a:solidFill>
          <a:latin typeface="+mn-lt"/>
          <a:cs typeface="+mn-cs"/>
        </a:defRPr>
      </a:lvl2pPr>
      <a:lvl3pPr marL="1143000" indent="-209550" algn="l" rtl="0" eaLnBrk="1" fontAlgn="base" hangingPunct="1">
        <a:lnSpc>
          <a:spcPct val="95000"/>
        </a:lnSpc>
        <a:spcBef>
          <a:spcPct val="15000"/>
        </a:spcBef>
        <a:spcAft>
          <a:spcPct val="0"/>
        </a:spcAft>
        <a:buChar char="•"/>
        <a:defRPr>
          <a:solidFill>
            <a:schemeClr val="tx1"/>
          </a:solidFill>
          <a:latin typeface="+mn-lt"/>
          <a:cs typeface="+mj-cs"/>
        </a:defRPr>
      </a:lvl3pPr>
      <a:lvl4pPr marL="1524000" indent="-190500" algn="l" rtl="0" eaLnBrk="1" fontAlgn="base" hangingPunct="1">
        <a:lnSpc>
          <a:spcPct val="95000"/>
        </a:lnSpc>
        <a:spcBef>
          <a:spcPct val="10000"/>
        </a:spcBef>
        <a:spcAft>
          <a:spcPct val="0"/>
        </a:spcAft>
        <a:buChar char="–"/>
        <a:defRPr>
          <a:solidFill>
            <a:srgbClr val="495212"/>
          </a:solidFill>
          <a:latin typeface="+mn-lt"/>
          <a:cs typeface="+mj-cs"/>
        </a:defRPr>
      </a:lvl4pPr>
      <a:lvl5pPr marL="1905000" indent="-190500" algn="l" rtl="0" eaLnBrk="1" fontAlgn="base" hangingPunct="1">
        <a:lnSpc>
          <a:spcPct val="95000"/>
        </a:lnSpc>
        <a:spcBef>
          <a:spcPct val="10000"/>
        </a:spcBef>
        <a:spcAft>
          <a:spcPct val="0"/>
        </a:spcAft>
        <a:buChar char="-"/>
        <a:defRPr>
          <a:solidFill>
            <a:schemeClr val="tx1"/>
          </a:solidFill>
          <a:latin typeface="+mn-lt"/>
          <a:cs typeface="+mj-cs"/>
        </a:defRPr>
      </a:lvl5pPr>
      <a:lvl6pPr marL="2362200" indent="-190500" algn="l" rtl="0" eaLnBrk="1" fontAlgn="base" hangingPunct="1">
        <a:lnSpc>
          <a:spcPct val="95000"/>
        </a:lnSpc>
        <a:spcBef>
          <a:spcPct val="10000"/>
        </a:spcBef>
        <a:spcAft>
          <a:spcPct val="0"/>
        </a:spcAft>
        <a:buChar char="-"/>
        <a:defRPr>
          <a:solidFill>
            <a:schemeClr val="tx1"/>
          </a:solidFill>
          <a:latin typeface="+mn-lt"/>
          <a:cs typeface="+mj-cs"/>
        </a:defRPr>
      </a:lvl6pPr>
      <a:lvl7pPr marL="2819400" indent="-190500" algn="l" rtl="0" eaLnBrk="1" fontAlgn="base" hangingPunct="1">
        <a:lnSpc>
          <a:spcPct val="95000"/>
        </a:lnSpc>
        <a:spcBef>
          <a:spcPct val="10000"/>
        </a:spcBef>
        <a:spcAft>
          <a:spcPct val="0"/>
        </a:spcAft>
        <a:buChar char="-"/>
        <a:defRPr>
          <a:solidFill>
            <a:schemeClr val="tx1"/>
          </a:solidFill>
          <a:latin typeface="+mn-lt"/>
          <a:cs typeface="+mj-cs"/>
        </a:defRPr>
      </a:lvl7pPr>
      <a:lvl8pPr marL="3276600" indent="-190500" algn="l" rtl="0" eaLnBrk="1" fontAlgn="base" hangingPunct="1">
        <a:lnSpc>
          <a:spcPct val="95000"/>
        </a:lnSpc>
        <a:spcBef>
          <a:spcPct val="10000"/>
        </a:spcBef>
        <a:spcAft>
          <a:spcPct val="0"/>
        </a:spcAft>
        <a:buChar char="-"/>
        <a:defRPr>
          <a:solidFill>
            <a:schemeClr val="tx1"/>
          </a:solidFill>
          <a:latin typeface="+mn-lt"/>
          <a:cs typeface="+mj-cs"/>
        </a:defRPr>
      </a:lvl8pPr>
      <a:lvl9pPr marL="3733800" indent="-190500" algn="l" rtl="0" eaLnBrk="1" fontAlgn="base" hangingPunct="1">
        <a:lnSpc>
          <a:spcPct val="95000"/>
        </a:lnSpc>
        <a:spcBef>
          <a:spcPct val="10000"/>
        </a:spcBef>
        <a:spcAft>
          <a:spcPct val="0"/>
        </a:spcAft>
        <a:buChar char="-"/>
        <a:defRPr>
          <a:solidFill>
            <a:schemeClr val="tx1"/>
          </a:solidFill>
          <a:latin typeface="+mn-lt"/>
          <a:cs typeface="+mj-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90600" y="2209800"/>
            <a:ext cx="7772400" cy="1143000"/>
          </a:xfrm>
        </p:spPr>
        <p:txBody>
          <a:bodyPr/>
          <a:lstStyle/>
          <a:p>
            <a:pPr algn="ctr"/>
            <a:r>
              <a:rPr lang="nb-NO" sz="4800"/>
              <a:t> 	</a:t>
            </a:r>
          </a:p>
        </p:txBody>
      </p:sp>
      <p:sp>
        <p:nvSpPr>
          <p:cNvPr id="2051" name="Rectangle 3"/>
          <p:cNvSpPr>
            <a:spLocks noGrp="1" noChangeArrowheads="1"/>
          </p:cNvSpPr>
          <p:nvPr>
            <p:ph type="subTitle" idx="1"/>
          </p:nvPr>
        </p:nvSpPr>
        <p:spPr>
          <a:xfrm>
            <a:off x="990600" y="3962400"/>
            <a:ext cx="7772400" cy="2438400"/>
          </a:xfrm>
        </p:spPr>
        <p:txBody>
          <a:bodyPr/>
          <a:lstStyle/>
          <a:p>
            <a:r>
              <a:rPr lang="nb-NO" b="1" dirty="0" smtClean="0"/>
              <a:t>Hvis </a:t>
            </a:r>
            <a:r>
              <a:rPr lang="nb-NO" b="1" dirty="0" err="1" smtClean="0"/>
              <a:t>Noark</a:t>
            </a:r>
            <a:r>
              <a:rPr lang="nb-NO" b="1" dirty="0" smtClean="0"/>
              <a:t> ikke virker, hva gjør vi da?</a:t>
            </a:r>
          </a:p>
          <a:p>
            <a:endParaRPr lang="nb-NO" b="1" dirty="0" smtClean="0"/>
          </a:p>
          <a:p>
            <a:r>
              <a:rPr lang="nb-NO" sz="1600" b="1" dirty="0" smtClean="0"/>
              <a:t>Anja J Vestvold</a:t>
            </a:r>
            <a:endParaRPr lang="nb-NO" sz="1600" b="1" dirty="0"/>
          </a:p>
          <a:p>
            <a:r>
              <a:rPr lang="nb-NO" sz="1600" b="1" dirty="0" smtClean="0"/>
              <a:t>Arkivverkets </a:t>
            </a:r>
            <a:r>
              <a:rPr lang="nn-NO" sz="1600" b="1" dirty="0"/>
              <a:t>f</a:t>
            </a:r>
            <a:r>
              <a:rPr lang="nn-NO" sz="1600" b="1" dirty="0" smtClean="0"/>
              <a:t>agdag </a:t>
            </a:r>
            <a:r>
              <a:rPr lang="nn-NO" sz="1600" b="1" dirty="0"/>
              <a:t>om </a:t>
            </a:r>
            <a:r>
              <a:rPr lang="nn-NO" sz="1600" b="1" dirty="0" err="1"/>
              <a:t>evalueringen</a:t>
            </a:r>
            <a:r>
              <a:rPr lang="nn-NO" sz="1600" b="1" dirty="0"/>
              <a:t> </a:t>
            </a:r>
            <a:r>
              <a:rPr lang="nn-NO" sz="1600" b="1" dirty="0" smtClean="0"/>
              <a:t>av </a:t>
            </a:r>
            <a:r>
              <a:rPr lang="nn-NO" sz="1600" b="1" dirty="0" err="1" smtClean="0"/>
              <a:t>Noark</a:t>
            </a:r>
            <a:endParaRPr lang="nn-NO" sz="1600" b="1" dirty="0"/>
          </a:p>
          <a:p>
            <a:r>
              <a:rPr lang="nb-NO" sz="1600" b="1" dirty="0" smtClean="0"/>
              <a:t>19.11. 2018</a:t>
            </a:r>
            <a:endParaRPr lang="nb-NO" sz="1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A9A8477-D4D6-4ACE-B512-55983F1DE915}" type="slidenum">
              <a:rPr lang="nb-NO" smtClean="0"/>
              <a:pPr/>
              <a:t>10</a:t>
            </a:fld>
            <a:endParaRPr lang="nb-NO"/>
          </a:p>
        </p:txBody>
      </p:sp>
      <p:pic>
        <p:nvPicPr>
          <p:cNvPr id="7170" name="Picture 2" descr="gray mini figure under white sneake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06578" y="1600200"/>
            <a:ext cx="6511844"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324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Evalueringen</a:t>
            </a:r>
            <a:endParaRPr lang="nb-NO" dirty="0"/>
          </a:p>
        </p:txBody>
      </p:sp>
      <p:sp>
        <p:nvSpPr>
          <p:cNvPr id="4" name="Slide Number Placeholder 3"/>
          <p:cNvSpPr>
            <a:spLocks noGrp="1"/>
          </p:cNvSpPr>
          <p:nvPr>
            <p:ph type="sldNum" sz="quarter" idx="10"/>
          </p:nvPr>
        </p:nvSpPr>
        <p:spPr/>
        <p:txBody>
          <a:bodyPr/>
          <a:lstStyle/>
          <a:p>
            <a:fld id="{CA9A8477-D4D6-4ACE-B512-55983F1DE915}" type="slidenum">
              <a:rPr lang="nb-NO" smtClean="0"/>
              <a:pPr/>
              <a:t>2</a:t>
            </a:fld>
            <a:endParaRPr lang="nb-NO"/>
          </a:p>
        </p:txBody>
      </p:sp>
      <p:pic>
        <p:nvPicPr>
          <p:cNvPr id="4098" name="Picture 2" descr="person covering one eye while holding yellow string light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06578" y="1600200"/>
            <a:ext cx="6511844"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087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Mer om </a:t>
            </a:r>
            <a:endParaRPr lang="nb-NO" dirty="0"/>
          </a:p>
        </p:txBody>
      </p:sp>
      <p:sp>
        <p:nvSpPr>
          <p:cNvPr id="3" name="Content Placeholder 2"/>
          <p:cNvSpPr>
            <a:spLocks noGrp="1"/>
          </p:cNvSpPr>
          <p:nvPr>
            <p:ph idx="1"/>
          </p:nvPr>
        </p:nvSpPr>
        <p:spPr/>
        <p:txBody>
          <a:bodyPr/>
          <a:lstStyle/>
          <a:p>
            <a:r>
              <a:rPr lang="nb-NO" dirty="0"/>
              <a:t>Oppfatningen hos andre enn </a:t>
            </a:r>
            <a:r>
              <a:rPr lang="nb-NO" dirty="0" smtClean="0"/>
              <a:t>arkivfolk</a:t>
            </a:r>
          </a:p>
          <a:p>
            <a:r>
              <a:rPr lang="nb-NO" dirty="0" err="1" smtClean="0"/>
              <a:t>Noark</a:t>
            </a:r>
            <a:r>
              <a:rPr lang="nb-NO" dirty="0" smtClean="0"/>
              <a:t>-kjerne og </a:t>
            </a:r>
            <a:r>
              <a:rPr lang="nb-NO" dirty="0" err="1" smtClean="0"/>
              <a:t>Noark</a:t>
            </a:r>
            <a:r>
              <a:rPr lang="nb-NO" dirty="0" smtClean="0"/>
              <a:t>-funksjonalitet i andre fagsystem</a:t>
            </a:r>
          </a:p>
          <a:p>
            <a:r>
              <a:rPr lang="nb-NO" dirty="0" smtClean="0"/>
              <a:t>Betydningen </a:t>
            </a:r>
            <a:r>
              <a:rPr lang="nb-NO" dirty="0"/>
              <a:t>av </a:t>
            </a:r>
            <a:r>
              <a:rPr lang="nb-NO" dirty="0" smtClean="0"/>
              <a:t>bruk av </a:t>
            </a:r>
            <a:r>
              <a:rPr lang="nb-NO" dirty="0" err="1" smtClean="0"/>
              <a:t>Noark</a:t>
            </a:r>
            <a:r>
              <a:rPr lang="nb-NO" dirty="0"/>
              <a:t>-</a:t>
            </a:r>
            <a:r>
              <a:rPr lang="nb-NO" dirty="0" smtClean="0"/>
              <a:t>systemer </a:t>
            </a:r>
            <a:r>
              <a:rPr lang="nb-NO" dirty="0"/>
              <a:t>for å kunne sikre </a:t>
            </a:r>
            <a:r>
              <a:rPr lang="nb-NO" dirty="0" smtClean="0"/>
              <a:t>langtidstilgang</a:t>
            </a:r>
            <a:endParaRPr lang="nb-NO" dirty="0"/>
          </a:p>
        </p:txBody>
      </p:sp>
      <p:sp>
        <p:nvSpPr>
          <p:cNvPr id="4" name="Slide Number Placeholder 3"/>
          <p:cNvSpPr>
            <a:spLocks noGrp="1"/>
          </p:cNvSpPr>
          <p:nvPr>
            <p:ph type="sldNum" sz="quarter" idx="10"/>
          </p:nvPr>
        </p:nvSpPr>
        <p:spPr/>
        <p:txBody>
          <a:bodyPr/>
          <a:lstStyle/>
          <a:p>
            <a:fld id="{CA9A8477-D4D6-4ACE-B512-55983F1DE915}" type="slidenum">
              <a:rPr lang="nb-NO" smtClean="0"/>
              <a:pPr/>
              <a:t>3</a:t>
            </a:fld>
            <a:endParaRPr lang="nb-NO"/>
          </a:p>
        </p:txBody>
      </p:sp>
    </p:spTree>
    <p:extLst>
      <p:ext uri="{BB962C8B-B14F-4D97-AF65-F5344CB8AC3E}">
        <p14:creationId xmlns:p14="http://schemas.microsoft.com/office/powerpoint/2010/main" val="2259482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Hvis </a:t>
            </a:r>
            <a:r>
              <a:rPr lang="nb-NO" dirty="0" err="1" smtClean="0"/>
              <a:t>Noark</a:t>
            </a:r>
            <a:r>
              <a:rPr lang="nb-NO" dirty="0" smtClean="0"/>
              <a:t> ikke virker</a:t>
            </a:r>
            <a:endParaRPr lang="nb-NO" dirty="0"/>
          </a:p>
        </p:txBody>
      </p:sp>
      <p:sp>
        <p:nvSpPr>
          <p:cNvPr id="4" name="Slide Number Placeholder 3"/>
          <p:cNvSpPr>
            <a:spLocks noGrp="1"/>
          </p:cNvSpPr>
          <p:nvPr>
            <p:ph type="sldNum" sz="quarter" idx="10"/>
          </p:nvPr>
        </p:nvSpPr>
        <p:spPr/>
        <p:txBody>
          <a:bodyPr/>
          <a:lstStyle/>
          <a:p>
            <a:fld id="{CA9A8477-D4D6-4ACE-B512-55983F1DE915}" type="slidenum">
              <a:rPr lang="nb-NO" smtClean="0"/>
              <a:pPr/>
              <a:t>4</a:t>
            </a:fld>
            <a:endParaRPr lang="nb-NO"/>
          </a:p>
        </p:txBody>
      </p:sp>
      <p:pic>
        <p:nvPicPr>
          <p:cNvPr id="2052" name="Picture 4" descr="Bilderesultat for telefonkiosk kongsberg"/>
          <p:cNvPicPr>
            <a:picLocks noChangeAspect="1" noChangeArrowheads="1"/>
          </p:cNvPicPr>
          <p:nvPr/>
        </p:nvPicPr>
        <p:blipFill rotWithShape="1">
          <a:blip r:embed="rId3">
            <a:extLst>
              <a:ext uri="{28A0092B-C50C-407E-A947-70E740481C1C}">
                <a14:useLocalDpi xmlns:a14="http://schemas.microsoft.com/office/drawing/2010/main" val="0"/>
              </a:ext>
            </a:extLst>
          </a:blip>
          <a:srcRect l="15989" t="12224"/>
          <a:stretch/>
        </p:blipFill>
        <p:spPr bwMode="auto">
          <a:xfrm>
            <a:off x="1771092" y="1603581"/>
            <a:ext cx="5601816" cy="4389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737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nb-NO" dirty="0"/>
          </a:p>
        </p:txBody>
      </p:sp>
      <p:sp>
        <p:nvSpPr>
          <p:cNvPr id="4" name="Slide Number Placeholder 3"/>
          <p:cNvSpPr>
            <a:spLocks noGrp="1"/>
          </p:cNvSpPr>
          <p:nvPr>
            <p:ph type="sldNum" sz="quarter" idx="10"/>
          </p:nvPr>
        </p:nvSpPr>
        <p:spPr/>
        <p:txBody>
          <a:bodyPr/>
          <a:lstStyle/>
          <a:p>
            <a:fld id="{CA9A8477-D4D6-4ACE-B512-55983F1DE915}" type="slidenum">
              <a:rPr lang="nb-NO" smtClean="0"/>
              <a:pPr/>
              <a:t>5</a:t>
            </a:fld>
            <a:endParaRPr lang="nb-NO"/>
          </a:p>
        </p:txBody>
      </p:sp>
      <p:pic>
        <p:nvPicPr>
          <p:cNvPr id="5122" name="Picture 2" descr="six white sticky note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81986" y="1600200"/>
            <a:ext cx="6561027"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070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Hva gjør vi da?</a:t>
            </a:r>
            <a:endParaRPr lang="nb-NO"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4541503"/>
              </p:ext>
            </p:extLst>
          </p:nvPr>
        </p:nvGraphicFramePr>
        <p:xfrm>
          <a:off x="990600" y="1600200"/>
          <a:ext cx="75438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fld id="{CA9A8477-D4D6-4ACE-B512-55983F1DE915}" type="slidenum">
              <a:rPr lang="nb-NO" smtClean="0"/>
              <a:pPr/>
              <a:t>6</a:t>
            </a:fld>
            <a:endParaRPr lang="nb-NO"/>
          </a:p>
        </p:txBody>
      </p:sp>
    </p:spTree>
    <p:extLst>
      <p:ext uri="{BB962C8B-B14F-4D97-AF65-F5344CB8AC3E}">
        <p14:creationId xmlns:p14="http://schemas.microsoft.com/office/powerpoint/2010/main" val="118737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Få det til å virke</a:t>
            </a:r>
            <a:endParaRPr lang="nb-NO" dirty="0"/>
          </a:p>
        </p:txBody>
      </p:sp>
      <p:sp>
        <p:nvSpPr>
          <p:cNvPr id="3" name="Content Placeholder 2"/>
          <p:cNvSpPr>
            <a:spLocks noGrp="1"/>
          </p:cNvSpPr>
          <p:nvPr>
            <p:ph idx="1"/>
          </p:nvPr>
        </p:nvSpPr>
        <p:spPr/>
        <p:txBody>
          <a:bodyPr/>
          <a:lstStyle/>
          <a:p>
            <a:r>
              <a:rPr lang="nb-NO" dirty="0" smtClean="0"/>
              <a:t>Ny utgave av </a:t>
            </a:r>
            <a:r>
              <a:rPr lang="nb-NO" dirty="0" err="1" smtClean="0"/>
              <a:t>Noark</a:t>
            </a:r>
            <a:r>
              <a:rPr lang="nb-NO" dirty="0" smtClean="0"/>
              <a:t>?</a:t>
            </a:r>
            <a:endParaRPr lang="nb-NO" dirty="0"/>
          </a:p>
        </p:txBody>
      </p:sp>
      <p:sp>
        <p:nvSpPr>
          <p:cNvPr id="4" name="Slide Number Placeholder 3"/>
          <p:cNvSpPr>
            <a:spLocks noGrp="1"/>
          </p:cNvSpPr>
          <p:nvPr>
            <p:ph type="sldNum" sz="quarter" idx="10"/>
          </p:nvPr>
        </p:nvSpPr>
        <p:spPr/>
        <p:txBody>
          <a:bodyPr/>
          <a:lstStyle/>
          <a:p>
            <a:fld id="{CA9A8477-D4D6-4ACE-B512-55983F1DE915}" type="slidenum">
              <a:rPr lang="nb-NO" smtClean="0"/>
              <a:pPr/>
              <a:t>7</a:t>
            </a:fld>
            <a:endParaRPr lang="nb-NO"/>
          </a:p>
        </p:txBody>
      </p:sp>
    </p:spTree>
    <p:extLst>
      <p:ext uri="{BB962C8B-B14F-4D97-AF65-F5344CB8AC3E}">
        <p14:creationId xmlns:p14="http://schemas.microsoft.com/office/powerpoint/2010/main" val="288182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Finne nye løsninger</a:t>
            </a:r>
            <a:endParaRPr lang="nb-NO" dirty="0"/>
          </a:p>
        </p:txBody>
      </p:sp>
      <p:sp>
        <p:nvSpPr>
          <p:cNvPr id="4" name="Slide Number Placeholder 3"/>
          <p:cNvSpPr>
            <a:spLocks noGrp="1"/>
          </p:cNvSpPr>
          <p:nvPr>
            <p:ph type="sldNum" sz="quarter" idx="10"/>
          </p:nvPr>
        </p:nvSpPr>
        <p:spPr/>
        <p:txBody>
          <a:bodyPr/>
          <a:lstStyle/>
          <a:p>
            <a:fld id="{CA9A8477-D4D6-4ACE-B512-55983F1DE915}" type="slidenum">
              <a:rPr lang="nb-NO" smtClean="0"/>
              <a:pPr/>
              <a:t>8</a:t>
            </a:fld>
            <a:endParaRPr lang="nb-NO"/>
          </a:p>
        </p:txBody>
      </p:sp>
      <p:pic>
        <p:nvPicPr>
          <p:cNvPr id="6146" name="Picture 2" descr="Relatert bil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5636" y="1256742"/>
            <a:ext cx="6352728" cy="4764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859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Flytte kontroll med hva som arkiveres bort fra enkeltperson</a:t>
            </a:r>
            <a:endParaRPr lang="nb-NO" dirty="0"/>
          </a:p>
        </p:txBody>
      </p:sp>
      <p:sp>
        <p:nvSpPr>
          <p:cNvPr id="3" name="Plassholder for innhold 2"/>
          <p:cNvSpPr>
            <a:spLocks noGrp="1"/>
          </p:cNvSpPr>
          <p:nvPr>
            <p:ph idx="1"/>
          </p:nvPr>
        </p:nvSpPr>
        <p:spPr/>
        <p:txBody>
          <a:bodyPr>
            <a:normAutofit/>
          </a:bodyPr>
          <a:lstStyle/>
          <a:p>
            <a:r>
              <a:rPr lang="nb-NO" dirty="0" smtClean="0"/>
              <a:t>Kontroll </a:t>
            </a:r>
            <a:r>
              <a:rPr lang="nb-NO" dirty="0"/>
              <a:t>med og forvaltning av hva som arkiveres og sikres som dokumentasjon er virksomheten ansvar – det må gjenspeiles i løsningene som tas i bruk</a:t>
            </a:r>
          </a:p>
          <a:p>
            <a:r>
              <a:rPr lang="nb-NO" dirty="0"/>
              <a:t>Skjønnsmessig vurdering gjort av hver enkelt medarbeider må </a:t>
            </a:r>
            <a:r>
              <a:rPr lang="nb-NO" dirty="0" smtClean="0"/>
              <a:t>bort</a:t>
            </a:r>
            <a:endParaRPr lang="nb-NO" dirty="0"/>
          </a:p>
          <a:p>
            <a:r>
              <a:rPr lang="nb-NO" dirty="0" smtClean="0"/>
              <a:t>Sikring av dokumentasjon som en del av arbeidsprosessen og IT løsningen som er i bruk</a:t>
            </a:r>
            <a:endParaRPr lang="nb-NO" dirty="0"/>
          </a:p>
        </p:txBody>
      </p:sp>
      <p:sp>
        <p:nvSpPr>
          <p:cNvPr id="4" name="Plassholder for lysbildenummer 3"/>
          <p:cNvSpPr>
            <a:spLocks noGrp="1"/>
          </p:cNvSpPr>
          <p:nvPr>
            <p:ph type="sldNum" sz="quarter" idx="10"/>
          </p:nvPr>
        </p:nvSpPr>
        <p:spPr/>
        <p:txBody>
          <a:bodyPr/>
          <a:lstStyle/>
          <a:p>
            <a:fld id="{CA9A8477-D4D6-4ACE-B512-55983F1DE915}" type="slidenum">
              <a:rPr lang="nb-NO" smtClean="0"/>
              <a:pPr/>
              <a:t>9</a:t>
            </a:fld>
            <a:endParaRPr lang="nb-NO"/>
          </a:p>
        </p:txBody>
      </p:sp>
    </p:spTree>
    <p:extLst>
      <p:ext uri="{BB962C8B-B14F-4D97-AF65-F5344CB8AC3E}">
        <p14:creationId xmlns:p14="http://schemas.microsoft.com/office/powerpoint/2010/main" val="3154622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NA-kursmal3[2]">
  <a:themeElements>
    <a:clrScheme name="Standard utform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 utforming">
      <a:majorFont>
        <a:latin typeface="Arial"/>
        <a:ea typeface=""/>
        <a:cs typeface="Times New Roman"/>
      </a:majorFont>
      <a:minorFont>
        <a:latin typeface="Arial"/>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utformin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 utform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 utform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sjon1" id="{6C82283E-F5AD-423E-8D3F-3955BF07977C}" vid="{77E650B2-6FCB-4FA8-9BA2-C48F969B2D97}"/>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mal_presentasjon_na_2018</Template>
  <TotalTime>8652</TotalTime>
  <Words>1492</Words>
  <Application>Microsoft Office PowerPoint</Application>
  <PresentationFormat>Skjermfremvisning (4:3)</PresentationFormat>
  <Paragraphs>74</Paragraphs>
  <Slides>10</Slides>
  <Notes>10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10</vt:i4>
      </vt:variant>
    </vt:vector>
  </HeadingPairs>
  <TitlesOfParts>
    <vt:vector size="15" baseType="lpstr">
      <vt:lpstr>Arial</vt:lpstr>
      <vt:lpstr>Tahoma</vt:lpstr>
      <vt:lpstr>Times New Roman</vt:lpstr>
      <vt:lpstr>Wingdings</vt:lpstr>
      <vt:lpstr>NA-kursmal3[2]</vt:lpstr>
      <vt:lpstr>  </vt:lpstr>
      <vt:lpstr>Evalueringen</vt:lpstr>
      <vt:lpstr>Mer om </vt:lpstr>
      <vt:lpstr>Hvis Noark ikke virker</vt:lpstr>
      <vt:lpstr>PowerPoint-presentasjon</vt:lpstr>
      <vt:lpstr>Hva gjør vi da?</vt:lpstr>
      <vt:lpstr>Få det til å virke</vt:lpstr>
      <vt:lpstr>Finne nye løsninger</vt:lpstr>
      <vt:lpstr>Flytte kontroll med hva som arkiveres bort fra enkeltperson</vt:lpstr>
      <vt:lpstr>PowerPoint-presentasjon</vt:lpstr>
    </vt:vector>
  </TitlesOfParts>
  <Company>Arkivverket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Anja Vestvold</dc:creator>
  <cp:lastModifiedBy>Mona Danielsen</cp:lastModifiedBy>
  <cp:revision>111</cp:revision>
  <dcterms:created xsi:type="dcterms:W3CDTF">2018-09-11T21:39:15Z</dcterms:created>
  <dcterms:modified xsi:type="dcterms:W3CDTF">2018-11-22T13:53:24Z</dcterms:modified>
</cp:coreProperties>
</file>