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1" r:id="rId4"/>
    <p:sldMasterId id="2147483675" r:id="rId5"/>
    <p:sldMasterId id="2147483682" r:id="rId6"/>
    <p:sldMasterId id="2147483684" r:id="rId7"/>
  </p:sldMasterIdLst>
  <p:notesMasterIdLst>
    <p:notesMasterId r:id="rId35"/>
  </p:notesMasterIdLst>
  <p:sldIdLst>
    <p:sldId id="256" r:id="rId8"/>
    <p:sldId id="259" r:id="rId9"/>
    <p:sldId id="341" r:id="rId10"/>
    <p:sldId id="260" r:id="rId11"/>
    <p:sldId id="349" r:id="rId12"/>
    <p:sldId id="344" r:id="rId13"/>
    <p:sldId id="343" r:id="rId14"/>
    <p:sldId id="342" r:id="rId15"/>
    <p:sldId id="345" r:id="rId16"/>
    <p:sldId id="335" r:id="rId17"/>
    <p:sldId id="339" r:id="rId18"/>
    <p:sldId id="338" r:id="rId19"/>
    <p:sldId id="346" r:id="rId20"/>
    <p:sldId id="257" r:id="rId21"/>
    <p:sldId id="261" r:id="rId22"/>
    <p:sldId id="262" r:id="rId23"/>
    <p:sldId id="348" r:id="rId24"/>
    <p:sldId id="263" r:id="rId25"/>
    <p:sldId id="264" r:id="rId26"/>
    <p:sldId id="265" r:id="rId27"/>
    <p:sldId id="267" r:id="rId28"/>
    <p:sldId id="268" r:id="rId29"/>
    <p:sldId id="269" r:id="rId30"/>
    <p:sldId id="271" r:id="rId31"/>
    <p:sldId id="272" r:id="rId32"/>
    <p:sldId id="347" r:id="rId33"/>
    <p:sldId id="350" r:id="rId34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Inndeling uten navn" id="{A958BB72-9BE0-4031-96FE-F6DC6FC14848}">
          <p14:sldIdLst>
            <p14:sldId id="256"/>
            <p14:sldId id="259"/>
            <p14:sldId id="341"/>
            <p14:sldId id="260"/>
            <p14:sldId id="349"/>
            <p14:sldId id="344"/>
            <p14:sldId id="343"/>
            <p14:sldId id="342"/>
            <p14:sldId id="345"/>
            <p14:sldId id="335"/>
            <p14:sldId id="339"/>
            <p14:sldId id="338"/>
            <p14:sldId id="346"/>
            <p14:sldId id="257"/>
            <p14:sldId id="261"/>
            <p14:sldId id="262"/>
            <p14:sldId id="348"/>
            <p14:sldId id="263"/>
            <p14:sldId id="264"/>
            <p14:sldId id="265"/>
            <p14:sldId id="267"/>
            <p14:sldId id="268"/>
            <p14:sldId id="269"/>
            <p14:sldId id="271"/>
            <p14:sldId id="272"/>
            <p14:sldId id="347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3987" autoAdjust="0"/>
  </p:normalViewPr>
  <p:slideViewPr>
    <p:cSldViewPr snapToGrid="0">
      <p:cViewPr varScale="1">
        <p:scale>
          <a:sx n="75" d="100"/>
          <a:sy n="75" d="100"/>
        </p:scale>
        <p:origin x="67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1C5D8-0BF0-4F70-9540-6200FE216426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8FEF-24AC-43FC-A9A7-DCB7D54F1B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556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Archives 2005 – </a:t>
            </a:r>
            <a:r>
              <a:rPr lang="nb-NO" dirty="0" err="1"/>
              <a:t>recordkeeping</a:t>
            </a:r>
            <a:r>
              <a:rPr lang="nb-NO" dirty="0"/>
              <a:t> in </a:t>
            </a:r>
            <a:r>
              <a:rPr lang="nb-NO" dirty="0" err="1"/>
              <a:t>society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C8FEF-24AC-43FC-A9A7-DCB7D54F1B2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98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rgbClr val="435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2">
            <a:extLst>
              <a:ext uri="{FF2B5EF4-FFF2-40B4-BE49-F238E27FC236}">
                <a16:creationId xmlns:a16="http://schemas.microsoft.com/office/drawing/2014/main" id="{A08AAEE0-40AF-4C46-9139-B243BA123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1277938"/>
            <a:ext cx="10985500" cy="16560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defRPr sz="6000" b="0" i="0" baseline="0">
                <a:solidFill>
                  <a:schemeClr val="bg1"/>
                </a:solidFill>
                <a:latin typeface="Source Sans Pro SemiBold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C1C3D854-1A42-9441-8B86-A7CFE95B93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8272" y="3582020"/>
            <a:ext cx="5904656" cy="653722"/>
          </a:xfrm>
          <a:prstGeom prst="rect">
            <a:avLst/>
          </a:prstGeom>
        </p:spPr>
        <p:txBody>
          <a:bodyPr anchor="t"/>
          <a:lstStyle>
            <a:lvl1pPr algn="ctr">
              <a:defRPr sz="2800" b="0" i="0" cap="all" baseline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nb-NO" dirty="0"/>
              <a:t>Skriv inn navnet ditt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E98702F8-8FE8-5D48-8821-A9A9C2FDFE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4316" y="4158084"/>
            <a:ext cx="5112568" cy="431800"/>
          </a:xfrm>
          <a:prstGeom prst="rect">
            <a:avLst/>
          </a:prstGeom>
        </p:spPr>
        <p:txBody>
          <a:bodyPr anchor="t"/>
          <a:lstStyle>
            <a:lvl1pPr algn="ctr">
              <a:defRPr sz="2800" b="0" i="0" baseline="0">
                <a:solidFill>
                  <a:srgbClr val="FFFFFF"/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  <a:cs typeface="Source Sans Pro ExtraLight" panose="020B0303030403020204" pitchFamily="34" charset="0"/>
              </a:defRPr>
            </a:lvl1pPr>
          </a:lstStyle>
          <a:p>
            <a:pPr lvl="0"/>
            <a:fld id="{70BA0D8C-46C6-6E47-923F-9BD14971B4A8}" type="datetime1">
              <a:rPr lang="nb-NO" smtClean="0"/>
              <a:t>31.08.2018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85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slide-1kol-blå">
    <p:bg>
      <p:bgPr>
        <a:solidFill>
          <a:srgbClr val="435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B71D49F8-D422-4048-A544-C300486E2B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69235"/>
            <a:ext cx="9353650" cy="4274084"/>
          </a:xfrm>
          <a:prstGeom prst="rect">
            <a:avLst/>
          </a:prstGeom>
        </p:spPr>
        <p:txBody>
          <a:bodyPr wrap="square" lIns="90000" tIns="46800">
            <a:noAutofit/>
          </a:bodyPr>
          <a:lstStyle>
            <a:lvl1pPr marL="285750" indent="-285750">
              <a:spcBef>
                <a:spcPts val="600"/>
              </a:spcBef>
              <a:spcAft>
                <a:spcPts val="0"/>
              </a:spcAft>
              <a:buClr>
                <a:srgbClr val="E77A0B"/>
              </a:buClr>
              <a:buSzPct val="100000"/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61600" indent="-285750">
              <a:spcBef>
                <a:spcPts val="600"/>
              </a:spcBef>
              <a:buClr>
                <a:srgbClr val="E77A0B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38800" indent="-285750">
              <a:spcBef>
                <a:spcPts val="600"/>
              </a:spcBef>
              <a:buClr>
                <a:srgbClr val="E77A0B"/>
              </a:buClr>
              <a:buFont typeface="Courier New"/>
              <a:buChar char="o"/>
              <a:tabLst/>
              <a:defRPr sz="16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080000" indent="-285750">
              <a:spcBef>
                <a:spcPts val="600"/>
              </a:spcBef>
              <a:buClr>
                <a:srgbClr val="E77A0B"/>
              </a:buClr>
              <a:buFont typeface="Arial"/>
              <a:buChar char="•"/>
              <a:tabLst/>
              <a:defRPr sz="1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77750" indent="-177750">
              <a:spcBef>
                <a:spcPts val="600"/>
              </a:spcBef>
              <a:buClr>
                <a:schemeClr val="accent6"/>
              </a:buClr>
              <a:buFont typeface=".AppleSystemUIFont" charset="-120"/>
              <a:buChar char="›"/>
              <a:defRPr/>
            </a:lvl5pPr>
            <a:lvl6pPr marL="8191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chemeClr val="bg1"/>
                </a:solidFill>
              </a:defRPr>
            </a:lvl6pPr>
          </a:lstStyle>
          <a:p>
            <a:pPr lvl="0"/>
            <a:r>
              <a:rPr lang="nb-NO" dirty="0"/>
              <a:t>Punkt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988F5-9063-BC45-8EC6-0DD04D23F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209" y="6270544"/>
            <a:ext cx="1070736" cy="386093"/>
          </a:xfrm>
          <a:prstGeom prst="rect">
            <a:avLst/>
          </a:prstGeom>
        </p:spPr>
      </p:pic>
      <p:sp>
        <p:nvSpPr>
          <p:cNvPr id="5" name="Tittel 19">
            <a:extLst>
              <a:ext uri="{FF2B5EF4-FFF2-40B4-BE49-F238E27FC236}">
                <a16:creationId xmlns:a16="http://schemas.microsoft.com/office/drawing/2014/main" id="{845A6C39-9DD6-DB42-9485-31D22CE5E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468178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697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-2kol-blå">
    <p:bg>
      <p:bgPr>
        <a:solidFill>
          <a:srgbClr val="435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69235"/>
            <a:ext cx="4500000" cy="4274084"/>
          </a:xfrm>
          <a:prstGeom prst="rect">
            <a:avLst/>
          </a:prstGeom>
        </p:spPr>
        <p:txBody>
          <a:bodyPr lIns="90000"/>
          <a:lstStyle>
            <a:lvl1pPr marL="285750" indent="-285750">
              <a:spcBef>
                <a:spcPts val="600"/>
              </a:spcBef>
              <a:spcAft>
                <a:spcPts val="0"/>
              </a:spcAft>
              <a:buClr>
                <a:srgbClr val="E77A0B"/>
              </a:buClr>
              <a:buSzPct val="100000"/>
              <a:buFont typeface="Arial"/>
              <a:buChar char="•"/>
              <a:tabLst/>
              <a:defRPr sz="24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61600" indent="-285750">
              <a:spcBef>
                <a:spcPts val="600"/>
              </a:spcBef>
              <a:buClr>
                <a:srgbClr val="E77A0B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38800" indent="-285750">
              <a:spcBef>
                <a:spcPts val="600"/>
              </a:spcBef>
              <a:buClr>
                <a:srgbClr val="E77A0B"/>
              </a:buClr>
              <a:buFont typeface="Courier New"/>
              <a:buChar char="o"/>
              <a:tabLst/>
              <a:defRPr sz="16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080000" indent="-285750">
              <a:spcBef>
                <a:spcPts val="600"/>
              </a:spcBef>
              <a:buClr>
                <a:srgbClr val="E77A0B"/>
              </a:buClr>
              <a:buFont typeface="Arial"/>
              <a:buChar char="•"/>
              <a:tabLst/>
              <a:defRPr sz="1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77750" indent="-177750">
              <a:spcBef>
                <a:spcPts val="600"/>
              </a:spcBef>
              <a:buClr>
                <a:schemeClr val="accent6"/>
              </a:buClr>
              <a:buFont typeface=".AppleSystemUIFont" charset="-120"/>
              <a:buChar char="›"/>
              <a:defRPr/>
            </a:lvl5pPr>
            <a:lvl6pPr marL="8191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chemeClr val="bg1"/>
                </a:solidFill>
              </a:defRPr>
            </a:lvl6pPr>
          </a:lstStyle>
          <a:p>
            <a:pPr lvl="0"/>
            <a:r>
              <a:rPr lang="nb-NO" dirty="0"/>
              <a:t>Punkt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</a:t>
            </a:r>
          </a:p>
        </p:txBody>
      </p:sp>
      <p:sp>
        <p:nvSpPr>
          <p:cNvPr id="12" name="Shape 48"/>
          <p:cNvSpPr>
            <a:spLocks noChangeAspect="1"/>
          </p:cNvSpPr>
          <p:nvPr userDrawn="1"/>
        </p:nvSpPr>
        <p:spPr>
          <a:xfrm rot="2700000">
            <a:off x="11158183" y="1859596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48"/>
          <p:cNvSpPr>
            <a:spLocks noChangeAspect="1"/>
          </p:cNvSpPr>
          <p:nvPr userDrawn="1"/>
        </p:nvSpPr>
        <p:spPr>
          <a:xfrm rot="2700000">
            <a:off x="9798837" y="-159027"/>
            <a:ext cx="2366484" cy="2362985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48"/>
          <p:cNvSpPr>
            <a:spLocks noChangeAspect="1"/>
          </p:cNvSpPr>
          <p:nvPr userDrawn="1"/>
        </p:nvSpPr>
        <p:spPr>
          <a:xfrm rot="2700000">
            <a:off x="10374825" y="2125101"/>
            <a:ext cx="764768" cy="763637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54DAF344-A6A1-6141-B792-63172BB85B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3250" y="1969235"/>
            <a:ext cx="4500000" cy="4274084"/>
          </a:xfrm>
          <a:prstGeom prst="rect">
            <a:avLst/>
          </a:prstGeom>
        </p:spPr>
        <p:txBody>
          <a:bodyPr lIns="90000"/>
          <a:lstStyle>
            <a:lvl1pPr marL="285750" indent="-285750">
              <a:spcBef>
                <a:spcPts val="600"/>
              </a:spcBef>
              <a:spcAft>
                <a:spcPts val="0"/>
              </a:spcAft>
              <a:buClr>
                <a:srgbClr val="E77A0B"/>
              </a:buClr>
              <a:buSzPct val="100000"/>
              <a:buFont typeface="Arial"/>
              <a:buChar char="•"/>
              <a:tabLst/>
              <a:defRPr sz="24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61600" indent="-285750">
              <a:spcBef>
                <a:spcPts val="600"/>
              </a:spcBef>
              <a:buClr>
                <a:srgbClr val="E77A0B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38800" indent="-285750">
              <a:spcBef>
                <a:spcPts val="600"/>
              </a:spcBef>
              <a:buClr>
                <a:srgbClr val="E77A0B"/>
              </a:buClr>
              <a:buFont typeface="Courier New"/>
              <a:buChar char="o"/>
              <a:tabLst/>
              <a:defRPr sz="16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080000" indent="-285750">
              <a:spcBef>
                <a:spcPts val="600"/>
              </a:spcBef>
              <a:buClr>
                <a:srgbClr val="E77A0B"/>
              </a:buClr>
              <a:buFont typeface="Arial"/>
              <a:buChar char="•"/>
              <a:tabLst/>
              <a:defRPr sz="1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77750" indent="-177750">
              <a:spcBef>
                <a:spcPts val="600"/>
              </a:spcBef>
              <a:buClr>
                <a:schemeClr val="accent6"/>
              </a:buClr>
              <a:buFont typeface=".AppleSystemUIFont" charset="-120"/>
              <a:buChar char="›"/>
              <a:defRPr/>
            </a:lvl5pPr>
            <a:lvl6pPr marL="8191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chemeClr val="bg1"/>
                </a:solidFill>
              </a:defRPr>
            </a:lvl6pPr>
          </a:lstStyle>
          <a:p>
            <a:pPr lvl="0"/>
            <a:r>
              <a:rPr lang="nb-NO" dirty="0"/>
              <a:t>Punkt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495815-5E9C-6A40-B8B5-986F50716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209" y="6270544"/>
            <a:ext cx="1070736" cy="386093"/>
          </a:xfrm>
          <a:prstGeom prst="rect">
            <a:avLst/>
          </a:prstGeom>
        </p:spPr>
      </p:pic>
      <p:sp>
        <p:nvSpPr>
          <p:cNvPr id="10" name="Tittel 19">
            <a:extLst>
              <a:ext uri="{FF2B5EF4-FFF2-40B4-BE49-F238E27FC236}">
                <a16:creationId xmlns:a16="http://schemas.microsoft.com/office/drawing/2014/main" id="{2AAAF26C-4DC4-8B45-8A47-AC17E8840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468178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823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-1kol-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8"/>
          <p:cNvSpPr>
            <a:spLocks noChangeAspect="1"/>
          </p:cNvSpPr>
          <p:nvPr userDrawn="1"/>
        </p:nvSpPr>
        <p:spPr>
          <a:xfrm rot="2700000">
            <a:off x="11158183" y="1859596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48"/>
          <p:cNvSpPr>
            <a:spLocks noChangeAspect="1"/>
          </p:cNvSpPr>
          <p:nvPr userDrawn="1"/>
        </p:nvSpPr>
        <p:spPr>
          <a:xfrm rot="2700000">
            <a:off x="9798837" y="-159027"/>
            <a:ext cx="2366484" cy="2362985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48"/>
          <p:cNvSpPr>
            <a:spLocks noChangeAspect="1"/>
          </p:cNvSpPr>
          <p:nvPr userDrawn="1"/>
        </p:nvSpPr>
        <p:spPr>
          <a:xfrm rot="2700000">
            <a:off x="10374825" y="2125101"/>
            <a:ext cx="764768" cy="763637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3C9C8-4E75-EA4C-BD90-8741E87B6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309" y="6265564"/>
            <a:ext cx="1084546" cy="391073"/>
          </a:xfrm>
          <a:prstGeom prst="rect">
            <a:avLst/>
          </a:prstGeom>
        </p:spPr>
      </p:pic>
      <p:sp>
        <p:nvSpPr>
          <p:cNvPr id="11" name="Tittel 19">
            <a:extLst>
              <a:ext uri="{FF2B5EF4-FFF2-40B4-BE49-F238E27FC236}">
                <a16:creationId xmlns:a16="http://schemas.microsoft.com/office/drawing/2014/main" id="{19830AA1-8295-B748-9618-522A3D195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468178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167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slide-1kol-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8"/>
          <p:cNvSpPr>
            <a:spLocks noChangeAspect="1"/>
          </p:cNvSpPr>
          <p:nvPr userDrawn="1"/>
        </p:nvSpPr>
        <p:spPr>
          <a:xfrm rot="2700000">
            <a:off x="11158183" y="1859596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48"/>
          <p:cNvSpPr>
            <a:spLocks noChangeAspect="1"/>
          </p:cNvSpPr>
          <p:nvPr userDrawn="1"/>
        </p:nvSpPr>
        <p:spPr>
          <a:xfrm rot="2700000">
            <a:off x="9798837" y="-159027"/>
            <a:ext cx="2366484" cy="2362985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48"/>
          <p:cNvSpPr>
            <a:spLocks noChangeAspect="1"/>
          </p:cNvSpPr>
          <p:nvPr userDrawn="1"/>
        </p:nvSpPr>
        <p:spPr>
          <a:xfrm rot="2700000">
            <a:off x="10374825" y="2125101"/>
            <a:ext cx="764768" cy="763637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B2066DF-94FA-C045-9BB9-B032278939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69235"/>
            <a:ext cx="9353650" cy="4274084"/>
          </a:xfrm>
          <a:prstGeom prst="rect">
            <a:avLst/>
          </a:prstGeom>
        </p:spPr>
        <p:txBody>
          <a:bodyPr lIns="90000"/>
          <a:lstStyle>
            <a:lvl1pPr marL="285750" indent="-28575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240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61600" indent="-285750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38800" indent="-285750">
              <a:spcBef>
                <a:spcPts val="600"/>
              </a:spcBef>
              <a:buClr>
                <a:schemeClr val="tx2"/>
              </a:buClr>
              <a:buFont typeface="Courier New"/>
              <a:buChar char="o"/>
              <a:tabLst/>
              <a:defRPr sz="16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08000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tabLst/>
              <a:defRPr sz="10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77750" indent="-177750">
              <a:spcBef>
                <a:spcPts val="600"/>
              </a:spcBef>
              <a:buClr>
                <a:schemeClr val="accent6"/>
              </a:buClr>
              <a:buFont typeface=".AppleSystemUIFont" charset="-120"/>
              <a:buChar char="›"/>
              <a:defRPr/>
            </a:lvl5pPr>
            <a:lvl6pPr marL="8191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chemeClr val="bg1"/>
                </a:solidFill>
              </a:defRPr>
            </a:lvl6pPr>
          </a:lstStyle>
          <a:p>
            <a:pPr lvl="0"/>
            <a:r>
              <a:rPr lang="nb-NO" dirty="0"/>
              <a:t>Punkt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3C9C8-4E75-EA4C-BD90-8741E87B6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309" y="6265564"/>
            <a:ext cx="1084546" cy="391073"/>
          </a:xfrm>
          <a:prstGeom prst="rect">
            <a:avLst/>
          </a:prstGeom>
        </p:spPr>
      </p:pic>
      <p:sp>
        <p:nvSpPr>
          <p:cNvPr id="11" name="Tittel 19">
            <a:extLst>
              <a:ext uri="{FF2B5EF4-FFF2-40B4-BE49-F238E27FC236}">
                <a16:creationId xmlns:a16="http://schemas.microsoft.com/office/drawing/2014/main" id="{19830AA1-8295-B748-9618-522A3D195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468178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487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slide-1kol-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8"/>
          <p:cNvSpPr>
            <a:spLocks noChangeAspect="1"/>
          </p:cNvSpPr>
          <p:nvPr userDrawn="1"/>
        </p:nvSpPr>
        <p:spPr>
          <a:xfrm rot="2700000">
            <a:off x="11158183" y="1859596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48"/>
          <p:cNvSpPr>
            <a:spLocks noChangeAspect="1"/>
          </p:cNvSpPr>
          <p:nvPr userDrawn="1"/>
        </p:nvSpPr>
        <p:spPr>
          <a:xfrm rot="2700000">
            <a:off x="9798837" y="-159027"/>
            <a:ext cx="2366484" cy="2362985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48"/>
          <p:cNvSpPr>
            <a:spLocks noChangeAspect="1"/>
          </p:cNvSpPr>
          <p:nvPr userDrawn="1"/>
        </p:nvSpPr>
        <p:spPr>
          <a:xfrm rot="2700000">
            <a:off x="10374825" y="2125101"/>
            <a:ext cx="764768" cy="763637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B2066DF-94FA-C045-9BB9-B032278939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69235"/>
            <a:ext cx="9353650" cy="4274084"/>
          </a:xfrm>
          <a:prstGeom prst="rect">
            <a:avLst/>
          </a:prstGeom>
        </p:spPr>
        <p:txBody>
          <a:bodyPr lIns="90000"/>
          <a:lstStyle>
            <a:lvl1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61600" indent="-285750">
              <a:spcBef>
                <a:spcPts val="600"/>
              </a:spcBef>
              <a:buClr>
                <a:schemeClr val="accent2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38800" indent="-285750">
              <a:spcBef>
                <a:spcPts val="600"/>
              </a:spcBef>
              <a:buClr>
                <a:schemeClr val="accent2"/>
              </a:buClr>
              <a:buFont typeface="Courier New"/>
              <a:buChar char="o"/>
              <a:tabLst/>
              <a:defRPr sz="16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080000" indent="-28575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tabLst/>
              <a:defRPr sz="10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77750" indent="-177750">
              <a:spcBef>
                <a:spcPts val="600"/>
              </a:spcBef>
              <a:buClr>
                <a:schemeClr val="accent6"/>
              </a:buClr>
              <a:buFont typeface=".AppleSystemUIFont" charset="-120"/>
              <a:buChar char="›"/>
              <a:defRPr/>
            </a:lvl5pPr>
            <a:lvl6pPr marL="8191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chemeClr val="bg1"/>
                </a:solidFill>
              </a:defRPr>
            </a:lvl6pPr>
          </a:lstStyle>
          <a:p>
            <a:pPr lvl="0"/>
            <a:r>
              <a:rPr lang="nb-NO" dirty="0"/>
              <a:t>Punkt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3C9C8-4E75-EA4C-BD90-8741E87B6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309" y="6265564"/>
            <a:ext cx="1084546" cy="391073"/>
          </a:xfrm>
          <a:prstGeom prst="rect">
            <a:avLst/>
          </a:prstGeom>
        </p:spPr>
      </p:pic>
      <p:sp>
        <p:nvSpPr>
          <p:cNvPr id="11" name="Tittel 19">
            <a:extLst>
              <a:ext uri="{FF2B5EF4-FFF2-40B4-BE49-F238E27FC236}">
                <a16:creationId xmlns:a16="http://schemas.microsoft.com/office/drawing/2014/main" id="{19830AA1-8295-B748-9618-522A3D195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468178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067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-2kol-hvit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66546"/>
            <a:ext cx="4500000" cy="4276474"/>
          </a:xfrm>
          <a:prstGeom prst="rect">
            <a:avLst/>
          </a:prstGeom>
        </p:spPr>
        <p:txBody>
          <a:bodyPr lIns="90000"/>
          <a:lstStyle>
            <a:lvl1pPr marL="285750" indent="-285750">
              <a:spcBef>
                <a:spcPts val="600"/>
              </a:spcBef>
              <a:spcAft>
                <a:spcPts val="0"/>
              </a:spcAft>
              <a:buClr>
                <a:srgbClr val="E77A0B"/>
              </a:buClr>
              <a:buSzPct val="100000"/>
              <a:buFont typeface="Arial"/>
              <a:buChar char="•"/>
              <a:tabLst/>
              <a:defRPr sz="240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61600" indent="-285750">
              <a:spcBef>
                <a:spcPts val="600"/>
              </a:spcBef>
              <a:buClr>
                <a:srgbClr val="E77A0B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38800" indent="-285750">
              <a:spcBef>
                <a:spcPts val="600"/>
              </a:spcBef>
              <a:buClr>
                <a:srgbClr val="E77A0B"/>
              </a:buClr>
              <a:buFont typeface="Courier New"/>
              <a:buChar char="o"/>
              <a:tabLst/>
              <a:defRPr sz="16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080000" indent="-285750">
              <a:spcBef>
                <a:spcPts val="600"/>
              </a:spcBef>
              <a:buClr>
                <a:srgbClr val="E77A0B"/>
              </a:buClr>
              <a:buFont typeface="Arial"/>
              <a:buChar char="•"/>
              <a:tabLst/>
              <a:defRPr sz="1000">
                <a:solidFill>
                  <a:schemeClr val="tx2"/>
                </a:solidFill>
              </a:defRPr>
            </a:lvl4pPr>
            <a:lvl5pPr marL="177750" indent="-177750">
              <a:spcBef>
                <a:spcPts val="600"/>
              </a:spcBef>
              <a:buClr>
                <a:schemeClr val="accent6"/>
              </a:buClr>
              <a:buFont typeface=".AppleSystemUIFont" charset="-120"/>
              <a:buChar char="›"/>
              <a:defRPr/>
            </a:lvl5pPr>
            <a:lvl6pPr marL="8191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chemeClr val="bg1"/>
                </a:solidFill>
              </a:defRPr>
            </a:lvl6pPr>
          </a:lstStyle>
          <a:p>
            <a:pPr lvl="0"/>
            <a:r>
              <a:rPr lang="nb-NO" dirty="0"/>
              <a:t>Punkt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sz="1000" dirty="0"/>
              <a:t>Fjerde</a:t>
            </a:r>
            <a:endParaRPr lang="nb-NO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EA54DA2-0F63-6E48-82D4-C722BB534C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3250" y="1979164"/>
            <a:ext cx="4500000" cy="4276474"/>
          </a:xfrm>
          <a:prstGeom prst="rect">
            <a:avLst/>
          </a:prstGeom>
        </p:spPr>
        <p:txBody>
          <a:bodyPr lIns="90000"/>
          <a:lstStyle>
            <a:lvl1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61600" indent="-285750">
              <a:spcBef>
                <a:spcPts val="600"/>
              </a:spcBef>
              <a:buClr>
                <a:schemeClr val="accent2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38800" indent="-285750">
              <a:spcBef>
                <a:spcPts val="600"/>
              </a:spcBef>
              <a:buClr>
                <a:schemeClr val="accent2"/>
              </a:buClr>
              <a:buFont typeface="Courier New"/>
              <a:buChar char="o"/>
              <a:tabLst/>
              <a:defRPr sz="16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080000" indent="-28575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tabLst/>
              <a:defRPr sz="1000">
                <a:solidFill>
                  <a:schemeClr val="tx2"/>
                </a:solidFill>
              </a:defRPr>
            </a:lvl4pPr>
            <a:lvl5pPr marL="177750" indent="-177750">
              <a:spcBef>
                <a:spcPts val="600"/>
              </a:spcBef>
              <a:buClr>
                <a:schemeClr val="accent6"/>
              </a:buClr>
              <a:buFont typeface=".AppleSystemUIFont" charset="-120"/>
              <a:buChar char="›"/>
              <a:defRPr/>
            </a:lvl5pPr>
            <a:lvl6pPr marL="8191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chemeClr val="bg1"/>
                </a:solidFill>
              </a:defRPr>
            </a:lvl6pPr>
          </a:lstStyle>
          <a:p>
            <a:pPr lvl="0"/>
            <a:r>
              <a:rPr lang="nb-NO" dirty="0"/>
              <a:t>Punkt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sz="1000" dirty="0"/>
              <a:t>Fjerde</a:t>
            </a:r>
            <a:endParaRPr lang="nb-NO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9DAF8-A925-0E42-B85A-7355C1539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309" y="6265564"/>
            <a:ext cx="1084546" cy="391073"/>
          </a:xfrm>
          <a:prstGeom prst="rect">
            <a:avLst/>
          </a:prstGeom>
        </p:spPr>
      </p:pic>
      <p:sp>
        <p:nvSpPr>
          <p:cNvPr id="8" name="Shape 48">
            <a:extLst>
              <a:ext uri="{FF2B5EF4-FFF2-40B4-BE49-F238E27FC236}">
                <a16:creationId xmlns:a16="http://schemas.microsoft.com/office/drawing/2014/main" id="{0417A19C-BEDE-DC4D-98F3-94A8D8DDF66D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11158183" y="1859596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48">
            <a:extLst>
              <a:ext uri="{FF2B5EF4-FFF2-40B4-BE49-F238E27FC236}">
                <a16:creationId xmlns:a16="http://schemas.microsoft.com/office/drawing/2014/main" id="{236AFC51-927F-A744-9D21-07C6B8BBA134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9798837" y="-159027"/>
            <a:ext cx="2366484" cy="2362985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48">
            <a:extLst>
              <a:ext uri="{FF2B5EF4-FFF2-40B4-BE49-F238E27FC236}">
                <a16:creationId xmlns:a16="http://schemas.microsoft.com/office/drawing/2014/main" id="{20F49DF4-02EB-AD42-BF30-2DFA2B901CCF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10374825" y="2125101"/>
            <a:ext cx="764768" cy="763637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ittel 19">
            <a:extLst>
              <a:ext uri="{FF2B5EF4-FFF2-40B4-BE49-F238E27FC236}">
                <a16:creationId xmlns:a16="http://schemas.microsoft.com/office/drawing/2014/main" id="{6A1B5B61-BA0D-024C-B440-CD8CF74DE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468178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67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slide-2kol-hvit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EA54DA2-0F63-6E48-82D4-C722BB534C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94034" y="1979164"/>
            <a:ext cx="5369216" cy="4276474"/>
          </a:xfrm>
          <a:prstGeom prst="rect">
            <a:avLst/>
          </a:prstGeom>
        </p:spPr>
        <p:txBody>
          <a:bodyPr lIns="90000"/>
          <a:lstStyle>
            <a:lvl1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61600" indent="-285750">
              <a:spcBef>
                <a:spcPts val="600"/>
              </a:spcBef>
              <a:buClr>
                <a:schemeClr val="accent2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38800" indent="-285750">
              <a:spcBef>
                <a:spcPts val="600"/>
              </a:spcBef>
              <a:buClr>
                <a:schemeClr val="accent2"/>
              </a:buClr>
              <a:buFont typeface="Courier New"/>
              <a:buChar char="o"/>
              <a:tabLst/>
              <a:defRPr sz="1600" baseline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080000" indent="-28575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tabLst/>
              <a:defRPr sz="1000">
                <a:solidFill>
                  <a:schemeClr val="tx2"/>
                </a:solidFill>
              </a:defRPr>
            </a:lvl4pPr>
            <a:lvl5pPr marL="177750" indent="-177750">
              <a:spcBef>
                <a:spcPts val="600"/>
              </a:spcBef>
              <a:buClr>
                <a:schemeClr val="accent6"/>
              </a:buClr>
              <a:buFont typeface=".AppleSystemUIFont" charset="-120"/>
              <a:buChar char="›"/>
              <a:defRPr/>
            </a:lvl5pPr>
            <a:lvl6pPr marL="8191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tabLst/>
              <a:defRPr sz="1800">
                <a:solidFill>
                  <a:schemeClr val="bg1"/>
                </a:solidFill>
              </a:defRPr>
            </a:lvl6pPr>
          </a:lstStyle>
          <a:p>
            <a:pPr lvl="0"/>
            <a:r>
              <a:rPr lang="nb-NO" dirty="0"/>
              <a:t>Punkt 1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sz="1000" dirty="0"/>
              <a:t>Fjerde</a:t>
            </a:r>
            <a:endParaRPr lang="nb-NO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9DAF8-A925-0E42-B85A-7355C1539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309" y="6265564"/>
            <a:ext cx="1084546" cy="391073"/>
          </a:xfrm>
          <a:prstGeom prst="rect">
            <a:avLst/>
          </a:prstGeom>
        </p:spPr>
      </p:pic>
      <p:sp>
        <p:nvSpPr>
          <p:cNvPr id="8" name="Shape 48">
            <a:extLst>
              <a:ext uri="{FF2B5EF4-FFF2-40B4-BE49-F238E27FC236}">
                <a16:creationId xmlns:a16="http://schemas.microsoft.com/office/drawing/2014/main" id="{0417A19C-BEDE-DC4D-98F3-94A8D8DDF66D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11158183" y="1859596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48">
            <a:extLst>
              <a:ext uri="{FF2B5EF4-FFF2-40B4-BE49-F238E27FC236}">
                <a16:creationId xmlns:a16="http://schemas.microsoft.com/office/drawing/2014/main" id="{236AFC51-927F-A744-9D21-07C6B8BBA134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9798837" y="-159027"/>
            <a:ext cx="2366484" cy="2362985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48">
            <a:extLst>
              <a:ext uri="{FF2B5EF4-FFF2-40B4-BE49-F238E27FC236}">
                <a16:creationId xmlns:a16="http://schemas.microsoft.com/office/drawing/2014/main" id="{20F49DF4-02EB-AD42-BF30-2DFA2B901CCF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10374825" y="2125101"/>
            <a:ext cx="764768" cy="763637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ittel 19">
            <a:extLst>
              <a:ext uri="{FF2B5EF4-FFF2-40B4-BE49-F238E27FC236}">
                <a16:creationId xmlns:a16="http://schemas.microsoft.com/office/drawing/2014/main" id="{6A1B5B61-BA0D-024C-B440-CD8CF74DE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034" y="468178"/>
            <a:ext cx="5369216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DFBE0C3-2B97-5449-A2DD-14BAC5DB0D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0978"/>
            <a:ext cx="4340448" cy="6847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933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er-3kol-hvit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2124D9-EA28-9545-A743-956677110143}"/>
              </a:ext>
            </a:extLst>
          </p:cNvPr>
          <p:cNvGrpSpPr/>
          <p:nvPr userDrawn="1"/>
        </p:nvGrpSpPr>
        <p:grpSpPr>
          <a:xfrm>
            <a:off x="9800586" y="-160776"/>
            <a:ext cx="2739666" cy="3402440"/>
            <a:chOff x="9800586" y="-160776"/>
            <a:chExt cx="2739666" cy="3402440"/>
          </a:xfrm>
        </p:grpSpPr>
        <p:sp>
          <p:nvSpPr>
            <p:cNvPr id="4" name="Shape 48">
              <a:extLst>
                <a:ext uri="{FF2B5EF4-FFF2-40B4-BE49-F238E27FC236}">
                  <a16:creationId xmlns:a16="http://schemas.microsoft.com/office/drawing/2014/main" id="{BC60DA02-39AE-5B49-8A8B-73E076E1F22E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11158183" y="1859596"/>
              <a:ext cx="1383091" cy="1381046"/>
            </a:xfrm>
            <a:custGeom>
              <a:avLst/>
              <a:gdLst/>
              <a:ahLst/>
              <a:cxnLst/>
              <a:rect l="0" t="0" r="0" b="0"/>
              <a:pathLst>
                <a:path w="3354670" h="3365556" extrusionOk="0">
                  <a:moveTo>
                    <a:pt x="2216870" y="1480327"/>
                  </a:moveTo>
                  <a:cubicBezTo>
                    <a:pt x="2268484" y="1428713"/>
                    <a:pt x="2339787" y="1396790"/>
                    <a:pt x="2418546" y="1396790"/>
                  </a:cubicBezTo>
                  <a:lnTo>
                    <a:pt x="3069458" y="1396790"/>
                  </a:lnTo>
                  <a:cubicBezTo>
                    <a:pt x="3226976" y="1396790"/>
                    <a:pt x="3354670" y="1524484"/>
                    <a:pt x="3354670" y="1682002"/>
                  </a:cubicBezTo>
                  <a:lnTo>
                    <a:pt x="3354669" y="1682002"/>
                  </a:lnTo>
                  <a:cubicBezTo>
                    <a:pt x="3354669" y="1839520"/>
                    <a:pt x="3226975" y="1967214"/>
                    <a:pt x="3069457" y="1967214"/>
                  </a:cubicBezTo>
                  <a:lnTo>
                    <a:pt x="2418546" y="1967213"/>
                  </a:lnTo>
                  <a:cubicBezTo>
                    <a:pt x="2261028" y="1967213"/>
                    <a:pt x="2133334" y="1839519"/>
                    <a:pt x="2133334" y="1682001"/>
                  </a:cubicBezTo>
                  <a:lnTo>
                    <a:pt x="2133334" y="1682002"/>
                  </a:lnTo>
                  <a:cubicBezTo>
                    <a:pt x="2133334" y="1603243"/>
                    <a:pt x="2165257" y="1531940"/>
                    <a:pt x="2216870" y="1480327"/>
                  </a:cubicBezTo>
                  <a:close/>
                  <a:moveTo>
                    <a:pt x="83536" y="1470994"/>
                  </a:moveTo>
                  <a:cubicBezTo>
                    <a:pt x="135150" y="1419381"/>
                    <a:pt x="206453" y="1387457"/>
                    <a:pt x="285212" y="1387457"/>
                  </a:cubicBezTo>
                  <a:lnTo>
                    <a:pt x="1670874" y="1387457"/>
                  </a:lnTo>
                  <a:cubicBezTo>
                    <a:pt x="1828392" y="1387457"/>
                    <a:pt x="1956086" y="1515151"/>
                    <a:pt x="1956086" y="1672669"/>
                  </a:cubicBezTo>
                  <a:lnTo>
                    <a:pt x="1956085" y="1672669"/>
                  </a:lnTo>
                  <a:lnTo>
                    <a:pt x="1955967" y="1673834"/>
                  </a:lnTo>
                  <a:lnTo>
                    <a:pt x="1956326" y="1677390"/>
                  </a:lnTo>
                  <a:lnTo>
                    <a:pt x="1956326" y="3080344"/>
                  </a:lnTo>
                  <a:cubicBezTo>
                    <a:pt x="1956326" y="3237862"/>
                    <a:pt x="1828632" y="3365556"/>
                    <a:pt x="1671114" y="3365556"/>
                  </a:cubicBezTo>
                  <a:lnTo>
                    <a:pt x="1671114" y="3365555"/>
                  </a:lnTo>
                  <a:cubicBezTo>
                    <a:pt x="1513596" y="3365555"/>
                    <a:pt x="1385902" y="3237861"/>
                    <a:pt x="1385902" y="3080343"/>
                  </a:cubicBezTo>
                  <a:lnTo>
                    <a:pt x="1385903" y="1957881"/>
                  </a:lnTo>
                  <a:lnTo>
                    <a:pt x="285212" y="1957880"/>
                  </a:lnTo>
                  <a:cubicBezTo>
                    <a:pt x="127694" y="1957880"/>
                    <a:pt x="0" y="1830186"/>
                    <a:pt x="0" y="1672668"/>
                  </a:cubicBezTo>
                  <a:lnTo>
                    <a:pt x="0" y="1672669"/>
                  </a:lnTo>
                  <a:cubicBezTo>
                    <a:pt x="0" y="1593910"/>
                    <a:pt x="31923" y="1522607"/>
                    <a:pt x="83536" y="1470994"/>
                  </a:cubicBezTo>
                  <a:close/>
                  <a:moveTo>
                    <a:pt x="1470993" y="83537"/>
                  </a:moveTo>
                  <a:cubicBezTo>
                    <a:pt x="1522606" y="31924"/>
                    <a:pt x="1593910" y="0"/>
                    <a:pt x="1672669" y="0"/>
                  </a:cubicBezTo>
                  <a:lnTo>
                    <a:pt x="1672668" y="1"/>
                  </a:lnTo>
                  <a:cubicBezTo>
                    <a:pt x="1830186" y="1"/>
                    <a:pt x="1957880" y="127695"/>
                    <a:pt x="1957880" y="285213"/>
                  </a:cubicBezTo>
                  <a:lnTo>
                    <a:pt x="1957880" y="936124"/>
                  </a:lnTo>
                  <a:cubicBezTo>
                    <a:pt x="1957880" y="1093642"/>
                    <a:pt x="1830185" y="1221336"/>
                    <a:pt x="1672667" y="1221336"/>
                  </a:cubicBezTo>
                  <a:lnTo>
                    <a:pt x="1672669" y="1221336"/>
                  </a:lnTo>
                  <a:cubicBezTo>
                    <a:pt x="1515151" y="1221336"/>
                    <a:pt x="1387457" y="1093642"/>
                    <a:pt x="1387457" y="936124"/>
                  </a:cubicBezTo>
                  <a:lnTo>
                    <a:pt x="1387456" y="285212"/>
                  </a:lnTo>
                  <a:cubicBezTo>
                    <a:pt x="1387456" y="206453"/>
                    <a:pt x="1419380" y="135150"/>
                    <a:pt x="1470993" y="83537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nb-NO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48">
              <a:extLst>
                <a:ext uri="{FF2B5EF4-FFF2-40B4-BE49-F238E27FC236}">
                  <a16:creationId xmlns:a16="http://schemas.microsoft.com/office/drawing/2014/main" id="{C084B290-08E1-2544-A600-8EAA1B2117E2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9798837" y="-159027"/>
              <a:ext cx="2366484" cy="2362985"/>
            </a:xfrm>
            <a:custGeom>
              <a:avLst/>
              <a:gdLst/>
              <a:ahLst/>
              <a:cxnLst/>
              <a:rect l="0" t="0" r="0" b="0"/>
              <a:pathLst>
                <a:path w="3354670" h="3365556" extrusionOk="0">
                  <a:moveTo>
                    <a:pt x="2216870" y="1480327"/>
                  </a:moveTo>
                  <a:cubicBezTo>
                    <a:pt x="2268484" y="1428713"/>
                    <a:pt x="2339787" y="1396790"/>
                    <a:pt x="2418546" y="1396790"/>
                  </a:cubicBezTo>
                  <a:lnTo>
                    <a:pt x="3069458" y="1396790"/>
                  </a:lnTo>
                  <a:cubicBezTo>
                    <a:pt x="3226976" y="1396790"/>
                    <a:pt x="3354670" y="1524484"/>
                    <a:pt x="3354670" y="1682002"/>
                  </a:cubicBezTo>
                  <a:lnTo>
                    <a:pt x="3354669" y="1682002"/>
                  </a:lnTo>
                  <a:cubicBezTo>
                    <a:pt x="3354669" y="1839520"/>
                    <a:pt x="3226975" y="1967214"/>
                    <a:pt x="3069457" y="1967214"/>
                  </a:cubicBezTo>
                  <a:lnTo>
                    <a:pt x="2418546" y="1967213"/>
                  </a:lnTo>
                  <a:cubicBezTo>
                    <a:pt x="2261028" y="1967213"/>
                    <a:pt x="2133334" y="1839519"/>
                    <a:pt x="2133334" y="1682001"/>
                  </a:cubicBezTo>
                  <a:lnTo>
                    <a:pt x="2133334" y="1682002"/>
                  </a:lnTo>
                  <a:cubicBezTo>
                    <a:pt x="2133334" y="1603243"/>
                    <a:pt x="2165257" y="1531940"/>
                    <a:pt x="2216870" y="1480327"/>
                  </a:cubicBezTo>
                  <a:close/>
                  <a:moveTo>
                    <a:pt x="83536" y="1470994"/>
                  </a:moveTo>
                  <a:cubicBezTo>
                    <a:pt x="135150" y="1419381"/>
                    <a:pt x="206453" y="1387457"/>
                    <a:pt x="285212" y="1387457"/>
                  </a:cubicBezTo>
                  <a:lnTo>
                    <a:pt x="1670874" y="1387457"/>
                  </a:lnTo>
                  <a:cubicBezTo>
                    <a:pt x="1828392" y="1387457"/>
                    <a:pt x="1956086" y="1515151"/>
                    <a:pt x="1956086" y="1672669"/>
                  </a:cubicBezTo>
                  <a:lnTo>
                    <a:pt x="1956085" y="1672669"/>
                  </a:lnTo>
                  <a:lnTo>
                    <a:pt x="1955967" y="1673834"/>
                  </a:lnTo>
                  <a:lnTo>
                    <a:pt x="1956326" y="1677390"/>
                  </a:lnTo>
                  <a:lnTo>
                    <a:pt x="1956326" y="3080344"/>
                  </a:lnTo>
                  <a:cubicBezTo>
                    <a:pt x="1956326" y="3237862"/>
                    <a:pt x="1828632" y="3365556"/>
                    <a:pt x="1671114" y="3365556"/>
                  </a:cubicBezTo>
                  <a:lnTo>
                    <a:pt x="1671114" y="3365555"/>
                  </a:lnTo>
                  <a:cubicBezTo>
                    <a:pt x="1513596" y="3365555"/>
                    <a:pt x="1385902" y="3237861"/>
                    <a:pt x="1385902" y="3080343"/>
                  </a:cubicBezTo>
                  <a:lnTo>
                    <a:pt x="1385903" y="1957881"/>
                  </a:lnTo>
                  <a:lnTo>
                    <a:pt x="285212" y="1957880"/>
                  </a:lnTo>
                  <a:cubicBezTo>
                    <a:pt x="127694" y="1957880"/>
                    <a:pt x="0" y="1830186"/>
                    <a:pt x="0" y="1672668"/>
                  </a:cubicBezTo>
                  <a:lnTo>
                    <a:pt x="0" y="1672669"/>
                  </a:lnTo>
                  <a:cubicBezTo>
                    <a:pt x="0" y="1593910"/>
                    <a:pt x="31923" y="1522607"/>
                    <a:pt x="83536" y="1470994"/>
                  </a:cubicBezTo>
                  <a:close/>
                  <a:moveTo>
                    <a:pt x="1470993" y="83537"/>
                  </a:moveTo>
                  <a:cubicBezTo>
                    <a:pt x="1522606" y="31924"/>
                    <a:pt x="1593910" y="0"/>
                    <a:pt x="1672669" y="0"/>
                  </a:cubicBezTo>
                  <a:lnTo>
                    <a:pt x="1672668" y="1"/>
                  </a:lnTo>
                  <a:cubicBezTo>
                    <a:pt x="1830186" y="1"/>
                    <a:pt x="1957880" y="127695"/>
                    <a:pt x="1957880" y="285213"/>
                  </a:cubicBezTo>
                  <a:lnTo>
                    <a:pt x="1957880" y="936124"/>
                  </a:lnTo>
                  <a:cubicBezTo>
                    <a:pt x="1957880" y="1093642"/>
                    <a:pt x="1830185" y="1221336"/>
                    <a:pt x="1672667" y="1221336"/>
                  </a:cubicBezTo>
                  <a:lnTo>
                    <a:pt x="1672669" y="1221336"/>
                  </a:lnTo>
                  <a:cubicBezTo>
                    <a:pt x="1515151" y="1221336"/>
                    <a:pt x="1387457" y="1093642"/>
                    <a:pt x="1387457" y="936124"/>
                  </a:cubicBezTo>
                  <a:lnTo>
                    <a:pt x="1387456" y="285212"/>
                  </a:lnTo>
                  <a:cubicBezTo>
                    <a:pt x="1387456" y="206453"/>
                    <a:pt x="1419380" y="135150"/>
                    <a:pt x="1470993" y="83537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nb-NO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48">
              <a:extLst>
                <a:ext uri="{FF2B5EF4-FFF2-40B4-BE49-F238E27FC236}">
                  <a16:creationId xmlns:a16="http://schemas.microsoft.com/office/drawing/2014/main" id="{0CC936AB-CE67-834E-98F4-C1D15583184D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10374825" y="2125101"/>
              <a:ext cx="764768" cy="763637"/>
            </a:xfrm>
            <a:custGeom>
              <a:avLst/>
              <a:gdLst/>
              <a:ahLst/>
              <a:cxnLst/>
              <a:rect l="0" t="0" r="0" b="0"/>
              <a:pathLst>
                <a:path w="3354670" h="3365556" extrusionOk="0">
                  <a:moveTo>
                    <a:pt x="2216870" y="1480327"/>
                  </a:moveTo>
                  <a:cubicBezTo>
                    <a:pt x="2268484" y="1428713"/>
                    <a:pt x="2339787" y="1396790"/>
                    <a:pt x="2418546" y="1396790"/>
                  </a:cubicBezTo>
                  <a:lnTo>
                    <a:pt x="3069458" y="1396790"/>
                  </a:lnTo>
                  <a:cubicBezTo>
                    <a:pt x="3226976" y="1396790"/>
                    <a:pt x="3354670" y="1524484"/>
                    <a:pt x="3354670" y="1682002"/>
                  </a:cubicBezTo>
                  <a:lnTo>
                    <a:pt x="3354669" y="1682002"/>
                  </a:lnTo>
                  <a:cubicBezTo>
                    <a:pt x="3354669" y="1839520"/>
                    <a:pt x="3226975" y="1967214"/>
                    <a:pt x="3069457" y="1967214"/>
                  </a:cubicBezTo>
                  <a:lnTo>
                    <a:pt x="2418546" y="1967213"/>
                  </a:lnTo>
                  <a:cubicBezTo>
                    <a:pt x="2261028" y="1967213"/>
                    <a:pt x="2133334" y="1839519"/>
                    <a:pt x="2133334" y="1682001"/>
                  </a:cubicBezTo>
                  <a:lnTo>
                    <a:pt x="2133334" y="1682002"/>
                  </a:lnTo>
                  <a:cubicBezTo>
                    <a:pt x="2133334" y="1603243"/>
                    <a:pt x="2165257" y="1531940"/>
                    <a:pt x="2216870" y="1480327"/>
                  </a:cubicBezTo>
                  <a:close/>
                  <a:moveTo>
                    <a:pt x="83536" y="1470994"/>
                  </a:moveTo>
                  <a:cubicBezTo>
                    <a:pt x="135150" y="1419381"/>
                    <a:pt x="206453" y="1387457"/>
                    <a:pt x="285212" y="1387457"/>
                  </a:cubicBezTo>
                  <a:lnTo>
                    <a:pt x="1670874" y="1387457"/>
                  </a:lnTo>
                  <a:cubicBezTo>
                    <a:pt x="1828392" y="1387457"/>
                    <a:pt x="1956086" y="1515151"/>
                    <a:pt x="1956086" y="1672669"/>
                  </a:cubicBezTo>
                  <a:lnTo>
                    <a:pt x="1956085" y="1672669"/>
                  </a:lnTo>
                  <a:lnTo>
                    <a:pt x="1955967" y="1673834"/>
                  </a:lnTo>
                  <a:lnTo>
                    <a:pt x="1956326" y="1677390"/>
                  </a:lnTo>
                  <a:lnTo>
                    <a:pt x="1956326" y="3080344"/>
                  </a:lnTo>
                  <a:cubicBezTo>
                    <a:pt x="1956326" y="3237862"/>
                    <a:pt x="1828632" y="3365556"/>
                    <a:pt x="1671114" y="3365556"/>
                  </a:cubicBezTo>
                  <a:lnTo>
                    <a:pt x="1671114" y="3365555"/>
                  </a:lnTo>
                  <a:cubicBezTo>
                    <a:pt x="1513596" y="3365555"/>
                    <a:pt x="1385902" y="3237861"/>
                    <a:pt x="1385902" y="3080343"/>
                  </a:cubicBezTo>
                  <a:lnTo>
                    <a:pt x="1385903" y="1957881"/>
                  </a:lnTo>
                  <a:lnTo>
                    <a:pt x="285212" y="1957880"/>
                  </a:lnTo>
                  <a:cubicBezTo>
                    <a:pt x="127694" y="1957880"/>
                    <a:pt x="0" y="1830186"/>
                    <a:pt x="0" y="1672668"/>
                  </a:cubicBezTo>
                  <a:lnTo>
                    <a:pt x="0" y="1672669"/>
                  </a:lnTo>
                  <a:cubicBezTo>
                    <a:pt x="0" y="1593910"/>
                    <a:pt x="31923" y="1522607"/>
                    <a:pt x="83536" y="1470994"/>
                  </a:cubicBezTo>
                  <a:close/>
                  <a:moveTo>
                    <a:pt x="1470993" y="83537"/>
                  </a:moveTo>
                  <a:cubicBezTo>
                    <a:pt x="1522606" y="31924"/>
                    <a:pt x="1593910" y="0"/>
                    <a:pt x="1672669" y="0"/>
                  </a:cubicBezTo>
                  <a:lnTo>
                    <a:pt x="1672668" y="1"/>
                  </a:lnTo>
                  <a:cubicBezTo>
                    <a:pt x="1830186" y="1"/>
                    <a:pt x="1957880" y="127695"/>
                    <a:pt x="1957880" y="285213"/>
                  </a:cubicBezTo>
                  <a:lnTo>
                    <a:pt x="1957880" y="936124"/>
                  </a:lnTo>
                  <a:cubicBezTo>
                    <a:pt x="1957880" y="1093642"/>
                    <a:pt x="1830185" y="1221336"/>
                    <a:pt x="1672667" y="1221336"/>
                  </a:cubicBezTo>
                  <a:lnTo>
                    <a:pt x="1672669" y="1221336"/>
                  </a:lnTo>
                  <a:cubicBezTo>
                    <a:pt x="1515151" y="1221336"/>
                    <a:pt x="1387457" y="1093642"/>
                    <a:pt x="1387457" y="936124"/>
                  </a:cubicBezTo>
                  <a:lnTo>
                    <a:pt x="1387456" y="285212"/>
                  </a:lnTo>
                  <a:cubicBezTo>
                    <a:pt x="1387456" y="206453"/>
                    <a:pt x="1419380" y="135150"/>
                    <a:pt x="1470993" y="83537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nb-NO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Rektangel 22">
            <a:extLst>
              <a:ext uri="{FF2B5EF4-FFF2-40B4-BE49-F238E27FC236}">
                <a16:creationId xmlns:a16="http://schemas.microsoft.com/office/drawing/2014/main" id="{F995779E-CD8B-2048-AF52-136B8C459B00}"/>
              </a:ext>
            </a:extLst>
          </p:cNvPr>
          <p:cNvSpPr/>
          <p:nvPr userDrawn="1"/>
        </p:nvSpPr>
        <p:spPr>
          <a:xfrm>
            <a:off x="600927" y="3637494"/>
            <a:ext cx="3374713" cy="2079912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8" name="Rektangel 23">
            <a:extLst>
              <a:ext uri="{FF2B5EF4-FFF2-40B4-BE49-F238E27FC236}">
                <a16:creationId xmlns:a16="http://schemas.microsoft.com/office/drawing/2014/main" id="{36AC5D8F-A2C0-7D43-8342-63BDCD4F426E}"/>
              </a:ext>
            </a:extLst>
          </p:cNvPr>
          <p:cNvSpPr/>
          <p:nvPr userDrawn="1"/>
        </p:nvSpPr>
        <p:spPr>
          <a:xfrm>
            <a:off x="4362246" y="3637494"/>
            <a:ext cx="3374713" cy="2079912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3"/>
              </a:solidFill>
            </a:endParaRPr>
          </a:p>
        </p:txBody>
      </p:sp>
      <p:sp>
        <p:nvSpPr>
          <p:cNvPr id="9" name="Rektangel 24">
            <a:extLst>
              <a:ext uri="{FF2B5EF4-FFF2-40B4-BE49-F238E27FC236}">
                <a16:creationId xmlns:a16="http://schemas.microsoft.com/office/drawing/2014/main" id="{5AA21C75-73F4-F440-B55B-42A5D83BBA8A}"/>
              </a:ext>
            </a:extLst>
          </p:cNvPr>
          <p:cNvSpPr/>
          <p:nvPr userDrawn="1"/>
        </p:nvSpPr>
        <p:spPr>
          <a:xfrm>
            <a:off x="8123565" y="3637494"/>
            <a:ext cx="3374713" cy="2079912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3"/>
              </a:solidFill>
            </a:endParaRP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B67401EC-D9E6-2D44-92B2-1F3CB657E7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4107" y="3754708"/>
            <a:ext cx="3168351" cy="431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6E1A3A46-2FFE-F047-A04F-1442A0785EB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606" y="4185541"/>
            <a:ext cx="3167063" cy="14067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77A0B"/>
              </a:buClr>
              <a:buSzPct val="150000"/>
              <a:buFontTx/>
              <a:buNone/>
              <a:defRPr sz="14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tekst 5">
            <a:extLst>
              <a:ext uri="{FF2B5EF4-FFF2-40B4-BE49-F238E27FC236}">
                <a16:creationId xmlns:a16="http://schemas.microsoft.com/office/drawing/2014/main" id="{85EE51D1-364F-5247-B3A9-BD3B13DEC8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475019" y="3754708"/>
            <a:ext cx="3168351" cy="431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8FA1F86-C6A3-0847-BD2D-10074247F5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475518" y="4185541"/>
            <a:ext cx="3167063" cy="14067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77A0B"/>
              </a:buClr>
              <a:buSzPct val="150000"/>
              <a:buFontTx/>
              <a:buNone/>
              <a:defRPr sz="14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Plassholder for tekst 5">
            <a:extLst>
              <a:ext uri="{FF2B5EF4-FFF2-40B4-BE49-F238E27FC236}">
                <a16:creationId xmlns:a16="http://schemas.microsoft.com/office/drawing/2014/main" id="{3C90C8DB-709B-8541-AC00-2F2C6DBD976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96363" y="3754708"/>
            <a:ext cx="3168351" cy="431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630348D4-8E97-6345-BF8B-71900ED43F9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196862" y="4185541"/>
            <a:ext cx="3167063" cy="14067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77A0B"/>
              </a:buClr>
              <a:buSzPct val="150000"/>
              <a:buFontTx/>
              <a:buNone/>
              <a:defRPr sz="14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9DAC51E3-5584-7D4B-A977-BF309E76B6F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3250" y="2015314"/>
            <a:ext cx="3370640" cy="16208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7" name="Picture Placeholder 25">
            <a:extLst>
              <a:ext uri="{FF2B5EF4-FFF2-40B4-BE49-F238E27FC236}">
                <a16:creationId xmlns:a16="http://schemas.microsoft.com/office/drawing/2014/main" id="{FA4F55B3-CB5D-7D42-B7CF-38B312B1B8A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360495" y="2015314"/>
            <a:ext cx="3374713" cy="16208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Picture Placeholder 25">
            <a:extLst>
              <a:ext uri="{FF2B5EF4-FFF2-40B4-BE49-F238E27FC236}">
                <a16:creationId xmlns:a16="http://schemas.microsoft.com/office/drawing/2014/main" id="{6F6DC80E-4F50-9744-BA40-4A618040947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27638" y="2015314"/>
            <a:ext cx="3370639" cy="16208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09CA56-1B2D-BE4B-BD32-1101E17EE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309" y="6265564"/>
            <a:ext cx="1084546" cy="391073"/>
          </a:xfrm>
          <a:prstGeom prst="rect">
            <a:avLst/>
          </a:prstGeom>
        </p:spPr>
      </p:pic>
      <p:sp>
        <p:nvSpPr>
          <p:cNvPr id="20" name="Tittel 19">
            <a:extLst>
              <a:ext uri="{FF2B5EF4-FFF2-40B4-BE49-F238E27FC236}">
                <a16:creationId xmlns:a16="http://schemas.microsoft.com/office/drawing/2014/main" id="{90E3E71E-D34C-044C-A1F4-0BA9C7D2E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468178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65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er-3kol-blå_bg">
    <p:bg>
      <p:bgPr>
        <a:solidFill>
          <a:srgbClr val="435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8495815-5E9C-6A40-B8B5-986F50716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209" y="6270544"/>
            <a:ext cx="1070736" cy="386093"/>
          </a:xfrm>
          <a:prstGeom prst="rect">
            <a:avLst/>
          </a:prstGeom>
        </p:spPr>
      </p:pic>
      <p:sp>
        <p:nvSpPr>
          <p:cNvPr id="5" name="Rektangel 22">
            <a:extLst>
              <a:ext uri="{FF2B5EF4-FFF2-40B4-BE49-F238E27FC236}">
                <a16:creationId xmlns:a16="http://schemas.microsoft.com/office/drawing/2014/main" id="{C02451F9-A031-2146-AD03-6878F8C2AA9B}"/>
              </a:ext>
            </a:extLst>
          </p:cNvPr>
          <p:cNvSpPr/>
          <p:nvPr userDrawn="1"/>
        </p:nvSpPr>
        <p:spPr>
          <a:xfrm>
            <a:off x="600927" y="3637494"/>
            <a:ext cx="3374713" cy="2079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6" name="Rektangel 23">
            <a:extLst>
              <a:ext uri="{FF2B5EF4-FFF2-40B4-BE49-F238E27FC236}">
                <a16:creationId xmlns:a16="http://schemas.microsoft.com/office/drawing/2014/main" id="{A1924FB0-EB1E-FE45-A3C0-24C41CF66857}"/>
              </a:ext>
            </a:extLst>
          </p:cNvPr>
          <p:cNvSpPr/>
          <p:nvPr userDrawn="1"/>
        </p:nvSpPr>
        <p:spPr>
          <a:xfrm>
            <a:off x="4362246" y="3637494"/>
            <a:ext cx="3374713" cy="2079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3"/>
              </a:solidFill>
            </a:endParaRPr>
          </a:p>
        </p:txBody>
      </p:sp>
      <p:sp>
        <p:nvSpPr>
          <p:cNvPr id="7" name="Rektangel 24">
            <a:extLst>
              <a:ext uri="{FF2B5EF4-FFF2-40B4-BE49-F238E27FC236}">
                <a16:creationId xmlns:a16="http://schemas.microsoft.com/office/drawing/2014/main" id="{9D6951E4-9EB8-454B-86EA-14FD69A38B31}"/>
              </a:ext>
            </a:extLst>
          </p:cNvPr>
          <p:cNvSpPr/>
          <p:nvPr userDrawn="1"/>
        </p:nvSpPr>
        <p:spPr>
          <a:xfrm>
            <a:off x="8123565" y="3637494"/>
            <a:ext cx="3374713" cy="2079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3"/>
              </a:solidFill>
            </a:endParaRPr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11BC09F1-E63E-D447-9CAA-C997D37FE2F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4107" y="3754708"/>
            <a:ext cx="3168351" cy="431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4EB9F8B6-9CB3-CF49-8F95-DA149145490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606" y="4185541"/>
            <a:ext cx="3167063" cy="14067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77A0B"/>
              </a:buClr>
              <a:buSzPct val="150000"/>
              <a:buFontTx/>
              <a:buNone/>
              <a:defRPr sz="14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6349BBF9-5B05-5341-BBCD-98C7FF0FEBF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475019" y="3754708"/>
            <a:ext cx="3168351" cy="431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1588F792-47EC-D34C-B3B9-7137F7E356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475518" y="4185541"/>
            <a:ext cx="3167063" cy="14067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77A0B"/>
              </a:buClr>
              <a:buSzPct val="150000"/>
              <a:buFontTx/>
              <a:buNone/>
              <a:defRPr sz="14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tekst 5">
            <a:extLst>
              <a:ext uri="{FF2B5EF4-FFF2-40B4-BE49-F238E27FC236}">
                <a16:creationId xmlns:a16="http://schemas.microsoft.com/office/drawing/2014/main" id="{1D392F92-B0E8-1743-AF2E-8910A640912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96363" y="3754708"/>
            <a:ext cx="3168351" cy="431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714DE8EB-EC32-194F-9463-AFB148C8E1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196862" y="4185541"/>
            <a:ext cx="3167063" cy="14067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77A0B"/>
              </a:buClr>
              <a:buSzPct val="150000"/>
              <a:buFontTx/>
              <a:buNone/>
              <a:defRPr sz="14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BD6A8F31-E7FF-3D4C-86BC-C98D840F69C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3250" y="2015314"/>
            <a:ext cx="3370640" cy="1620837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4C15DA74-2B4D-C74C-B6E1-F2185C34F4A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360495" y="2015314"/>
            <a:ext cx="3374713" cy="1620837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9" name="Picture Placeholder 25">
            <a:extLst>
              <a:ext uri="{FF2B5EF4-FFF2-40B4-BE49-F238E27FC236}">
                <a16:creationId xmlns:a16="http://schemas.microsoft.com/office/drawing/2014/main" id="{07A0ED9E-8AB9-7940-A9B4-A98E4C90D0E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27638" y="2015314"/>
            <a:ext cx="3370639" cy="1620837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ittel 19">
            <a:extLst>
              <a:ext uri="{FF2B5EF4-FFF2-40B4-BE49-F238E27FC236}">
                <a16:creationId xmlns:a16="http://schemas.microsoft.com/office/drawing/2014/main" id="{C7C742B7-E601-6F45-B759-68ABA2A41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468178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7869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20775-6412-D14C-A181-3DFE8430C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309" y="6265564"/>
            <a:ext cx="1084546" cy="3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488BC6-A982-4559-82F2-CBF0581F1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E7C821-3198-4C5B-9A4F-359F6AF5D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71B79D-9E1D-4A74-B5C6-BA3D6E32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B37-D634-4970-9DAD-7D5AAFB2DCF6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3E2784-4E4B-4AED-A1BC-95E7CF0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86CB64-C81F-40BA-BCD7-99229F1D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DECB-F043-469D-81DE-3E719AEFF8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92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21D3D5-D42C-418F-929F-2726DDB3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DBA0C5-EDAF-4D00-BC95-DCF449FEE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13EFB9-3FB9-41E9-BA39-4825240D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B37-D634-4970-9DAD-7D5AAFB2DCF6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308159-0CC8-4783-8AC5-89000387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231A2A-6814-4B31-AAAF-85B45B89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DECB-F043-469D-81DE-3E719AEFF8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13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F94F27-90B8-45A2-9F80-AF44F5AB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A17B57-633F-4722-BA90-A9D6B149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B5211C-9D81-47D9-9A37-5E18DC43E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35E892-E1C4-45D0-AC7A-2788571E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B37-D634-4970-9DAD-7D5AAFB2DCF6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9A76802-74B7-45B4-AFF1-9BBBDF32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9245999-E1D6-4F27-983E-8C173D00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DECB-F043-469D-81DE-3E719AEFF8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0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435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9FA9245B-F79C-4D48-B465-88C976D51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2205038"/>
            <a:ext cx="10985500" cy="16560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Skillefoil </a:t>
            </a:r>
            <a:br>
              <a:rPr lang="nb-NO" dirty="0"/>
            </a:br>
            <a:r>
              <a:rPr lang="nb-NO" dirty="0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28627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67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9E6B499C-11D6-2C46-870E-90DDFA720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2205038"/>
            <a:ext cx="10985500" cy="16560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Skillefoil </a:t>
            </a:r>
            <a:br>
              <a:rPr lang="nb-NO" dirty="0"/>
            </a:br>
            <a:r>
              <a:rPr lang="nb-NO" dirty="0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154459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E77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11072783-CBDE-8B43-9C97-5AF4F3E26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2205038"/>
            <a:ext cx="10985500" cy="16560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Skillefoil </a:t>
            </a:r>
            <a:br>
              <a:rPr lang="nb-NO" dirty="0"/>
            </a:br>
            <a:r>
              <a:rPr lang="nb-NO" dirty="0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38621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435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031079B8-1BDC-3849-9FF4-D8E02DD7E0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8272" y="3566657"/>
            <a:ext cx="5904656" cy="469840"/>
          </a:xfrm>
          <a:prstGeom prst="rect">
            <a:avLst/>
          </a:prstGeom>
        </p:spPr>
        <p:txBody>
          <a:bodyPr anchor="t"/>
          <a:lstStyle>
            <a:lvl1pPr algn="ctr">
              <a:defRPr sz="2800" b="0" i="0" cap="all" baseline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nb-NO" dirty="0"/>
              <a:t>Ola nordmann</a:t>
            </a:r>
          </a:p>
        </p:txBody>
      </p:sp>
      <p:sp>
        <p:nvSpPr>
          <p:cNvPr id="7" name="Tittel 12">
            <a:extLst>
              <a:ext uri="{FF2B5EF4-FFF2-40B4-BE49-F238E27FC236}">
                <a16:creationId xmlns:a16="http://schemas.microsoft.com/office/drawing/2014/main" id="{A18FC99F-A85F-FF47-85A4-C3A7BA8D0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1782340"/>
            <a:ext cx="10985500" cy="16560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defRPr sz="6000" b="0" i="0" baseline="0">
                <a:solidFill>
                  <a:schemeClr val="bg1"/>
                </a:solidFill>
                <a:latin typeface="Source Sans Pro SemiBold"/>
              </a:defRPr>
            </a:lvl1pPr>
          </a:lstStyle>
          <a:p>
            <a:r>
              <a:rPr lang="nb-NO" dirty="0"/>
              <a:t>Takk for meg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F39F3BBB-256E-364F-BEAB-164B93ACE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647" y="4043458"/>
            <a:ext cx="5904656" cy="399057"/>
          </a:xfrm>
          <a:prstGeom prst="rect">
            <a:avLst/>
          </a:prstGeom>
        </p:spPr>
        <p:txBody>
          <a:bodyPr anchor="t"/>
          <a:lstStyle>
            <a:lvl1pPr algn="ctr">
              <a:defRPr sz="2000" b="0" i="0" cap="all" baseline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nb-NO" dirty="0"/>
              <a:t>000 00 000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AA13DC53-379D-1E47-9577-69351119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8647" y="4442515"/>
            <a:ext cx="5904656" cy="368882"/>
          </a:xfrm>
          <a:prstGeom prst="rect">
            <a:avLst/>
          </a:prstGeom>
        </p:spPr>
        <p:txBody>
          <a:bodyPr anchor="t"/>
          <a:lstStyle>
            <a:lvl1pPr algn="ctr">
              <a:defRPr sz="2000" b="0" i="0" cap="all" baseline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nb-NO" dirty="0" err="1"/>
              <a:t>Test@ciber.no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474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-1kol-blå">
    <p:bg>
      <p:bgPr>
        <a:solidFill>
          <a:srgbClr val="435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B988F5-9063-BC45-8EC6-0DD04D23F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209" y="6270544"/>
            <a:ext cx="1070736" cy="386093"/>
          </a:xfrm>
          <a:prstGeom prst="rect">
            <a:avLst/>
          </a:prstGeom>
        </p:spPr>
      </p:pic>
      <p:sp>
        <p:nvSpPr>
          <p:cNvPr id="5" name="Tittel 19">
            <a:extLst>
              <a:ext uri="{FF2B5EF4-FFF2-40B4-BE49-F238E27FC236}">
                <a16:creationId xmlns:a16="http://schemas.microsoft.com/office/drawing/2014/main" id="{845A6C39-9DD6-DB42-9485-31D22CE5E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50" y="468178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nb-NO" dirty="0"/>
              <a:t>Tittel </a:t>
            </a: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359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70F45B-3A61-3943-9F08-B04C61F59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092" y="4725787"/>
            <a:ext cx="3957826" cy="2028386"/>
          </a:xfrm>
          <a:prstGeom prst="rect">
            <a:avLst/>
          </a:prstGeom>
        </p:spPr>
      </p:pic>
      <p:sp>
        <p:nvSpPr>
          <p:cNvPr id="10" name="Shape 48">
            <a:extLst>
              <a:ext uri="{FF2B5EF4-FFF2-40B4-BE49-F238E27FC236}">
                <a16:creationId xmlns:a16="http://schemas.microsoft.com/office/drawing/2014/main" id="{B77735E2-80EB-5C47-9398-6F4AAA57370F}"/>
              </a:ext>
            </a:extLst>
          </p:cNvPr>
          <p:cNvSpPr>
            <a:spLocks noChangeAspect="1"/>
          </p:cNvSpPr>
          <p:nvPr/>
        </p:nvSpPr>
        <p:spPr>
          <a:xfrm rot="2700000">
            <a:off x="7342079" y="2065319"/>
            <a:ext cx="5683270" cy="5674868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269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600" b="1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389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380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E9CBF-4B31-1C4E-BF0C-69ED42978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275" y="82791"/>
            <a:ext cx="1809549" cy="1809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5A01E-1883-0F4E-B551-908946FB9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7742" y="2019729"/>
            <a:ext cx="1059972" cy="1059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97F64-B019-4E41-9068-0866AC9A2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292" y="2232002"/>
            <a:ext cx="549833" cy="5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470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600" b="1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389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380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70F45B-3A61-3943-9F08-B04C61F59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92" y="4725787"/>
            <a:ext cx="3957826" cy="2028386"/>
          </a:xfrm>
          <a:prstGeom prst="rect">
            <a:avLst/>
          </a:prstGeom>
        </p:spPr>
      </p:pic>
      <p:sp>
        <p:nvSpPr>
          <p:cNvPr id="14" name="Shape 48">
            <a:extLst>
              <a:ext uri="{FF2B5EF4-FFF2-40B4-BE49-F238E27FC236}">
                <a16:creationId xmlns:a16="http://schemas.microsoft.com/office/drawing/2014/main" id="{A9850C2A-77B1-1743-A563-AD7EC4985438}"/>
              </a:ext>
            </a:extLst>
          </p:cNvPr>
          <p:cNvSpPr>
            <a:spLocks noChangeAspect="1"/>
          </p:cNvSpPr>
          <p:nvPr/>
        </p:nvSpPr>
        <p:spPr>
          <a:xfrm rot="2700000">
            <a:off x="11158183" y="1859596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48">
            <a:extLst>
              <a:ext uri="{FF2B5EF4-FFF2-40B4-BE49-F238E27FC236}">
                <a16:creationId xmlns:a16="http://schemas.microsoft.com/office/drawing/2014/main" id="{A49CD6E5-DCB0-5641-BF11-EC3BBC506286}"/>
              </a:ext>
            </a:extLst>
          </p:cNvPr>
          <p:cNvSpPr>
            <a:spLocks noChangeAspect="1"/>
          </p:cNvSpPr>
          <p:nvPr/>
        </p:nvSpPr>
        <p:spPr>
          <a:xfrm rot="2700000">
            <a:off x="9798837" y="-159027"/>
            <a:ext cx="2366484" cy="2362985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48">
            <a:extLst>
              <a:ext uri="{FF2B5EF4-FFF2-40B4-BE49-F238E27FC236}">
                <a16:creationId xmlns:a16="http://schemas.microsoft.com/office/drawing/2014/main" id="{F8643A95-D0C4-044D-A8C7-9B0BAE703CB2}"/>
              </a:ext>
            </a:extLst>
          </p:cNvPr>
          <p:cNvSpPr>
            <a:spLocks noChangeAspect="1"/>
          </p:cNvSpPr>
          <p:nvPr/>
        </p:nvSpPr>
        <p:spPr>
          <a:xfrm rot="2700000">
            <a:off x="5880979" y="-72976"/>
            <a:ext cx="764768" cy="763637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48">
            <a:extLst>
              <a:ext uri="{FF2B5EF4-FFF2-40B4-BE49-F238E27FC236}">
                <a16:creationId xmlns:a16="http://schemas.microsoft.com/office/drawing/2014/main" id="{4DE76E40-5947-7646-98DF-C226C26880F8}"/>
              </a:ext>
            </a:extLst>
          </p:cNvPr>
          <p:cNvSpPr>
            <a:spLocks noChangeAspect="1"/>
          </p:cNvSpPr>
          <p:nvPr/>
        </p:nvSpPr>
        <p:spPr>
          <a:xfrm rot="2700000">
            <a:off x="7303776" y="-680704"/>
            <a:ext cx="2366484" cy="2362985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48">
            <a:extLst>
              <a:ext uri="{FF2B5EF4-FFF2-40B4-BE49-F238E27FC236}">
                <a16:creationId xmlns:a16="http://schemas.microsoft.com/office/drawing/2014/main" id="{5D187CA1-B8D2-6A4E-92D6-6BDAB6DBCFF1}"/>
              </a:ext>
            </a:extLst>
          </p:cNvPr>
          <p:cNvSpPr>
            <a:spLocks noChangeAspect="1"/>
          </p:cNvSpPr>
          <p:nvPr/>
        </p:nvSpPr>
        <p:spPr>
          <a:xfrm rot="2700000">
            <a:off x="6103584" y="566149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48">
            <a:extLst>
              <a:ext uri="{FF2B5EF4-FFF2-40B4-BE49-F238E27FC236}">
                <a16:creationId xmlns:a16="http://schemas.microsoft.com/office/drawing/2014/main" id="{1F583336-80D3-9A41-9119-8FE5098F4742}"/>
              </a:ext>
            </a:extLst>
          </p:cNvPr>
          <p:cNvSpPr>
            <a:spLocks noChangeAspect="1"/>
          </p:cNvSpPr>
          <p:nvPr/>
        </p:nvSpPr>
        <p:spPr>
          <a:xfrm rot="2700000">
            <a:off x="4341217" y="-297452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48">
            <a:extLst>
              <a:ext uri="{FF2B5EF4-FFF2-40B4-BE49-F238E27FC236}">
                <a16:creationId xmlns:a16="http://schemas.microsoft.com/office/drawing/2014/main" id="{9C5A68A1-E788-5F47-889F-9E949200C728}"/>
              </a:ext>
            </a:extLst>
          </p:cNvPr>
          <p:cNvSpPr>
            <a:spLocks noChangeAspect="1"/>
          </p:cNvSpPr>
          <p:nvPr/>
        </p:nvSpPr>
        <p:spPr>
          <a:xfrm rot="2700000">
            <a:off x="10527225" y="2277501"/>
            <a:ext cx="764768" cy="763637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48">
            <a:extLst>
              <a:ext uri="{FF2B5EF4-FFF2-40B4-BE49-F238E27FC236}">
                <a16:creationId xmlns:a16="http://schemas.microsoft.com/office/drawing/2014/main" id="{D18F2298-1E81-374B-8930-59C5CB35E999}"/>
              </a:ext>
            </a:extLst>
          </p:cNvPr>
          <p:cNvSpPr>
            <a:spLocks noChangeAspect="1"/>
          </p:cNvSpPr>
          <p:nvPr/>
        </p:nvSpPr>
        <p:spPr>
          <a:xfrm rot="2700000">
            <a:off x="2024484" y="-108227"/>
            <a:ext cx="2366484" cy="2362985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48">
            <a:extLst>
              <a:ext uri="{FF2B5EF4-FFF2-40B4-BE49-F238E27FC236}">
                <a16:creationId xmlns:a16="http://schemas.microsoft.com/office/drawing/2014/main" id="{6A7DFFF2-DE59-8743-8FF4-FA93E48FF168}"/>
              </a:ext>
            </a:extLst>
          </p:cNvPr>
          <p:cNvSpPr>
            <a:spLocks noChangeAspect="1"/>
          </p:cNvSpPr>
          <p:nvPr/>
        </p:nvSpPr>
        <p:spPr>
          <a:xfrm rot="2700000">
            <a:off x="843828" y="-62989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48">
            <a:extLst>
              <a:ext uri="{FF2B5EF4-FFF2-40B4-BE49-F238E27FC236}">
                <a16:creationId xmlns:a16="http://schemas.microsoft.com/office/drawing/2014/main" id="{232289BB-C841-C044-962C-498D507C3A3C}"/>
              </a:ext>
            </a:extLst>
          </p:cNvPr>
          <p:cNvSpPr>
            <a:spLocks noChangeAspect="1"/>
          </p:cNvSpPr>
          <p:nvPr/>
        </p:nvSpPr>
        <p:spPr>
          <a:xfrm rot="2700000">
            <a:off x="157990" y="2003964"/>
            <a:ext cx="764768" cy="763637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48">
            <a:extLst>
              <a:ext uri="{FF2B5EF4-FFF2-40B4-BE49-F238E27FC236}">
                <a16:creationId xmlns:a16="http://schemas.microsoft.com/office/drawing/2014/main" id="{DD5A8D1A-7AA2-0942-8425-5557469F84D7}"/>
              </a:ext>
            </a:extLst>
          </p:cNvPr>
          <p:cNvSpPr>
            <a:spLocks noChangeAspect="1"/>
          </p:cNvSpPr>
          <p:nvPr/>
        </p:nvSpPr>
        <p:spPr>
          <a:xfrm rot="2700000">
            <a:off x="-303079" y="550516"/>
            <a:ext cx="1383091" cy="1381046"/>
          </a:xfrm>
          <a:custGeom>
            <a:avLst/>
            <a:gdLst/>
            <a:ahLst/>
            <a:cxnLst/>
            <a:rect l="0" t="0" r="0" b="0"/>
            <a:pathLst>
              <a:path w="3354670" h="3365556" extrusionOk="0">
                <a:moveTo>
                  <a:pt x="2216870" y="1480327"/>
                </a:moveTo>
                <a:cubicBezTo>
                  <a:pt x="2268484" y="1428713"/>
                  <a:pt x="2339787" y="1396790"/>
                  <a:pt x="2418546" y="1396790"/>
                </a:cubicBezTo>
                <a:lnTo>
                  <a:pt x="3069458" y="1396790"/>
                </a:lnTo>
                <a:cubicBezTo>
                  <a:pt x="3226976" y="1396790"/>
                  <a:pt x="3354670" y="1524484"/>
                  <a:pt x="3354670" y="1682002"/>
                </a:cubicBezTo>
                <a:lnTo>
                  <a:pt x="3354669" y="1682002"/>
                </a:lnTo>
                <a:cubicBezTo>
                  <a:pt x="3354669" y="1839520"/>
                  <a:pt x="3226975" y="1967214"/>
                  <a:pt x="3069457" y="1967214"/>
                </a:cubicBezTo>
                <a:lnTo>
                  <a:pt x="2418546" y="1967213"/>
                </a:lnTo>
                <a:cubicBezTo>
                  <a:pt x="2261028" y="1967213"/>
                  <a:pt x="2133334" y="1839519"/>
                  <a:pt x="2133334" y="1682001"/>
                </a:cubicBezTo>
                <a:lnTo>
                  <a:pt x="2133334" y="1682002"/>
                </a:lnTo>
                <a:cubicBezTo>
                  <a:pt x="2133334" y="1603243"/>
                  <a:pt x="2165257" y="1531940"/>
                  <a:pt x="2216870" y="1480327"/>
                </a:cubicBezTo>
                <a:close/>
                <a:moveTo>
                  <a:pt x="83536" y="1470994"/>
                </a:moveTo>
                <a:cubicBezTo>
                  <a:pt x="135150" y="1419381"/>
                  <a:pt x="206453" y="1387457"/>
                  <a:pt x="285212" y="1387457"/>
                </a:cubicBezTo>
                <a:lnTo>
                  <a:pt x="1670874" y="1387457"/>
                </a:lnTo>
                <a:cubicBezTo>
                  <a:pt x="1828392" y="1387457"/>
                  <a:pt x="1956086" y="1515151"/>
                  <a:pt x="1956086" y="1672669"/>
                </a:cubicBezTo>
                <a:lnTo>
                  <a:pt x="1956085" y="1672669"/>
                </a:lnTo>
                <a:lnTo>
                  <a:pt x="1955967" y="1673834"/>
                </a:lnTo>
                <a:lnTo>
                  <a:pt x="1956326" y="1677390"/>
                </a:lnTo>
                <a:lnTo>
                  <a:pt x="1956326" y="3080344"/>
                </a:lnTo>
                <a:cubicBezTo>
                  <a:pt x="1956326" y="3237862"/>
                  <a:pt x="1828632" y="3365556"/>
                  <a:pt x="1671114" y="3365556"/>
                </a:cubicBezTo>
                <a:lnTo>
                  <a:pt x="1671114" y="3365555"/>
                </a:lnTo>
                <a:cubicBezTo>
                  <a:pt x="1513596" y="3365555"/>
                  <a:pt x="1385902" y="3237861"/>
                  <a:pt x="1385902" y="3080343"/>
                </a:cubicBezTo>
                <a:lnTo>
                  <a:pt x="1385903" y="1957881"/>
                </a:lnTo>
                <a:lnTo>
                  <a:pt x="285212" y="1957880"/>
                </a:lnTo>
                <a:cubicBezTo>
                  <a:pt x="127694" y="1957880"/>
                  <a:pt x="0" y="1830186"/>
                  <a:pt x="0" y="1672668"/>
                </a:cubicBezTo>
                <a:lnTo>
                  <a:pt x="0" y="1672669"/>
                </a:lnTo>
                <a:cubicBezTo>
                  <a:pt x="0" y="1593910"/>
                  <a:pt x="31923" y="1522607"/>
                  <a:pt x="83536" y="1470994"/>
                </a:cubicBezTo>
                <a:close/>
                <a:moveTo>
                  <a:pt x="1470993" y="83537"/>
                </a:moveTo>
                <a:cubicBezTo>
                  <a:pt x="1522606" y="31924"/>
                  <a:pt x="1593910" y="0"/>
                  <a:pt x="1672669" y="0"/>
                </a:cubicBezTo>
                <a:lnTo>
                  <a:pt x="1672668" y="1"/>
                </a:lnTo>
                <a:cubicBezTo>
                  <a:pt x="1830186" y="1"/>
                  <a:pt x="1957880" y="127695"/>
                  <a:pt x="1957880" y="285213"/>
                </a:cubicBezTo>
                <a:lnTo>
                  <a:pt x="1957880" y="936124"/>
                </a:lnTo>
                <a:cubicBezTo>
                  <a:pt x="1957880" y="1093642"/>
                  <a:pt x="1830185" y="1221336"/>
                  <a:pt x="1672667" y="1221336"/>
                </a:cubicBezTo>
                <a:lnTo>
                  <a:pt x="1672669" y="1221336"/>
                </a:lnTo>
                <a:cubicBezTo>
                  <a:pt x="1515151" y="1221336"/>
                  <a:pt x="1387457" y="1093642"/>
                  <a:pt x="1387457" y="936124"/>
                </a:cubicBezTo>
                <a:lnTo>
                  <a:pt x="1387456" y="285212"/>
                </a:lnTo>
                <a:cubicBezTo>
                  <a:pt x="1387456" y="206453"/>
                  <a:pt x="1419380" y="135150"/>
                  <a:pt x="1470993" y="83537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nb-NO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287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3600" b="1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389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380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4FBBDE-E243-7A48-9CA0-57854314D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09" y="6270544"/>
            <a:ext cx="1070736" cy="386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7DFEF-3A1F-1349-AFC2-2C694A323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275" y="82791"/>
            <a:ext cx="1809549" cy="1809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39473-207B-7942-857F-FD679ECDB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7742" y="2019729"/>
            <a:ext cx="1059972" cy="1059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DE5D0-6788-0241-912B-1E6E76267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2292" y="2232002"/>
            <a:ext cx="549833" cy="5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77A0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4FBBDE-E243-7A48-9CA0-57854314D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7209" y="6270544"/>
            <a:ext cx="1070736" cy="386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7DFEF-3A1F-1349-AFC2-2C694A3234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7275" y="82791"/>
            <a:ext cx="1809549" cy="1809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39473-207B-7942-857F-FD679ECDB4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7742" y="2019729"/>
            <a:ext cx="1059972" cy="1059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DE5D0-6788-0241-912B-1E6E762679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2292" y="2232002"/>
            <a:ext cx="549833" cy="5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7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77A0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4FBBDE-E243-7A48-9CA0-57854314D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209" y="6270544"/>
            <a:ext cx="1070736" cy="386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C8D189-DFEF-D142-A074-C2BB02098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275" y="82791"/>
            <a:ext cx="1809549" cy="1809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9A5DF-8FF0-0B4B-A4FD-8BD3BE3DB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742" y="2019729"/>
            <a:ext cx="1059972" cy="1059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719D0-A86B-684C-BB77-FD2B1090F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292" y="2232002"/>
            <a:ext cx="549833" cy="5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77A0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8D189-DFEF-D142-A074-C2BB02098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275" y="82791"/>
            <a:ext cx="1809549" cy="1809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9A5DF-8FF0-0B4B-A4FD-8BD3BE3D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742" y="2019729"/>
            <a:ext cx="1059972" cy="1059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719D0-A86B-684C-BB77-FD2B1090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292" y="2232002"/>
            <a:ext cx="549833" cy="5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77A0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7A0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Noark%205%20h&#248;ring%20KD_01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chon_Fris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FA4FAA-413F-4489-9CFA-5255ED707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Menonrapporten</a:t>
            </a:r>
            <a:r>
              <a:rPr lang="nb-NO" dirty="0"/>
              <a:t> har rett?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9D55D4E-BE46-4500-A422-5679A6D2C0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Martin Bould 19.11.2018</a:t>
            </a:r>
          </a:p>
          <a:p>
            <a:r>
              <a:rPr lang="nb-NO" dirty="0"/>
              <a:t>Riksarkivets gjennomgang av </a:t>
            </a:r>
            <a:r>
              <a:rPr lang="nb-NO" dirty="0" err="1"/>
              <a:t>Menonrapporten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789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40E582-7FC9-48E7-9E36-BE49CB974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/>
              <a:t>Også i for eksempel Australia hadde man lignende tradisjoner for registrering</a:t>
            </a:r>
            <a:br>
              <a:rPr lang="nb-NO" sz="3200" dirty="0"/>
            </a:br>
            <a:r>
              <a:rPr lang="nb-NO" sz="3200" dirty="0"/>
              <a:t>Kilde Archives – </a:t>
            </a:r>
            <a:r>
              <a:rPr lang="nb-NO" sz="3200" dirty="0" err="1"/>
              <a:t>record</a:t>
            </a:r>
            <a:r>
              <a:rPr lang="nb-NO" sz="3200" dirty="0"/>
              <a:t> </a:t>
            </a:r>
            <a:r>
              <a:rPr lang="nb-NO" sz="3200" dirty="0" err="1"/>
              <a:t>keeping</a:t>
            </a:r>
            <a:r>
              <a:rPr lang="nb-NO" sz="3200" dirty="0"/>
              <a:t> in </a:t>
            </a:r>
            <a:r>
              <a:rPr lang="nb-NO" sz="3200" dirty="0" err="1"/>
              <a:t>society</a:t>
            </a:r>
            <a:r>
              <a:rPr lang="nb-NO" sz="3200" dirty="0"/>
              <a:t> 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19150" y="2179638"/>
            <a:ext cx="1137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86DDE2-4AF3-4D07-BA50-DC9C1B09B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Over tid ble registrering av enkeltdokumenter en byrde eller for tidkrevende (altså ikke noe forsvarlighetsbegrunnelse her), og mappen eller en gruppe av dokumenter, var det som skulle kontrolleres.</a:t>
            </a:r>
          </a:p>
          <a:p>
            <a:r>
              <a:rPr lang="nb-NO" dirty="0"/>
              <a:t>Man valgte å legge (klassifikasjonstype) metadata på bunken med dokumenter – altså på mappene</a:t>
            </a:r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E94C71F-D455-489D-A72C-20858651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Oversatt – og dette er viktigere enn man tror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5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9D02A5-00F4-4E66-AB96-F7E25B56F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Australsk journalpraksis 1880-årene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53765" y="1474199"/>
            <a:ext cx="7705725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0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16B027-496B-4353-8E47-6E93A08F2A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Bevaring av den register- og datastøttede saksbehandlingen som vokste frem med fagsystemene på 1980-tallet</a:t>
            </a:r>
          </a:p>
          <a:p>
            <a:r>
              <a:rPr lang="nb-NO" dirty="0"/>
              <a:t>Samtidig som forvaltningen (Dessverre fortsatt har) hadde en papirsentrisk tenkning rundt arkivet – representert tydelig med Kulturdepartementets høringsuttalelse som et konsentrat av denne tenkningen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5C25F0E-0E04-4031-8954-4C2E260E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Noark standarden var ved sin etablering ment å støtte</a:t>
            </a:r>
          </a:p>
        </p:txBody>
      </p:sp>
    </p:spTree>
    <p:extLst>
      <p:ext uri="{BB962C8B-B14F-4D97-AF65-F5344CB8AC3E}">
        <p14:creationId xmlns:p14="http://schemas.microsoft.com/office/powerpoint/2010/main" val="267553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4A5184-AB1E-49FC-80B9-BB8567EAA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Vi som setter oss på vår høye hest og prøver å forklare at Noark 5 er en konseptuell standard med en så fleksibel informasjonsmodell at den kan støtte arkivering og langtidsbevaring fra de aller fleste standardiserte og generaliserte saksbehandlingsprosesser har åpenbart et kommunikasjonsproblem</a:t>
            </a:r>
          </a:p>
          <a:p>
            <a:r>
              <a:rPr lang="nb-NO" dirty="0"/>
              <a:t>Noark har blitt forstått som en videreføring av Noark 3 og Noark 4</a:t>
            </a:r>
          </a:p>
          <a:p>
            <a:r>
              <a:rPr lang="nb-NO" dirty="0"/>
              <a:t>Dokumentasjonsforvaltningsfeltet er fortsatt forstått i et papirsentrisk perspektiv – der spesialiserte verktøy fra kulepenner, via tekstbehandlere til fagsystemer produserer papirrepresentasjoner som skal ned i arkivet</a:t>
            </a:r>
          </a:p>
          <a:p>
            <a:r>
              <a:rPr lang="nb-NO" dirty="0"/>
              <a:t>Samtidig lever en parallell dokumentasjonsforvaltningsverden som ingen tenker på at er det samme, som man driver med når man driver den Noark støttede dokumentasjonsforvaltningen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69836FF-B92B-473C-BA9E-BD3073DD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Menonrapporten</a:t>
            </a:r>
            <a:r>
              <a:rPr lang="nb-NO" dirty="0"/>
              <a:t> har rett</a:t>
            </a:r>
          </a:p>
        </p:txBody>
      </p:sp>
    </p:spTree>
    <p:extLst>
      <p:ext uri="{BB962C8B-B14F-4D97-AF65-F5344CB8AC3E}">
        <p14:creationId xmlns:p14="http://schemas.microsoft.com/office/powerpoint/2010/main" val="102775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DDA82C-091B-49A0-899B-7BF9D1036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Dersom man legger en slik forståelse til grunn – er kritikken av Noark (hva nå enn det er) </a:t>
            </a:r>
            <a:r>
              <a:rPr lang="nb-NO" b="1" dirty="0"/>
              <a:t>ikke</a:t>
            </a:r>
            <a:r>
              <a:rPr lang="nb-NO" dirty="0"/>
              <a:t> en kritikk av informasjonsmodell og uttrekksformat – men  en kritikk av hvordan standarden har vært en hindring for å forbedre dokumentasjonsforvaltningsdelen av digitaliseringsarbeidet </a:t>
            </a:r>
            <a:r>
              <a:rPr lang="nb-NO" b="1" dirty="0">
                <a:solidFill>
                  <a:srgbClr val="FF0000"/>
                </a:solidFill>
              </a:rPr>
              <a:t>– så har de rett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F7CD50-CCD1-4B07-BBBC-0C6FDBB0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Menonrapporten</a:t>
            </a:r>
            <a:r>
              <a:rPr lang="nb-NO" dirty="0"/>
              <a:t> har rett II</a:t>
            </a:r>
          </a:p>
        </p:txBody>
      </p:sp>
    </p:spTree>
    <p:extLst>
      <p:ext uri="{BB962C8B-B14F-4D97-AF65-F5344CB8AC3E}">
        <p14:creationId xmlns:p14="http://schemas.microsoft.com/office/powerpoint/2010/main" val="270334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DD29BF-03FF-451F-A5C2-085105BC3B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Vi er drittforbanna fordi vi visste at Noark 5 skulle være noe fundamentalt annerledes enn Noark 4 – at vi skulle ha funksjonalitet for å:</a:t>
            </a:r>
          </a:p>
          <a:p>
            <a:r>
              <a:rPr lang="nb-NO" dirty="0"/>
              <a:t>understøtte frys- fangst- og logg krav i fagsystemer</a:t>
            </a:r>
          </a:p>
          <a:p>
            <a:r>
              <a:rPr lang="nb-NO" dirty="0"/>
              <a:t>For å standardisere metadatakrav til journalpliktig korrespondanse</a:t>
            </a:r>
          </a:p>
          <a:p>
            <a:r>
              <a:rPr lang="nb-NO" dirty="0"/>
              <a:t>For å forenkle og redusere ressursene som brukes til langtidsbevaring av dokumentasjon</a:t>
            </a:r>
          </a:p>
          <a:p>
            <a:r>
              <a:rPr lang="nb-NO" dirty="0"/>
              <a:t>For å gjøre at selv mindre virksomheter med små ressurser kunne etablere ordninger for å skaffe seg løsninger for digital langtidsbevaring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8254F4-C4BB-45E4-8240-34FA7CBE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 som (tror?) vi kan Noark standarden</a:t>
            </a:r>
          </a:p>
        </p:txBody>
      </p:sp>
    </p:spTree>
    <p:extLst>
      <p:ext uri="{BB962C8B-B14F-4D97-AF65-F5344CB8AC3E}">
        <p14:creationId xmlns:p14="http://schemas.microsoft.com/office/powerpoint/2010/main" val="176232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C091E48-9DA7-4E80-8C11-DBD4A2B5F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For sikring og forvaltning av dokumentasjon fra ett av de største fagsystemprosjektene som pågår nå</a:t>
            </a:r>
          </a:p>
          <a:p>
            <a:r>
              <a:rPr lang="nb-NO" dirty="0"/>
              <a:t>Skulle gjerne hatt arkitekturen til Skatteetatens saksmapper, men det rakk jeg ikke å få tak i?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C06B19-1FB8-4CDE-9BBE-E47747EE6D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2DEE18-7859-4416-AE2B-997D53AC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Noarks</a:t>
            </a:r>
            <a:r>
              <a:rPr lang="nb-NO" dirty="0"/>
              <a:t> informasjonsmodell er ikke til hinder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F2C27D3-F000-4C92-B486-9A2E7344FE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03978" y="1667970"/>
            <a:ext cx="5062537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7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35739B-983B-462B-A028-E70D9C817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Fagsystemene finnes fortsatt</a:t>
            </a:r>
          </a:p>
          <a:p>
            <a:pPr lvl="1"/>
            <a:r>
              <a:rPr lang="nb-NO" dirty="0"/>
              <a:t>Mange av med bedre funksjonalitet for frys, fangst og logg enn </a:t>
            </a:r>
            <a:r>
              <a:rPr lang="nb-NO" dirty="0" err="1"/>
              <a:t>noarkløsningene</a:t>
            </a:r>
            <a:r>
              <a:rPr lang="nb-NO" dirty="0"/>
              <a:t> (som av hensyn til lagerstyringsfunksjonaliteten gir arkivarene flere rettigheter til retting, sletting og endring enn det de bør ha)?</a:t>
            </a:r>
          </a:p>
          <a:p>
            <a:r>
              <a:rPr lang="nb-NO" dirty="0"/>
              <a:t>For å ivareta journalføringen </a:t>
            </a:r>
          </a:p>
          <a:p>
            <a:pPr lvl="1"/>
            <a:r>
              <a:rPr lang="nb-NO" dirty="0"/>
              <a:t>Integreres fagsystemene med hyllevare Noark </a:t>
            </a:r>
          </a:p>
          <a:p>
            <a:pPr lvl="1"/>
            <a:r>
              <a:rPr lang="nb-NO" dirty="0"/>
              <a:t>Samtidig som brukernes krav til tilgang på gjenbrukbare data og metadata og fremtidige brukergrupper gjør at man fortsatt må bevare informasjonsinnholdet i fagsystemene fordi man får et for stort utilsiktet informasjonstap</a:t>
            </a:r>
          </a:p>
          <a:p>
            <a:r>
              <a:rPr lang="nb-NO" dirty="0"/>
              <a:t>Du overfører elevmappeinformasjon fra det skoleadministrative systemet SATS til en Noark løsning, men må migrere 10 år med historikk inn etterkommeren, fordi alle forstår at det ikke er mulig å generere vitnemål, karakterutskrifter og klasselister basert på det som overføres til de dominerende arkivløsningene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1870C4D-38C4-49B8-9F23-603507B8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Realiteten</a:t>
            </a:r>
          </a:p>
        </p:txBody>
      </p:sp>
    </p:spTree>
    <p:extLst>
      <p:ext uri="{BB962C8B-B14F-4D97-AF65-F5344CB8AC3E}">
        <p14:creationId xmlns:p14="http://schemas.microsoft.com/office/powerpoint/2010/main" val="254166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30F322-9B93-41C4-9511-A4F77FE10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Ikke  ivaretar sitt tilsiktede formål</a:t>
            </a:r>
          </a:p>
          <a:p>
            <a:r>
              <a:rPr lang="nb-NO" dirty="0"/>
              <a:t>Er det altså ikke mulig å si at Noark er vellykket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4000" dirty="0">
                <a:solidFill>
                  <a:srgbClr val="FF0000"/>
                </a:solidFill>
              </a:rPr>
              <a:t>Slik sett er kritikken fra </a:t>
            </a:r>
            <a:r>
              <a:rPr lang="nb-NO" sz="4000" dirty="0" err="1">
                <a:solidFill>
                  <a:srgbClr val="FF0000"/>
                </a:solidFill>
              </a:rPr>
              <a:t>Menon</a:t>
            </a:r>
            <a:r>
              <a:rPr lang="nb-NO" sz="4000" dirty="0">
                <a:solidFill>
                  <a:srgbClr val="FF0000"/>
                </a:solidFill>
              </a:rPr>
              <a:t> fullstendig berettiget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D83CAF-9F5C-4358-8CCE-6A99CC57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Noark løsningene</a:t>
            </a:r>
          </a:p>
        </p:txBody>
      </p:sp>
    </p:spTree>
    <p:extLst>
      <p:ext uri="{BB962C8B-B14F-4D97-AF65-F5344CB8AC3E}">
        <p14:creationId xmlns:p14="http://schemas.microsoft.com/office/powerpoint/2010/main" val="326317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CC0428-592F-490D-A2F5-D344E7DF4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Til det vet jeg at rammebetingelser og forutsetninger – inkludert mandat og forholdene mellom tid, kostnad og kvalitet er en utfordring for konsulenter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B530AF3-1638-40A4-850B-FAABB3F7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Jeg klarer ikke å være for tøff mot innholdet i rapporten</a:t>
            </a:r>
          </a:p>
        </p:txBody>
      </p:sp>
    </p:spTree>
    <p:extLst>
      <p:ext uri="{BB962C8B-B14F-4D97-AF65-F5344CB8AC3E}">
        <p14:creationId xmlns:p14="http://schemas.microsoft.com/office/powerpoint/2010/main" val="3624291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EBDD33-EFAB-4C6B-8D82-8F3C02D28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er noe feil med standarden i seg selv – det oppfattes slik at selve informasjonsmodellen hindrer langtidsbevaring av eksamenskarakterdata og datagrunnlaget til klasselister, og andre spesialiserte former for metadata</a:t>
            </a:r>
          </a:p>
          <a:p>
            <a:r>
              <a:rPr lang="nb-NO" dirty="0"/>
              <a:t>Man tror at Noark standarden i seg selv ikke er i stand til å understøtte dokumentfangst fra de mest ulikeartede forretningsprosessene</a:t>
            </a:r>
          </a:p>
          <a:p>
            <a:r>
              <a:rPr lang="nb-NO" dirty="0"/>
              <a:t>Men noen forbehold er det ikke informasjonsmodellen som er problemet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F2404F-CFCB-425F-9607-0ADA891C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Bildet som kommer ut er følgende</a:t>
            </a:r>
          </a:p>
        </p:txBody>
      </p:sp>
    </p:spTree>
    <p:extLst>
      <p:ext uri="{BB962C8B-B14F-4D97-AF65-F5344CB8AC3E}">
        <p14:creationId xmlns:p14="http://schemas.microsoft.com/office/powerpoint/2010/main" val="2086081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73DD9C-F655-425B-BC21-2D7BF277C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Går det på slike ting som at korrespondansepart ble knyttet journalpost og ikke basisregistrering (det kommer i versjon 5 5 om jeg ikke gjetter feil), fraværet av et eget prosessobjekt på lik linje med et merknadsobjekt, diskusjoner rundt obligatoriske metadata, samt manglende fokus i standarden på </a:t>
            </a:r>
            <a:r>
              <a:rPr lang="nb-NO" dirty="0" err="1"/>
              <a:t>records</a:t>
            </a:r>
            <a:r>
              <a:rPr lang="nb-NO" dirty="0"/>
              <a:t> </a:t>
            </a:r>
            <a:r>
              <a:rPr lang="nb-NO" dirty="0" err="1"/>
              <a:t>capture</a:t>
            </a:r>
            <a:r>
              <a:rPr lang="nb-NO" dirty="0"/>
              <a:t>.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D717EDB-B299-45B6-B2EE-E04F3CF6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den grad det er problemet så </a:t>
            </a:r>
          </a:p>
        </p:txBody>
      </p:sp>
    </p:spTree>
    <p:extLst>
      <p:ext uri="{BB962C8B-B14F-4D97-AF65-F5344CB8AC3E}">
        <p14:creationId xmlns:p14="http://schemas.microsoft.com/office/powerpoint/2010/main" val="541387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257A43-3CE8-46F9-A0A7-2EF231453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Fordi det kan fikses på – og dersom RA i presenterende stund (men ikke skrivende) har publisert Noark 5 versjon 5, så ser man  i noen grad hvordan den kan innrettes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F45E7D-6571-4916-8D1C-D5037F4E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 det store bildet er ikke dette veldig viktig</a:t>
            </a:r>
          </a:p>
        </p:txBody>
      </p:sp>
    </p:spTree>
    <p:extLst>
      <p:ext uri="{BB962C8B-B14F-4D97-AF65-F5344CB8AC3E}">
        <p14:creationId xmlns:p14="http://schemas.microsoft.com/office/powerpoint/2010/main" val="364618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89B3C6-3E75-4285-9244-A160D34DE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4200" dirty="0">
                <a:solidFill>
                  <a:srgbClr val="FF0000"/>
                </a:solidFill>
              </a:rPr>
              <a:t>Bevisst misforstått</a:t>
            </a:r>
          </a:p>
          <a:p>
            <a:r>
              <a:rPr lang="nb-NO" dirty="0"/>
              <a:t>De tekstlige delene av standarden har gitt inntrykk av at den er en videreføring av Noark 4, og forstått i Noark 4 kontekst. Og det er ikke spesielt overraskende fordi det er akkurat det Kulturdepartementet ville i 2007. De krever at man ikke skal ha søkbare metadata på interne ikke journalpliktige dokumenter, men glemmer at dette ikke korrelerer med de tusenvis av fagsystemene som har blandinger av journalpliktig og </a:t>
            </a:r>
            <a:r>
              <a:rPr lang="nb-NO" dirty="0" err="1"/>
              <a:t>ikkejournalpliktige</a:t>
            </a:r>
            <a:r>
              <a:rPr lang="nb-NO" dirty="0"/>
              <a:t> dokumenter – hvor saksbehandlingen ville bli helt FØKKA dersom man ikke kan søke og gjøre oppslag på de metadataene man trenger. – Og ikke minst den arkivfaglige argumentasjonen (også historisk sett) er fullstendig på feil planet.  </a:t>
            </a:r>
          </a:p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9B85D7-A65F-424E-AA8E-0681C273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Feilen er at standarden som en konseptuell standard har blitt</a:t>
            </a:r>
          </a:p>
        </p:txBody>
      </p:sp>
    </p:spTree>
    <p:extLst>
      <p:ext uri="{BB962C8B-B14F-4D97-AF65-F5344CB8AC3E}">
        <p14:creationId xmlns:p14="http://schemas.microsoft.com/office/powerpoint/2010/main" val="415424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619E0-3363-4278-86F1-2E40DD732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«</a:t>
            </a:r>
            <a:r>
              <a:rPr lang="nb-NO" dirty="0">
                <a:highlight>
                  <a:srgbClr val="FFFF00"/>
                </a:highlight>
              </a:rPr>
              <a:t>på den annen side er det godt mulig at fangsten hadde blitt svakere fordi Noark kunne gitt begrensninger i funksjonaliteten og på den måten bidratt til at informasjons og saksflyten ikke ville blitt like god som man nå trolig jevnt over har i fagsystemene</a:t>
            </a:r>
            <a:r>
              <a:rPr lang="nb-NO" dirty="0"/>
              <a:t>. Å vurdere dette i detalj ville krevd at man foretok en teknisk vurdering av flere fagsystemer. Det er det ikke rom for i denne evalueringen. </a:t>
            </a:r>
            <a:r>
              <a:rPr lang="nb-NO" dirty="0">
                <a:highlight>
                  <a:srgbClr val="FFFF00"/>
                </a:highlight>
              </a:rPr>
              <a:t>Vi kan imidlertid slå fast at en rekke statlige etater har etablert en mengde fagsystemer uten å skjele til </a:t>
            </a:r>
            <a:r>
              <a:rPr lang="nb-NO" dirty="0" err="1">
                <a:highlight>
                  <a:srgbClr val="FFFF00"/>
                </a:highlight>
              </a:rPr>
              <a:t>Noarkstandarden</a:t>
            </a:r>
            <a:r>
              <a:rPr lang="nb-NO" dirty="0">
                <a:highlight>
                  <a:srgbClr val="FFFF00"/>
                </a:highlight>
              </a:rPr>
              <a:t>. Det er grunn til å tro at dette er gjort i en avveining mellom funksjonaliteten til fagsystemene og enkelhet og automatikk i avlevering, og at de i denne avveining har kan ha landet på at funksjonaliteten i fagsystemer svekkes av å følge Noark-standarden.» </a:t>
            </a:r>
            <a:r>
              <a:rPr lang="nb-NO" b="1" dirty="0"/>
              <a:t>(rapporten side 36)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6832B2-813A-411B-8B5E-B10B381D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Menonrapportens</a:t>
            </a:r>
            <a:r>
              <a:rPr lang="nb-NO" dirty="0"/>
              <a:t> konklusjon på området bekrefter dette</a:t>
            </a:r>
          </a:p>
        </p:txBody>
      </p:sp>
    </p:spTree>
    <p:extLst>
      <p:ext uri="{BB962C8B-B14F-4D97-AF65-F5344CB8AC3E}">
        <p14:creationId xmlns:p14="http://schemas.microsoft.com/office/powerpoint/2010/main" val="4193773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7D499A-0A71-408C-9808-08A3905DB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Så lenge kun et mindretall av oss mener det samme – så har man dessverre mislykkes – og også standarden har mislykkes i å kommunisere dens egentlige formål, muligheter og egenskaper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D48EC36-2D0B-486A-A61D-10CE1ABD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At flere virksomheter mener det, gjør ikke dette mer riktig</a:t>
            </a:r>
          </a:p>
        </p:txBody>
      </p:sp>
    </p:spTree>
    <p:extLst>
      <p:ext uri="{BB962C8B-B14F-4D97-AF65-F5344CB8AC3E}">
        <p14:creationId xmlns:p14="http://schemas.microsoft.com/office/powerpoint/2010/main" val="628940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ED1FA8-52D2-4E97-958A-C79C4B4B3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/>
              <a:t>Menon</a:t>
            </a:r>
            <a:r>
              <a:rPr lang="nb-NO" dirty="0"/>
              <a:t>-rapportens kritikk av??????</a:t>
            </a:r>
          </a:p>
          <a:p>
            <a:r>
              <a:rPr lang="nb-NO" dirty="0"/>
              <a:t>Er fullstendig berettiget</a:t>
            </a:r>
          </a:p>
          <a:p>
            <a:r>
              <a:rPr lang="nb-NO" dirty="0" err="1"/>
              <a:t>Menon</a:t>
            </a:r>
            <a:r>
              <a:rPr lang="nb-NO" dirty="0"/>
              <a:t> – mener de kritiserer </a:t>
            </a:r>
            <a:r>
              <a:rPr lang="nb-NO" dirty="0" err="1"/>
              <a:t>noark</a:t>
            </a:r>
            <a:r>
              <a:rPr lang="nb-NO" dirty="0"/>
              <a:t>, mens det er lett å tolke rapporten som en berettiget kritikk av arkiv- og dokumentasjonsforvaltningsfeltet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528EFC-AE56-4C77-920B-B9B9B189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kan altså konkludere med at</a:t>
            </a:r>
          </a:p>
        </p:txBody>
      </p:sp>
    </p:spTree>
    <p:extLst>
      <p:ext uri="{BB962C8B-B14F-4D97-AF65-F5344CB8AC3E}">
        <p14:creationId xmlns:p14="http://schemas.microsoft.com/office/powerpoint/2010/main" val="4258842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3475E18-D77B-4E3A-B701-831C0C77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Slutt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F127E5-FD17-41A1-9AA5-10364D1DB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Martin.bould@ciber.no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3B70FBD-70D9-4617-A03A-CF9E27E1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19.11.2018</a:t>
            </a:r>
          </a:p>
        </p:txBody>
      </p:sp>
    </p:spTree>
    <p:extLst>
      <p:ext uri="{BB962C8B-B14F-4D97-AF65-F5344CB8AC3E}">
        <p14:creationId xmlns:p14="http://schemas.microsoft.com/office/powerpoint/2010/main" val="363721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20AC5B-B212-45FE-9B6F-3D9F75AAF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å forstå kritikken av «Noark» som noe annet enn kritikk av standardens informasjonsmodell, uttrekksformat og egenskaper knyttet til langtidsbevaring av dokumentasjon over tid </a:t>
            </a:r>
          </a:p>
          <a:p>
            <a:r>
              <a:rPr lang="nb-NO" dirty="0"/>
              <a:t>Men heller som en kritikk av en utdatert forståelse av dokumentasjonsforvaltningsområdet?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E31B03-AFE4-46FA-9CFA-7587C8F5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 det</a:t>
            </a:r>
            <a:r>
              <a:rPr lang="nb-NO" baseline="0" dirty="0"/>
              <a:t> mulig?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697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C075D1-70E3-44C6-925A-0E604CCD2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/>
              <a:t>Representert gjennom denne instruksen fra </a:t>
            </a:r>
            <a:r>
              <a:rPr lang="nb-NO" dirty="0">
                <a:hlinkClick r:id="rId2" action="ppaction://hlinkfile"/>
              </a:rPr>
              <a:t>Kulturdepartementet</a:t>
            </a:r>
            <a:r>
              <a:rPr lang="nb-NO" dirty="0"/>
              <a:t> (sensurert og klippet fra)</a:t>
            </a:r>
          </a:p>
          <a:p>
            <a:r>
              <a:rPr lang="nb-NO" dirty="0"/>
              <a:t>Hvor jeg har klippet dette vesentlige sitatet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AEBBFB4-BE0D-4D1E-AFD8-EFFEE2EED5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D13E88-B313-4090-B2CF-7F2E835D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 kritikk av en  mangel på forståelse av dokumentasjonsforvaltningsfeltet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06EEE8A-40B0-44ED-BE3C-E6FB47591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50" y="1910353"/>
            <a:ext cx="4143375" cy="10477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209232F-3769-49FF-B547-3EEDFC247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312" y="3320278"/>
            <a:ext cx="5095875" cy="25241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53CA806-DC8F-4D0B-9CAA-A303050AA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19" y="1548178"/>
            <a:ext cx="10630161" cy="52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C9430CF-E4D2-4A85-ACD5-470D2A4F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418" y="160256"/>
            <a:ext cx="6734570" cy="5625556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5599D99-FAEF-482C-949B-698047D9C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243" y="1966546"/>
            <a:ext cx="5580668" cy="427647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For ordens skyld</a:t>
            </a:r>
          </a:p>
          <a:p>
            <a:r>
              <a:rPr lang="nb-NO" dirty="0"/>
              <a:t>Kulturdepartementet er ikke alene</a:t>
            </a:r>
          </a:p>
          <a:p>
            <a:r>
              <a:rPr lang="nb-NO" dirty="0"/>
              <a:t>Det er, og har vært mange som av ulike grunner har forstått dokumentasjonsforvaltningsfeltet på denne måten</a:t>
            </a:r>
          </a:p>
          <a:p>
            <a:r>
              <a:rPr lang="nb-NO" dirty="0"/>
              <a:t>Samtidig har departementet hatt en indirekte sterk normgivende innflytelse på dette feltet og en sterkere faglig styring enn det de burde hatt? 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FAECD811-1C8C-4942-80AC-0DCB0EBD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Hvem har skrevet dette?</a:t>
            </a:r>
          </a:p>
        </p:txBody>
      </p:sp>
    </p:spTree>
    <p:extLst>
      <p:ext uri="{BB962C8B-B14F-4D97-AF65-F5344CB8AC3E}">
        <p14:creationId xmlns:p14="http://schemas.microsoft.com/office/powerpoint/2010/main" val="42456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528D45-BE83-439F-90EF-D38010D5C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Altså – en fullstendig og gjennomgående papirbasert tenkning rundt dokumentasjonsforvaltningsfeltet – som om den egentlige dokumentasjonsforvaltningen foregikk på samme måte som i 1740</a:t>
            </a:r>
          </a:p>
          <a:p>
            <a:r>
              <a:rPr lang="nb-NO" dirty="0"/>
              <a:t>Vi kan da velge å tolke kritikken av Noark som en kritikk av Kulturdepartementets- og forvaltningens utdaterte – ikke-moderniserte forståelse av dokumentasjonsforvaltningsfeltet</a:t>
            </a:r>
          </a:p>
          <a:p>
            <a:r>
              <a:rPr lang="nb-NO" dirty="0"/>
              <a:t>Vi kan altså i beste mening forstå </a:t>
            </a:r>
            <a:r>
              <a:rPr lang="nb-NO" dirty="0" err="1"/>
              <a:t>Menonrapporten</a:t>
            </a:r>
            <a:r>
              <a:rPr lang="nb-NO" dirty="0"/>
              <a:t> motsatt av det forfatterne selv sier – at kritikken av Noark blir en stråmannstype kritikk av status for dokumentasjonsforvaltningsfeltet i Norge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87F9E026-527A-446D-8DF0-C54A110B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73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6C6BB05-E536-4035-A0AB-B52F190402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E783220-0CBA-4ED1-93D1-299B8073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Her ligger altså hunden? 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CE8B9F0-36D6-4765-87BE-D0E9FB75347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7108" r="27108"/>
          <a:stretch>
            <a:fillRect/>
          </a:stretch>
        </p:blipFill>
        <p:spPr/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B068B5E-805D-4A58-BD1C-5D840AE45BBB}"/>
              </a:ext>
            </a:extLst>
          </p:cNvPr>
          <p:cNvSpPr txBox="1"/>
          <p:nvPr/>
        </p:nvSpPr>
        <p:spPr>
          <a:xfrm>
            <a:off x="8864688" y="6627168"/>
            <a:ext cx="6024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hlinkClick r:id="rId3" tooltip="https://en.wikipedia.org/wiki/Bichon_Frise"/>
              </a:rPr>
              <a:t>Dette bildet</a:t>
            </a:r>
            <a:r>
              <a:rPr lang="nb-NO" sz="900" dirty="0"/>
              <a:t> av Ukjent forfatter er lisensiert under </a:t>
            </a:r>
            <a:r>
              <a:rPr lang="nb-NO" sz="900" dirty="0">
                <a:hlinkClick r:id="rId4" tooltip="https://creativecommons.org/licenses/by-sa/3.0/"/>
              </a:rPr>
              <a:t>CC BY-SA</a:t>
            </a:r>
            <a:endParaRPr lang="nb-NO" sz="9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9EDD15B-C270-4DC1-81C5-9F8A66ECB746}"/>
              </a:ext>
            </a:extLst>
          </p:cNvPr>
          <p:cNvSpPr txBox="1"/>
          <p:nvPr/>
        </p:nvSpPr>
        <p:spPr>
          <a:xfrm>
            <a:off x="4637314" y="5079442"/>
            <a:ext cx="4757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/>
              <a:t>Begravet?</a:t>
            </a:r>
          </a:p>
        </p:txBody>
      </p:sp>
    </p:spTree>
    <p:extLst>
      <p:ext uri="{BB962C8B-B14F-4D97-AF65-F5344CB8AC3E}">
        <p14:creationId xmlns:p14="http://schemas.microsoft.com/office/powerpoint/2010/main" val="39857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8349BF-071B-4EF2-A380-1FB86BD39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At dette rett og slett ikke er mulig for de tusenvis av fagsystemer med blandinger av journalpliktig og ikke-journalpliktig dokumentasjon som standarden skulle bidra til å sikre bevaring og forvaltningen av</a:t>
            </a:r>
          </a:p>
          <a:p>
            <a:r>
              <a:rPr lang="nb-NO" dirty="0"/>
              <a:t>En arkivtradisjon</a:t>
            </a:r>
            <a:r>
              <a:rPr lang="nb-NO" baseline="0" dirty="0"/>
              <a:t> som er så fokusert på den tradisjonelle journalsakstenkningen at den fortsatt behandler fagsystemer som rene produksjonssystemer for digitale papirrepresentasjoner som skal ned i et lagerstyringssystem med </a:t>
            </a:r>
            <a:r>
              <a:rPr lang="nb-NO" sz="4800" baseline="0" dirty="0"/>
              <a:t>Begrenset</a:t>
            </a:r>
            <a:r>
              <a:rPr lang="nb-NO" baseline="0" dirty="0"/>
              <a:t> søkefunksjonalitet</a:t>
            </a:r>
          </a:p>
          <a:p>
            <a:r>
              <a:rPr lang="nb-NO" dirty="0"/>
              <a:t>På tross av at det overhode ikke foreligger faglig grunnlag for å tenke på den måten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9BD01DF-D04E-451A-B285-EB283408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Et</a:t>
            </a:r>
            <a:r>
              <a:rPr lang="nb-NO" baseline="0" dirty="0"/>
              <a:t> kulturdepartement som glemmer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15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71D00C-C11F-4239-8171-5E952693C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Som måtte endre seg fra Item-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description</a:t>
            </a:r>
            <a:r>
              <a:rPr lang="nb-NO" dirty="0"/>
              <a:t> – altså registrering av nødvendige metadata på registreringsnivå (uavhengig av hva slags dokumenter det var)</a:t>
            </a:r>
          </a:p>
          <a:p>
            <a:r>
              <a:rPr lang="nb-NO" dirty="0"/>
              <a:t>Er at nå har man kapasitet til å registrere alle dokumenter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6F337B-D553-4F4F-8D92-FF2D501A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Forskjellen mellom Australsk arkivpraksis på slutten av 1800-tallet</a:t>
            </a:r>
          </a:p>
        </p:txBody>
      </p:sp>
    </p:spTree>
    <p:extLst>
      <p:ext uri="{BB962C8B-B14F-4D97-AF65-F5344CB8AC3E}">
        <p14:creationId xmlns:p14="http://schemas.microsoft.com/office/powerpoint/2010/main" val="2439044068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">
  <a:themeElements>
    <a:clrScheme name="Egendefinert 1">
      <a:dk1>
        <a:srgbClr val="000000"/>
      </a:dk1>
      <a:lt1>
        <a:srgbClr val="FFFFFF"/>
      </a:lt1>
      <a:dk2>
        <a:srgbClr val="132336"/>
      </a:dk2>
      <a:lt2>
        <a:srgbClr val="FFFFFF"/>
      </a:lt2>
      <a:accent1>
        <a:srgbClr val="132336"/>
      </a:accent1>
      <a:accent2>
        <a:srgbClr val="E67B21"/>
      </a:accent2>
      <a:accent3>
        <a:srgbClr val="6E8F82"/>
      </a:accent3>
      <a:accent4>
        <a:srgbClr val="6390C6"/>
      </a:accent4>
      <a:accent5>
        <a:srgbClr val="466EA5"/>
      </a:accent5>
      <a:accent6>
        <a:srgbClr val="AB404B"/>
      </a:accent6>
      <a:hlink>
        <a:srgbClr val="F3BD90"/>
      </a:hlink>
      <a:folHlink>
        <a:srgbClr val="CA9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23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anchor="t"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iber_PPT-template_V2 271018" id="{5021D676-D242-4D49-A065-480BD14B0556}" vid="{0B8ED583-6A7A-BC44-A522-EB8C023FD4FA}"/>
    </a:ext>
  </a:extLst>
</a:theme>
</file>

<file path=ppt/theme/theme2.xml><?xml version="1.0" encoding="utf-8"?>
<a:theme xmlns:a="http://schemas.openxmlformats.org/drawingml/2006/main" name="Skilleslides">
  <a:themeElements>
    <a:clrScheme name="Egendefinert 1">
      <a:dk1>
        <a:srgbClr val="000000"/>
      </a:dk1>
      <a:lt1>
        <a:srgbClr val="FFFFFF"/>
      </a:lt1>
      <a:dk2>
        <a:srgbClr val="132336"/>
      </a:dk2>
      <a:lt2>
        <a:srgbClr val="FFFFFF"/>
      </a:lt2>
      <a:accent1>
        <a:srgbClr val="132336"/>
      </a:accent1>
      <a:accent2>
        <a:srgbClr val="E67B21"/>
      </a:accent2>
      <a:accent3>
        <a:srgbClr val="6E8F82"/>
      </a:accent3>
      <a:accent4>
        <a:srgbClr val="6390C6"/>
      </a:accent4>
      <a:accent5>
        <a:srgbClr val="466EA5"/>
      </a:accent5>
      <a:accent6>
        <a:srgbClr val="AB404B"/>
      </a:accent6>
      <a:hlink>
        <a:srgbClr val="F3BD90"/>
      </a:hlink>
      <a:folHlink>
        <a:srgbClr val="CA9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23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iber_PPT-template_V2 271018" id="{5021D676-D242-4D49-A065-480BD14B0556}" vid="{E00D7FFB-A8D7-2143-AB0E-C7821C7FE782}"/>
    </a:ext>
  </a:extLst>
</a:theme>
</file>

<file path=ppt/theme/theme3.xml><?xml version="1.0" encoding="utf-8"?>
<a:theme xmlns:a="http://schemas.openxmlformats.org/drawingml/2006/main" name="Avslutningsslide">
  <a:themeElements>
    <a:clrScheme name="Egendefinert 1">
      <a:dk1>
        <a:srgbClr val="000000"/>
      </a:dk1>
      <a:lt1>
        <a:srgbClr val="FFFFFF"/>
      </a:lt1>
      <a:dk2>
        <a:srgbClr val="132336"/>
      </a:dk2>
      <a:lt2>
        <a:srgbClr val="FFFFFF"/>
      </a:lt2>
      <a:accent1>
        <a:srgbClr val="132336"/>
      </a:accent1>
      <a:accent2>
        <a:srgbClr val="E67B21"/>
      </a:accent2>
      <a:accent3>
        <a:srgbClr val="6E8F82"/>
      </a:accent3>
      <a:accent4>
        <a:srgbClr val="6390C6"/>
      </a:accent4>
      <a:accent5>
        <a:srgbClr val="466EA5"/>
      </a:accent5>
      <a:accent6>
        <a:srgbClr val="AB404B"/>
      </a:accent6>
      <a:hlink>
        <a:srgbClr val="F3BD90"/>
      </a:hlink>
      <a:folHlink>
        <a:srgbClr val="CA9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23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iber_PPT-template_V2 271018" id="{5021D676-D242-4D49-A065-480BD14B0556}" vid="{AD6D7DE5-0CC7-5E41-BED2-1BEA2F9E8A68}"/>
    </a:ext>
  </a:extLst>
</a:theme>
</file>

<file path=ppt/theme/theme4.xml><?xml version="1.0" encoding="utf-8"?>
<a:theme xmlns:a="http://schemas.openxmlformats.org/drawingml/2006/main" name="kulepunkter_bl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er_PPT-template_V2 271018" id="{5021D676-D242-4D49-A065-480BD14B0556}" vid="{C340CA19-3F72-0A4A-9B25-8001C788921E}"/>
    </a:ext>
  </a:extLst>
</a:theme>
</file>

<file path=ppt/theme/theme5.xml><?xml version="1.0" encoding="utf-8"?>
<a:theme xmlns:a="http://schemas.openxmlformats.org/drawingml/2006/main" name="kulepunkter-hv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er_PPT-template_V2 271018" id="{5021D676-D242-4D49-A065-480BD14B0556}" vid="{4287DF65-F422-E245-9DC6-1491B45353D7}"/>
    </a:ext>
  </a:extLst>
</a:theme>
</file>

<file path=ppt/theme/theme6.xml><?xml version="1.0" encoding="utf-8"?>
<a:theme xmlns:a="http://schemas.openxmlformats.org/drawingml/2006/main" name="Bil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er_PPT-template_V2 271018" id="{5021D676-D242-4D49-A065-480BD14B0556}" vid="{9917D30C-6CFE-F141-AE23-5CF2B64EAF0A}"/>
    </a:ext>
  </a:extLst>
</a:theme>
</file>

<file path=ppt/theme/theme7.xml><?xml version="1.0" encoding="utf-8"?>
<a:theme xmlns:a="http://schemas.openxmlformats.org/drawingml/2006/main" name="1_Bil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er_PPT-template_V2 271018" id="{5021D676-D242-4D49-A065-480BD14B0556}" vid="{D4FA0660-9882-A640-8876-BBC6EAE161BF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Ciber_PPT-template_V2 291018</Template>
  <TotalTime>1631</TotalTime>
  <Words>1476</Words>
  <Application>Microsoft Office PowerPoint</Application>
  <PresentationFormat>Widescreen</PresentationFormat>
  <Paragraphs>90</Paragraphs>
  <Slides>27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27</vt:i4>
      </vt:variant>
    </vt:vector>
  </HeadingPairs>
  <TitlesOfParts>
    <vt:vector size="43" baseType="lpstr">
      <vt:lpstr>.AppleSystemUIFont</vt:lpstr>
      <vt:lpstr>Arial</vt:lpstr>
      <vt:lpstr>Calibri</vt:lpstr>
      <vt:lpstr>Courier New</vt:lpstr>
      <vt:lpstr>Lucida Grande</vt:lpstr>
      <vt:lpstr>Source Sans Pro</vt:lpstr>
      <vt:lpstr>Source Sans Pro ExtraLight</vt:lpstr>
      <vt:lpstr>Source Sans Pro SemiBold</vt:lpstr>
      <vt:lpstr>System Font Regular</vt:lpstr>
      <vt:lpstr>Forside</vt:lpstr>
      <vt:lpstr>Skilleslides</vt:lpstr>
      <vt:lpstr>Avslutningsslide</vt:lpstr>
      <vt:lpstr>kulepunkter_blå</vt:lpstr>
      <vt:lpstr>kulepunkter-hvit</vt:lpstr>
      <vt:lpstr>Bilder</vt:lpstr>
      <vt:lpstr>1_Bilder</vt:lpstr>
      <vt:lpstr>Menonrapporten har rett?</vt:lpstr>
      <vt:lpstr>Jeg klarer ikke å være for tøff mot innholdet i rapporten</vt:lpstr>
      <vt:lpstr>Er det mulig?</vt:lpstr>
      <vt:lpstr>En kritikk av en  mangel på forståelse av dokumentasjonsforvaltningsfeltet</vt:lpstr>
      <vt:lpstr>Hvem har skrevet dette?</vt:lpstr>
      <vt:lpstr>PowerPoint-presentasjon</vt:lpstr>
      <vt:lpstr>Her ligger altså hunden?  </vt:lpstr>
      <vt:lpstr>Et kulturdepartement som glemmer</vt:lpstr>
      <vt:lpstr>Forskjellen mellom Australsk arkivpraksis på slutten av 1800-tallet</vt:lpstr>
      <vt:lpstr>Også i for eksempel Australia hadde man lignende tradisjoner for registrering Kilde Archives – record keeping in society </vt:lpstr>
      <vt:lpstr>Oversatt – og dette er viktigere enn man tror</vt:lpstr>
      <vt:lpstr>Australsk journalpraksis 1880-årene</vt:lpstr>
      <vt:lpstr>Noark standarden var ved sin etablering ment å støtte</vt:lpstr>
      <vt:lpstr>Menonrapporten har rett</vt:lpstr>
      <vt:lpstr>Menonrapporten har rett II</vt:lpstr>
      <vt:lpstr>Vi som (tror?) vi kan Noark standarden</vt:lpstr>
      <vt:lpstr>Noarks informasjonsmodell er ikke til hinder</vt:lpstr>
      <vt:lpstr>Realiteten</vt:lpstr>
      <vt:lpstr>Når Noark løsningene</vt:lpstr>
      <vt:lpstr>Bildet som kommer ut er følgende</vt:lpstr>
      <vt:lpstr>I den grad det er problemet så </vt:lpstr>
      <vt:lpstr>I det store bildet er ikke dette veldig viktig</vt:lpstr>
      <vt:lpstr>Feilen er at standarden som en konseptuell standard har blitt</vt:lpstr>
      <vt:lpstr>Menonrapportens konklusjon på området bekrefter dette</vt:lpstr>
      <vt:lpstr>At flere virksomheter mener det, gjør ikke dette mer riktig</vt:lpstr>
      <vt:lpstr>Vi kan altså konkludere med at</vt:lpstr>
      <vt:lpstr>Slutt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Menonrapporten har rett?</dc:title>
  <dc:creator>Martin Bould</dc:creator>
  <cp:lastModifiedBy>Mona Danielsen</cp:lastModifiedBy>
  <cp:revision>27</cp:revision>
  <dcterms:created xsi:type="dcterms:W3CDTF">2018-10-27T11:20:53Z</dcterms:created>
  <dcterms:modified xsi:type="dcterms:W3CDTF">2018-11-22T13:57:06Z</dcterms:modified>
</cp:coreProperties>
</file>