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0" r:id="rId3"/>
    <p:sldId id="283" r:id="rId4"/>
    <p:sldId id="259" r:id="rId5"/>
    <p:sldId id="281" r:id="rId6"/>
    <p:sldId id="282" r:id="rId7"/>
    <p:sldId id="284" r:id="rId8"/>
    <p:sldId id="288" r:id="rId9"/>
    <p:sldId id="289" r:id="rId10"/>
    <p:sldId id="286" r:id="rId11"/>
    <p:sldId id="285" r:id="rId12"/>
    <p:sldId id="280" r:id="rId13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58" autoAdjust="0"/>
  </p:normalViewPr>
  <p:slideViewPr>
    <p:cSldViewPr showGuides="1">
      <p:cViewPr varScale="1">
        <p:scale>
          <a:sx n="112" d="100"/>
          <a:sy n="112" d="100"/>
        </p:scale>
        <p:origin x="552" y="120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-15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22.11.2018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9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1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Regelverk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Arkivloven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0" indent="0">
              <a:buFontTx/>
              <a:buNone/>
            </a:pPr>
            <a:r>
              <a:rPr lang="nb-NO" dirty="0" smtClean="0"/>
              <a:t>Standarder</a:t>
            </a:r>
          </a:p>
          <a:p>
            <a:pPr marL="171450" indent="-171450">
              <a:buFontTx/>
              <a:buChar char="-"/>
            </a:pPr>
            <a:r>
              <a:rPr lang="nb-NO" dirty="0" smtClean="0"/>
              <a:t>Henger sammen med regelverk</a:t>
            </a:r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pPr marL="0" indent="0">
              <a:buFontTx/>
              <a:buNone/>
            </a:pPr>
            <a:r>
              <a:rPr lang="nb-NO" dirty="0" smtClean="0"/>
              <a:t>Arkitektur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Henger sammen med regelverk</a:t>
            </a:r>
          </a:p>
          <a:p>
            <a:pPr marL="628650" lvl="1" indent="-171450">
              <a:buFontTx/>
              <a:buChar char="-"/>
            </a:pPr>
            <a:r>
              <a:rPr lang="nb-NO" baseline="0" dirty="0" smtClean="0"/>
              <a:t>Trenger vi for eksempel arkiv </a:t>
            </a:r>
            <a:r>
              <a:rPr lang="nb-NO" baseline="0" dirty="0" err="1" smtClean="0"/>
              <a:t>depoer</a:t>
            </a:r>
            <a:r>
              <a:rPr lang="nb-NO" baseline="0" dirty="0" smtClean="0"/>
              <a:t> i dag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19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1</a:t>
            </a:r>
            <a:endParaRPr lang="nb-NO" sz="1200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22. november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Kommunal- og moderniseringsdepartementet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hyperlink" Target="https://www.arkivverket.no/forvaltning-og-utvikling/noark-standard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000">
              <a:schemeClr val="bg1"/>
            </a:gs>
            <a:gs pos="52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Katarina de Brisis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19.November 2018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Hva skal vi med NOARK?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Har NOARK</a:t>
            </a:r>
            <a:r>
              <a:rPr lang="nb-NO" dirty="0"/>
              <a:t> </a:t>
            </a:r>
            <a:r>
              <a:rPr lang="nb-NO" dirty="0" smtClean="0"/>
              <a:t>en rolle fremover?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sz="3600" dirty="0"/>
          </a:p>
          <a:p>
            <a:endParaRPr lang="nb-NO" sz="3200" dirty="0"/>
          </a:p>
          <a:p>
            <a:endParaRPr lang="nb-NO" sz="3200" dirty="0"/>
          </a:p>
        </p:txBody>
      </p:sp>
      <p:pic>
        <p:nvPicPr>
          <p:cNvPr id="4" name="Bilde 3" descr="Elektronisk dokumentbehandling | Virkelighet og my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63" y="1772816"/>
            <a:ext cx="4681703" cy="3511277"/>
          </a:xfrm>
          <a:prstGeom prst="rect">
            <a:avLst/>
          </a:prstGeom>
        </p:spPr>
      </p:pic>
      <p:pic>
        <p:nvPicPr>
          <p:cNvPr id="5" name="Bilde 4" descr="Arkiv - Wikipedia, den frie encyklopæd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02116"/>
            <a:ext cx="4605313" cy="34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må til for å håndtere den digitale dokumentasjonsbølgen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10225642" cy="5076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Dele opp arkivloven, skille ut dokumenthåndtering (kan hjemles i forvaltningsloven og håndheves av KMD)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Modernisere forskrifter om avlevering (10 år)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Modernisere NOARK – fra applikasjonsstandard til formatstandard (avleveringsformat)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Etablere digital depotarkiv i Riksarkivet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Pålegg om digitalisering av arkiver?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784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199456" y="2384592"/>
            <a:ext cx="9792000" cy="2988624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f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22" t="17826" r="7928" b="7956"/>
          <a:stretch/>
        </p:blipFill>
        <p:spPr>
          <a:xfrm>
            <a:off x="621299" y="274452"/>
            <a:ext cx="10948526" cy="57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8" t="8762" r="12402" b="12727"/>
          <a:stretch/>
        </p:blipFill>
        <p:spPr>
          <a:xfrm>
            <a:off x="1703512" y="1268760"/>
            <a:ext cx="7560840" cy="497464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Digi.no 6.november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87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293096"/>
            <a:ext cx="3000194" cy="2471950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NOARK?        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198950" y="1700808"/>
            <a:ext cx="9793225" cy="4525963"/>
          </a:xfrm>
        </p:spPr>
        <p:txBody>
          <a:bodyPr/>
          <a:lstStyle/>
          <a:p>
            <a:pPr marL="0" indent="0">
              <a:buNone/>
            </a:pPr>
            <a:r>
              <a:rPr lang="nb-NO" sz="4000" dirty="0" smtClean="0"/>
              <a:t>		Arkivverket</a:t>
            </a:r>
            <a:endParaRPr lang="nb-NO" sz="4000" dirty="0"/>
          </a:p>
          <a:p>
            <a:pPr marL="0" indent="0">
              <a:buNone/>
            </a:pPr>
            <a:r>
              <a:rPr lang="nb-NO" sz="1800" dirty="0" err="1" smtClean="0"/>
              <a:t>Noark</a:t>
            </a:r>
            <a:r>
              <a:rPr lang="nb-NO" sz="1800" dirty="0" smtClean="0"/>
              <a:t> </a:t>
            </a:r>
            <a:r>
              <a:rPr lang="nb-NO" sz="1800" dirty="0"/>
              <a:t>er en norsk standard for dokumentasjonsforvaltning. Standarden er utviklet og blir vedlikeholdt av Riksarkivaren. Offentlige virksomheter er pålagt å benytte </a:t>
            </a:r>
            <a:r>
              <a:rPr lang="nb-NO" sz="1800" dirty="0" err="1"/>
              <a:t>Noark</a:t>
            </a:r>
            <a:r>
              <a:rPr lang="nb-NO" sz="1800" dirty="0"/>
              <a:t>-godkjente systemer til journalføring og elektronisk arkivering av </a:t>
            </a:r>
            <a:r>
              <a:rPr lang="nb-NO" sz="1800" dirty="0" smtClean="0"/>
              <a:t>saksdokumenter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err="1" smtClean="0"/>
              <a:t>Noark</a:t>
            </a:r>
            <a:r>
              <a:rPr lang="nb-NO" sz="1800" dirty="0" smtClean="0"/>
              <a:t> </a:t>
            </a:r>
            <a:r>
              <a:rPr lang="nb-NO" sz="1800" dirty="0"/>
              <a:t>5 er den nyeste utgaven av </a:t>
            </a:r>
            <a:r>
              <a:rPr lang="nb-NO" sz="1800" dirty="0" err="1"/>
              <a:t>Noark</a:t>
            </a:r>
            <a:r>
              <a:rPr lang="nb-NO" sz="1800" dirty="0"/>
              <a:t>-standarden, og ble publisert sommeren 2008. Til forskjell fra tidligere versjoner spesifiserer ikke standarden et fullstendig system. 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>
                <a:hlinkClick r:id="rId4"/>
              </a:rPr>
              <a:t>https://</a:t>
            </a:r>
            <a:r>
              <a:rPr lang="nb-NO" sz="1800" dirty="0" smtClean="0">
                <a:hlinkClick r:id="rId4"/>
              </a:rPr>
              <a:t>www.arkivverket.no/forvaltning-og-utvikling/noark-standarden</a:t>
            </a: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5" name="AutoShape 2" descr="Bilderesultat for NOARK"/>
          <p:cNvSpPr>
            <a:spLocks noChangeAspect="1" noChangeArrowheads="1"/>
          </p:cNvSpPr>
          <p:nvPr/>
        </p:nvSpPr>
        <p:spPr bwMode="auto">
          <a:xfrm>
            <a:off x="7248128" y="168275"/>
            <a:ext cx="34563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4" descr="Bilderesultat for NOARK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20" y="113807"/>
            <a:ext cx="6095999" cy="20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kommer NOARK fra?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628800"/>
            <a:ext cx="5617280" cy="4488562"/>
          </a:xfrm>
        </p:spPr>
        <p:txBody>
          <a:bodyPr/>
          <a:lstStyle/>
          <a:p>
            <a:r>
              <a:rPr lang="nb-NO" dirty="0" smtClean="0"/>
              <a:t>Journaltradisjon anno 1740</a:t>
            </a:r>
          </a:p>
          <a:p>
            <a:r>
              <a:rPr lang="nb-NO" dirty="0" smtClean="0"/>
              <a:t>EKSARD-forløperen</a:t>
            </a:r>
          </a:p>
          <a:p>
            <a:r>
              <a:rPr lang="nb-NO" dirty="0" smtClean="0"/>
              <a:t>SIFT-utviklingen</a:t>
            </a:r>
          </a:p>
          <a:p>
            <a:r>
              <a:rPr lang="nb-NO" dirty="0" smtClean="0"/>
              <a:t>Norsk Data</a:t>
            </a:r>
          </a:p>
          <a:p>
            <a:r>
              <a:rPr lang="nb-NO" dirty="0" smtClean="0"/>
              <a:t>Kravspesifikasjon for journalføring og arkivstyring</a:t>
            </a:r>
          </a:p>
          <a:p>
            <a:r>
              <a:rPr lang="nb-NO" dirty="0" smtClean="0"/>
              <a:t>Samarbeid </a:t>
            </a:r>
            <a:r>
              <a:rPr lang="nb-NO" dirty="0" err="1" smtClean="0"/>
              <a:t>Statskonsult</a:t>
            </a:r>
            <a:r>
              <a:rPr lang="nb-NO" dirty="0" smtClean="0"/>
              <a:t>-Riksarkivet</a:t>
            </a:r>
          </a:p>
          <a:p>
            <a:r>
              <a:rPr lang="nb-NO" dirty="0" smtClean="0"/>
              <a:t>Standarden overført til Riksarkivet i 1990</a:t>
            </a:r>
          </a:p>
          <a:p>
            <a:endParaRPr lang="nb-NO" dirty="0"/>
          </a:p>
        </p:txBody>
      </p:sp>
      <p:pic>
        <p:nvPicPr>
          <p:cNvPr id="5" name="Plassholder for innhold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477" t="10353" r="45515" b="15910"/>
          <a:stretch/>
        </p:blipFill>
        <p:spPr>
          <a:xfrm>
            <a:off x="6888088" y="1700808"/>
            <a:ext cx="38100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NOARK og Statens Generelle Kravspesifikasjon for elektronisk saksbehandling (SGK)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937610" cy="4644515"/>
          </a:xfrm>
        </p:spPr>
        <p:txBody>
          <a:bodyPr/>
          <a:lstStyle/>
          <a:p>
            <a:r>
              <a:rPr lang="nb-NO" smtClean="0"/>
              <a:t>Dokumenthåndtering vs</a:t>
            </a:r>
            <a:r>
              <a:rPr lang="nb-NO" dirty="0" smtClean="0"/>
              <a:t>. arkivering – to sider av samme sak?</a:t>
            </a:r>
          </a:p>
          <a:p>
            <a:endParaRPr lang="nb-NO" dirty="0" smtClean="0"/>
          </a:p>
          <a:p>
            <a:r>
              <a:rPr lang="nb-NO" dirty="0" smtClean="0"/>
              <a:t>Ustrukturert saksbehandling og massesaksbehandling (bruk av fagsystemer)</a:t>
            </a:r>
          </a:p>
          <a:p>
            <a:endParaRPr lang="nb-NO" dirty="0" smtClean="0"/>
          </a:p>
          <a:p>
            <a:r>
              <a:rPr lang="nb-NO" dirty="0" smtClean="0"/>
              <a:t>Arkivinstruksen 1984 (kgl.res. 30.11.84) og arkivloven av 1992</a:t>
            </a:r>
          </a:p>
          <a:p>
            <a:endParaRPr lang="nb-NO" dirty="0" smtClean="0"/>
          </a:p>
          <a:p>
            <a:r>
              <a:rPr lang="nb-NO" dirty="0" err="1" smtClean="0"/>
              <a:t>Papirverden</a:t>
            </a:r>
            <a:r>
              <a:rPr lang="nb-NO" dirty="0" smtClean="0"/>
              <a:t> og journalføring</a:t>
            </a:r>
          </a:p>
          <a:p>
            <a:endParaRPr lang="nb-NO" dirty="0" smtClean="0"/>
          </a:p>
          <a:p>
            <a:r>
              <a:rPr lang="nb-NO" dirty="0" smtClean="0"/>
              <a:t>Forholdet til </a:t>
            </a:r>
            <a:r>
              <a:rPr lang="nb-NO" dirty="0" err="1" smtClean="0"/>
              <a:t>offentleglova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36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av </a:t>
            </a:r>
            <a:r>
              <a:rPr lang="nb-NO" dirty="0" err="1" smtClean="0"/>
              <a:t>Menon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7" t="3989" r="8823" b="7955"/>
          <a:stretch/>
        </p:blipFill>
        <p:spPr>
          <a:xfrm>
            <a:off x="2711624" y="1772816"/>
            <a:ext cx="6912768" cy="48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 rotWithShape="1">
          <a:blip r:embed="rId2"/>
          <a:srcRect l="15106" t="7171" r="16878" b="38735"/>
          <a:stretch/>
        </p:blipFill>
        <p:spPr bwMode="auto">
          <a:xfrm>
            <a:off x="8616280" y="620688"/>
            <a:ext cx="3096344" cy="10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Informasjonsforvaltning  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Faget </a:t>
            </a:r>
            <a:r>
              <a:rPr lang="nb-NO" dirty="0"/>
              <a:t>"Informasjonsforvaltning" handler om hvordan dagens bedrifter bruker informasjonsteknologi og systemer for å oppnå forretningsmål; organisasjon, </a:t>
            </a:r>
            <a:r>
              <a:rPr lang="nb-NO" dirty="0" smtClean="0"/>
              <a:t>informasjonssystemer og </a:t>
            </a:r>
            <a:r>
              <a:rPr lang="nb-NO" dirty="0"/>
              <a:t>strategi; it-infrastruktur og ny teknologi; viktige forretningssystemer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endParaRPr lang="nn-NO" i="1" dirty="0" smtClean="0"/>
          </a:p>
          <a:p>
            <a:pPr marL="0" indent="0">
              <a:buNone/>
            </a:pPr>
            <a:r>
              <a:rPr lang="nn-NO" i="1" dirty="0" smtClean="0"/>
              <a:t>Informasjonsforvaltning </a:t>
            </a:r>
            <a:r>
              <a:rPr lang="nn-NO" i="1" dirty="0"/>
              <a:t>betyr eit heilskapleg syn på aktivitetar, </a:t>
            </a:r>
            <a:r>
              <a:rPr lang="nn-NO" i="1" dirty="0" smtClean="0"/>
              <a:t>verktøy og </a:t>
            </a:r>
            <a:r>
              <a:rPr lang="nn-NO" i="1" dirty="0"/>
              <a:t>andre tiltak for å sikre best mogleg kvalitet, utnytting og sikring </a:t>
            </a:r>
            <a:r>
              <a:rPr lang="nn-NO" i="1" dirty="0" smtClean="0"/>
              <a:t>av informasjon </a:t>
            </a:r>
            <a:r>
              <a:rPr lang="nn-NO" i="1" dirty="0"/>
              <a:t>i ei verksemd. Organiseringa av informasjonen skal </a:t>
            </a:r>
            <a:r>
              <a:rPr lang="nn-NO" i="1" dirty="0" smtClean="0"/>
              <a:t>vere systematisk </a:t>
            </a:r>
            <a:r>
              <a:rPr lang="nn-NO" i="1" dirty="0"/>
              <a:t>og henge saman med verksemda sine arbeidsprosessar</a:t>
            </a:r>
            <a:r>
              <a:rPr lang="nn-NO" i="1" dirty="0" smtClean="0"/>
              <a:t>. (</a:t>
            </a:r>
            <a:r>
              <a:rPr lang="nn-NO" i="1" dirty="0" err="1" smtClean="0"/>
              <a:t>Difi</a:t>
            </a:r>
            <a:r>
              <a:rPr lang="nn-NO" i="1" dirty="0" smtClean="0"/>
              <a:t> rapport 2013-10)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4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mangler?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- Vi trenger systemer for effektiv oppgaveløsning i forvaltningen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 smtClean="0"/>
              <a:t>Vi trenger regelverk som gir klare avgrensinger av roller og ansvar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- Vi må ha løsninger i arkivverket som skal ta imot digital dokumentasjon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97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KMD_Powerpoint_Bokmål</Template>
  <TotalTime>122</TotalTime>
  <Words>297</Words>
  <Application>Microsoft Office PowerPoint</Application>
  <PresentationFormat>Widescreen</PresentationFormat>
  <Paragraphs>66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Bokmål pptmal_16-9_KMD</vt:lpstr>
      <vt:lpstr>PowerPoint-presentasjon</vt:lpstr>
      <vt:lpstr>   f</vt:lpstr>
      <vt:lpstr>Digi.no 6.november</vt:lpstr>
      <vt:lpstr>Hva er NOARK?         </vt:lpstr>
      <vt:lpstr>Hvor kommer NOARK fra?</vt:lpstr>
      <vt:lpstr>NOARK og Statens Generelle Kravspesifikasjon for elektronisk saksbehandling (SGK)</vt:lpstr>
      <vt:lpstr>Evaluering av Menon economics</vt:lpstr>
      <vt:lpstr>Informasjonsforvaltning    </vt:lpstr>
      <vt:lpstr>Hva mangler?</vt:lpstr>
      <vt:lpstr>Har NOARK en rolle fremover?</vt:lpstr>
      <vt:lpstr>Hva må til for å håndtere den digitale dokumentasjonsbølgen</vt:lpstr>
      <vt:lpstr>PowerPoint-presentasjon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Lieng Liv Turid</dc:creator>
  <cp:lastModifiedBy>Mona Danielsen</cp:lastModifiedBy>
  <cp:revision>34</cp:revision>
  <cp:lastPrinted>2012-11-19T14:02:56Z</cp:lastPrinted>
  <dcterms:created xsi:type="dcterms:W3CDTF">2018-11-08T06:38:11Z</dcterms:created>
  <dcterms:modified xsi:type="dcterms:W3CDTF">2018-11-22T13:54:40Z</dcterms:modified>
</cp:coreProperties>
</file>