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5" r:id="rId3"/>
    <p:sldId id="286" r:id="rId4"/>
    <p:sldId id="278" r:id="rId5"/>
    <p:sldId id="283" r:id="rId6"/>
    <p:sldId id="281" r:id="rId7"/>
    <p:sldId id="270" r:id="rId8"/>
    <p:sldId id="280" r:id="rId9"/>
    <p:sldId id="274" r:id="rId10"/>
    <p:sldId id="285" r:id="rId11"/>
    <p:sldId id="282" r:id="rId1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pen Sjøvoll" initials="ES" lastIdx="2" clrIdx="0">
    <p:extLst>
      <p:ext uri="{19B8F6BF-5375-455C-9EA6-DF929625EA0E}">
        <p15:presenceInfo xmlns:p15="http://schemas.microsoft.com/office/powerpoint/2012/main" userId="c3032ce71ad488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9974" autoAdjust="0"/>
  </p:normalViewPr>
  <p:slideViewPr>
    <p:cSldViewPr snapToGrid="0" snapToObjects="1">
      <p:cViewPr varScale="1">
        <p:scale>
          <a:sx n="105" d="100"/>
          <a:sy n="105" d="100"/>
        </p:scale>
        <p:origin x="720" y="126"/>
      </p:cViewPr>
      <p:guideLst>
        <p:guide orient="horz" pos="104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4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052B9-1E09-0042-B19B-912536FC0BAC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65BA8-1645-2A4F-B869-40F264D901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7805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83905-8467-8049-88DA-6FC126AC08B6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85D38-A98B-2A4E-B604-B020EB788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85D38-A98B-2A4E-B604-B020EB788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1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85D38-A98B-2A4E-B604-B020EB7883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6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85D38-A98B-2A4E-B604-B020EB7883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8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85D38-A98B-2A4E-B604-B020EB7883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38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85D38-A98B-2A4E-B604-B020EB7883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3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1 - Svart ko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397849" y="1378528"/>
            <a:ext cx="9396303" cy="4100945"/>
          </a:xfrm>
          <a:prstGeom prst="rect">
            <a:avLst/>
          </a:prstGeom>
          <a:solidFill>
            <a:schemeClr val="tx1">
              <a:alpha val="7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2878" y="1640078"/>
            <a:ext cx="8546245" cy="1777667"/>
          </a:xfrm>
        </p:spPr>
        <p:txBody>
          <a:bodyPr wrap="none" lIns="0" tIns="46800" rIns="0" bIns="216000" anchor="b"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nb-NO" noProof="0" dirty="0" smtClean="0"/>
              <a:t>Legg inn tittel</a:t>
            </a:r>
            <a:endParaRPr lang="nb-NO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2878" y="3417745"/>
            <a:ext cx="8546245" cy="1800178"/>
          </a:xfrm>
        </p:spPr>
        <p:txBody>
          <a:bodyPr tIns="216000"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 dirty="0" smtClean="0"/>
              <a:t>Legg inn undertittel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-726090"/>
            <a:ext cx="9623468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/>
              <a:t>Sett inn bakgrunnsbilde ved å formatere bakgrunnen på lysbildet: </a:t>
            </a:r>
            <a:br>
              <a:rPr lang="nb-NO" dirty="0"/>
            </a:br>
            <a:r>
              <a:rPr lang="nb-NO" dirty="0"/>
              <a:t>Høyreklikk på bakgrunnen, velg «Formater bakgrunn», «Bilde…» </a:t>
            </a:r>
            <a:r>
              <a:rPr lang="nb-NO" baseline="0" dirty="0"/>
              <a:t>og velg et annet bilde som bakgrunn</a:t>
            </a:r>
            <a:endParaRPr lang="nb-NO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332288" y="3429000"/>
            <a:ext cx="352742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550988" y="1746135"/>
            <a:ext cx="1016000" cy="901989"/>
          </a:xfrm>
          <a:prstGeom prst="rect">
            <a:avLst/>
          </a:prstGeom>
        </p:spPr>
        <p:txBody>
          <a:bodyPr vert="horz" lIns="3600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0" b="1" i="0" dirty="0" smtClean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endParaRPr lang="en-US" sz="12000" b="1" i="0" dirty="0">
              <a:solidFill>
                <a:schemeClr val="accent3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703388" y="4859020"/>
            <a:ext cx="1765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703387" y="1854834"/>
            <a:ext cx="4392613" cy="2910205"/>
          </a:xfrm>
        </p:spPr>
        <p:txBody>
          <a:bodyPr lIns="0">
            <a:normAutofit/>
          </a:bodyPr>
          <a:lstStyle>
            <a:lvl1pPr marL="0" indent="0">
              <a:buNone/>
              <a:defRPr sz="36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b-NO" dirty="0" smtClean="0"/>
              <a:t>Klikk for å legge til sitat</a:t>
            </a:r>
            <a:endParaRPr lang="nb-NO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703388" y="5031091"/>
            <a:ext cx="4392612" cy="531163"/>
          </a:xfrm>
        </p:spPr>
        <p:txBody>
          <a:bodyPr lIns="0"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b-NO" dirty="0" smtClean="0"/>
              <a:t>Klikk for å legge til navn/kilde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959600" y="517525"/>
            <a:ext cx="5232400" cy="606425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811418" y="2338087"/>
            <a:ext cx="8569164" cy="18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703388" y="2465162"/>
            <a:ext cx="8785224" cy="1759588"/>
          </a:xfrm>
        </p:spPr>
        <p:txBody>
          <a:bodyPr bIns="216000" anchor="ctr" anchorCtr="1">
            <a:normAutofit/>
          </a:bodyPr>
          <a:lstStyle>
            <a:lvl1pPr algn="ctr">
              <a:defRPr sz="4800" baseline="0"/>
            </a:lvl1pPr>
          </a:lstStyle>
          <a:p>
            <a:r>
              <a:rPr lang="nb-NO" noProof="0" dirty="0" smtClean="0"/>
              <a:t>Legg inn skillearktekst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898397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kille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811418" y="2338087"/>
            <a:ext cx="8569164" cy="18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703388" y="2465162"/>
            <a:ext cx="8785224" cy="1759588"/>
          </a:xfrm>
        </p:spPr>
        <p:txBody>
          <a:bodyPr bIns="216000" anchor="ctr" anchorCtr="1">
            <a:normAutofit/>
          </a:bodyPr>
          <a:lstStyle>
            <a:lvl1pPr algn="ctr">
              <a:defRPr sz="4800" baseline="0"/>
            </a:lvl1pPr>
          </a:lstStyle>
          <a:p>
            <a:r>
              <a:rPr lang="nb-NO" noProof="0" dirty="0" smtClean="0"/>
              <a:t>Legg inn skillearktekst</a:t>
            </a:r>
            <a:endParaRPr lang="nb-NO" noProof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0282177" y="6583680"/>
            <a:ext cx="1909823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a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22514"/>
            <a:ext cx="12192000" cy="6335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/>
          <p:cNvSpPr/>
          <p:nvPr userDrawn="1"/>
        </p:nvSpPr>
        <p:spPr>
          <a:xfrm>
            <a:off x="1811418" y="2338087"/>
            <a:ext cx="8569164" cy="18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703388" y="2465162"/>
            <a:ext cx="8785224" cy="1759588"/>
          </a:xfrm>
        </p:spPr>
        <p:txBody>
          <a:bodyPr bIns="216000" anchor="ctr" anchorCtr="1">
            <a:normAutofit/>
          </a:bodyPr>
          <a:lstStyle>
            <a:lvl1pPr algn="ctr">
              <a:defRPr sz="4800" baseline="0"/>
            </a:lvl1pPr>
          </a:lstStyle>
          <a:p>
            <a:r>
              <a:rPr lang="nb-NO" noProof="0" dirty="0" smtClean="0"/>
              <a:t>Legg inn skillearktekst</a:t>
            </a:r>
            <a:endParaRPr lang="nb-NO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ar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22514"/>
            <a:ext cx="12192000" cy="633548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/>
          <p:cNvSpPr/>
          <p:nvPr userDrawn="1"/>
        </p:nvSpPr>
        <p:spPr>
          <a:xfrm>
            <a:off x="1811418" y="2338087"/>
            <a:ext cx="8569164" cy="18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703388" y="2465162"/>
            <a:ext cx="8785224" cy="1759588"/>
          </a:xfrm>
        </p:spPr>
        <p:txBody>
          <a:bodyPr bIns="216000" anchor="ctr" anchorCtr="1">
            <a:normAutofit/>
          </a:bodyPr>
          <a:lstStyle>
            <a:lvl1pPr algn="ctr">
              <a:defRPr sz="4800" baseline="0"/>
            </a:lvl1pPr>
          </a:lstStyle>
          <a:p>
            <a:r>
              <a:rPr lang="nb-NO" noProof="0" dirty="0" smtClean="0"/>
              <a:t>Legg inn skillearktekst</a:t>
            </a:r>
            <a:endParaRPr lang="nb-NO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2 - Hvitt ko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1" y="2260600"/>
            <a:ext cx="7620000" cy="307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332288" y="3429000"/>
            <a:ext cx="35274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66988" y="2317559"/>
            <a:ext cx="7021512" cy="1111441"/>
          </a:xfrm>
        </p:spPr>
        <p:txBody>
          <a:bodyPr wrap="none" lIns="0" tIns="46800" rIns="0" bIns="216000" anchor="b">
            <a:normAutofit/>
          </a:bodyPr>
          <a:lstStyle>
            <a:lvl1pPr algn="ctr">
              <a:defRPr sz="4800"/>
            </a:lvl1pPr>
          </a:lstStyle>
          <a:p>
            <a:r>
              <a:rPr lang="nb-NO" noProof="0" dirty="0" smtClean="0"/>
              <a:t>Legg inn tittel</a:t>
            </a:r>
            <a:endParaRPr lang="nb-NO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66987" y="3428618"/>
            <a:ext cx="7021513" cy="1655762"/>
          </a:xfrm>
        </p:spPr>
        <p:txBody>
          <a:bodyPr tIns="21600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 dirty="0" smtClean="0"/>
              <a:t>Legg inn undertittel</a:t>
            </a:r>
            <a:endParaRPr lang="nb-NO" noProof="0" dirty="0"/>
          </a:p>
        </p:txBody>
      </p:sp>
      <p:sp>
        <p:nvSpPr>
          <p:cNvPr id="4" name="Round Same Side Corner Rectangle 3"/>
          <p:cNvSpPr/>
          <p:nvPr userDrawn="1"/>
        </p:nvSpPr>
        <p:spPr>
          <a:xfrm>
            <a:off x="2286001" y="1524771"/>
            <a:ext cx="7620000" cy="735828"/>
          </a:xfrm>
          <a:prstGeom prst="round2Same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-726090"/>
            <a:ext cx="9623468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/>
              <a:t>Sett inn bakgrunnsbilde ved å formatere bakgrunnen på lysbildet: </a:t>
            </a:r>
            <a:br>
              <a:rPr lang="nb-NO" dirty="0"/>
            </a:br>
            <a:r>
              <a:rPr lang="nb-NO" dirty="0"/>
              <a:t>Høyreklikk på bakgrunnen, velg «Formater bakgrunn», «Bilde…» </a:t>
            </a:r>
            <a:r>
              <a:rPr lang="nb-NO" baseline="0" dirty="0"/>
              <a:t>og velg et annet bilde som bakgrunn</a:t>
            </a:r>
            <a:endParaRPr lang="nb-NO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20950" y="1760585"/>
            <a:ext cx="330200" cy="35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 3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07131"/>
            <a:ext cx="9144000" cy="1978214"/>
          </a:xfrm>
        </p:spPr>
        <p:txBody>
          <a:bodyPr bIns="216000" anchor="b">
            <a:normAutofit/>
          </a:bodyPr>
          <a:lstStyle>
            <a:lvl1pPr algn="ctr">
              <a:defRPr sz="4800"/>
            </a:lvl1pPr>
          </a:lstStyle>
          <a:p>
            <a:r>
              <a:rPr lang="nb-NO" noProof="0" dirty="0" smtClean="0"/>
              <a:t>Legg inn tittel</a:t>
            </a:r>
            <a:endParaRPr lang="nb-NO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085345"/>
            <a:ext cx="9144000" cy="1655762"/>
          </a:xfrm>
        </p:spPr>
        <p:txBody>
          <a:bodyPr tIns="21600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 dirty="0" smtClean="0"/>
              <a:t>Legg inn undertittel</a:t>
            </a:r>
            <a:endParaRPr lang="nb-NO" noProof="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232400" y="3085345"/>
            <a:ext cx="172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0823"/>
            <a:ext cx="10514013" cy="1169865"/>
          </a:xfrm>
        </p:spPr>
        <p:txBody>
          <a:bodyPr bIns="216000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886700" cy="4367212"/>
          </a:xfrm>
        </p:spPr>
        <p:txBody>
          <a:bodyPr tIns="216000"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47738" y="1692276"/>
            <a:ext cx="17287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bIns="216000" anchor="b" anchorCtr="0"/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959600" y="520700"/>
            <a:ext cx="5232400" cy="605790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47738" y="1692276"/>
            <a:ext cx="17287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770188" y="6251318"/>
            <a:ext cx="4189412" cy="327282"/>
          </a:xfrm>
        </p:spPr>
        <p:txBody>
          <a:bodyPr tIns="46800" rIns="216000" bIns="144000" anchor="b" anchorCtr="0">
            <a:noAutofit/>
          </a:bodyPr>
          <a:lstStyle>
            <a:lvl1pPr marL="0" indent="0" algn="r">
              <a:buFontTx/>
              <a:buNone/>
              <a:defRPr sz="1400" baseline="0">
                <a:solidFill>
                  <a:schemeClr val="bg2"/>
                </a:solidFill>
              </a:defRPr>
            </a:lvl1pPr>
            <a:lvl2pPr marL="457200" indent="0" algn="r">
              <a:buFontTx/>
              <a:buNone/>
              <a:defRPr sz="1400"/>
            </a:lvl2pPr>
            <a:lvl3pPr marL="914400" indent="0" algn="r">
              <a:buFontTx/>
              <a:buNone/>
              <a:defRPr sz="1400"/>
            </a:lvl3pPr>
            <a:lvl4pPr marL="1371600" indent="0" algn="r">
              <a:buFontTx/>
              <a:buNone/>
              <a:defRPr sz="1400"/>
            </a:lvl4pPr>
            <a:lvl5pPr marL="1828800" indent="0" algn="r"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helst</a:t>
            </a:r>
            <a:r>
              <a:rPr lang="en-US" dirty="0" smtClean="0"/>
              <a:t> inn </a:t>
            </a:r>
            <a:r>
              <a:rPr lang="en-US" dirty="0" err="1" smtClean="0"/>
              <a:t>fotokreditt</a:t>
            </a:r>
            <a:r>
              <a:rPr lang="en-US" dirty="0" smtClean="0"/>
              <a:t> her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24154" cy="4367212"/>
          </a:xfrm>
        </p:spPr>
        <p:txBody>
          <a:bodyPr tIns="216000"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med faktaboks"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 userDrawn="1"/>
        </p:nvSpPr>
        <p:spPr>
          <a:xfrm rot="10800000">
            <a:off x="8534398" y="1443292"/>
            <a:ext cx="2817813" cy="4614608"/>
          </a:xfrm>
          <a:prstGeom prst="round2SameRect">
            <a:avLst>
              <a:gd name="adj1" fmla="val 2570"/>
              <a:gd name="adj2" fmla="val 0"/>
            </a:avLst>
          </a:prstGeom>
          <a:solidFill>
            <a:schemeClr val="accent1">
              <a:alpha val="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8534398" y="2247537"/>
            <a:ext cx="2817813" cy="3794489"/>
          </a:xfrm>
          <a:noFill/>
        </p:spPr>
        <p:txBody>
          <a:bodyPr lIns="198000" tIns="144000" rIns="198000" bIns="26280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Second level</a:t>
            </a:r>
            <a:endParaRPr lang="nb-NO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8534400" y="1447437"/>
            <a:ext cx="2817813" cy="800100"/>
          </a:xfrm>
        </p:spPr>
        <p:txBody>
          <a:bodyPr lIns="198000" rIns="198000" bIns="144000" anchor="b" anchorCtr="0"/>
          <a:lstStyle>
            <a:lvl1pPr marL="0" indent="0">
              <a:buFontTx/>
              <a:buNone/>
              <a:defRPr>
                <a:latin typeface="+mj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75000"/>
              <a:buFontTx/>
              <a:buNone/>
              <a:tabLst/>
              <a:defRPr/>
            </a:pPr>
            <a:r>
              <a:rPr lang="nb-NO" dirty="0" smtClean="0"/>
              <a:t>Overskrift</a:t>
            </a:r>
            <a:endParaRPr lang="nb-NO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724900" y="2247537"/>
            <a:ext cx="863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0823"/>
            <a:ext cx="7021513" cy="1169865"/>
          </a:xfrm>
        </p:spPr>
        <p:txBody>
          <a:bodyPr bIns="216000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7021513" cy="4351338"/>
          </a:xfrm>
        </p:spPr>
        <p:txBody>
          <a:bodyPr tIns="216000"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947738" y="1692276"/>
            <a:ext cx="17287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 Same Side Corner Rectangle 9"/>
          <p:cNvSpPr/>
          <p:nvPr userDrawn="1"/>
        </p:nvSpPr>
        <p:spPr>
          <a:xfrm>
            <a:off x="8534399" y="1059476"/>
            <a:ext cx="2817813" cy="390779"/>
          </a:xfrm>
          <a:prstGeom prst="round2SameRect">
            <a:avLst>
              <a:gd name="adj1" fmla="val 7753"/>
              <a:gd name="adj2" fmla="val 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pc="100" baseline="0" dirty="0" smtClean="0"/>
              <a:t>FAKTA</a:t>
            </a:r>
            <a:endParaRPr lang="nb-NO" sz="14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125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med faktaboks inkl bilde"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0823"/>
            <a:ext cx="7021513" cy="1169865"/>
          </a:xfrm>
        </p:spPr>
        <p:txBody>
          <a:bodyPr bIns="216000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7021513" cy="4351338"/>
          </a:xfrm>
        </p:spPr>
        <p:txBody>
          <a:bodyPr tIns="216000"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9" name="Round Same Side Corner Rectangle 8"/>
          <p:cNvSpPr/>
          <p:nvPr userDrawn="1"/>
        </p:nvSpPr>
        <p:spPr>
          <a:xfrm rot="10800000">
            <a:off x="8534398" y="1306767"/>
            <a:ext cx="2817813" cy="4743744"/>
          </a:xfrm>
          <a:prstGeom prst="round2SameRect">
            <a:avLst>
              <a:gd name="adj1" fmla="val 2570"/>
              <a:gd name="adj2" fmla="val 0"/>
            </a:avLst>
          </a:prstGeom>
          <a:solidFill>
            <a:schemeClr val="accent1">
              <a:alpha val="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8534398" y="3395886"/>
            <a:ext cx="2817813" cy="2646140"/>
          </a:xfrm>
          <a:noFill/>
        </p:spPr>
        <p:txBody>
          <a:bodyPr lIns="198000" tIns="144000" rIns="198000" bIns="26280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Second level</a:t>
            </a:r>
            <a:endParaRPr lang="nb-NO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724900" y="3395885"/>
            <a:ext cx="863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8534398" y="2595784"/>
            <a:ext cx="2817813" cy="800100"/>
          </a:xfrm>
        </p:spPr>
        <p:txBody>
          <a:bodyPr lIns="198000" rIns="198000" bIns="144000" anchor="b" anchorCtr="0"/>
          <a:lstStyle>
            <a:lvl1pPr marL="0" indent="0">
              <a:buFontTx/>
              <a:buNone/>
              <a:defRPr>
                <a:latin typeface="+mj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ct val="75000"/>
              <a:buFontTx/>
              <a:buNone/>
              <a:tabLst/>
              <a:defRPr/>
            </a:pPr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8534398" y="1443292"/>
            <a:ext cx="2817813" cy="1152745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7162799" y="6200518"/>
            <a:ext cx="4189412" cy="327282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400" baseline="0">
                <a:solidFill>
                  <a:schemeClr val="bg2"/>
                </a:solidFill>
              </a:defRPr>
            </a:lvl1pPr>
            <a:lvl2pPr marL="457200" indent="0" algn="r">
              <a:buFontTx/>
              <a:buNone/>
              <a:defRPr sz="1400"/>
            </a:lvl2pPr>
            <a:lvl3pPr marL="914400" indent="0" algn="r">
              <a:buFontTx/>
              <a:buNone/>
              <a:defRPr sz="1400"/>
            </a:lvl3pPr>
            <a:lvl4pPr marL="1371600" indent="0" algn="r">
              <a:buFontTx/>
              <a:buNone/>
              <a:defRPr sz="1400"/>
            </a:lvl4pPr>
            <a:lvl5pPr marL="1828800" indent="0" algn="r"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Legg </a:t>
            </a:r>
            <a:r>
              <a:rPr lang="en-US" dirty="0" err="1" smtClean="0"/>
              <a:t>helst</a:t>
            </a:r>
            <a:r>
              <a:rPr lang="en-US" dirty="0" smtClean="0"/>
              <a:t> inn </a:t>
            </a:r>
            <a:r>
              <a:rPr lang="en-US" dirty="0" err="1" smtClean="0"/>
              <a:t>fotokreditt</a:t>
            </a:r>
            <a:r>
              <a:rPr lang="en-US" dirty="0" smtClean="0"/>
              <a:t> her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947738" y="1692276"/>
            <a:ext cx="17287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16"/>
          <p:cNvSpPr/>
          <p:nvPr userDrawn="1"/>
        </p:nvSpPr>
        <p:spPr>
          <a:xfrm>
            <a:off x="8534399" y="1059476"/>
            <a:ext cx="2817813" cy="390779"/>
          </a:xfrm>
          <a:prstGeom prst="round2SameRect">
            <a:avLst>
              <a:gd name="adj1" fmla="val 7753"/>
              <a:gd name="adj2" fmla="val 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pc="100" baseline="0" dirty="0" smtClean="0"/>
              <a:t>FAKTA</a:t>
            </a:r>
            <a:endParaRPr lang="nb-NO" sz="14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6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tel og innhold - del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bIns="216000" anchor="b" anchorCtr="0"/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9788" y="1700469"/>
            <a:ext cx="5256212" cy="4357432"/>
          </a:xfrm>
        </p:spPr>
        <p:txBody>
          <a:bodyPr tIns="216000"/>
          <a:lstStyle/>
          <a:p>
            <a:pPr lvl="0"/>
            <a:r>
              <a:rPr lang="nb-NO" noProof="0" smtClean="0"/>
              <a:t>Rediger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700468"/>
            <a:ext cx="5257800" cy="4367212"/>
          </a:xfrm>
        </p:spPr>
        <p:txBody>
          <a:bodyPr tIns="216000"/>
          <a:lstStyle/>
          <a:p>
            <a:pPr lvl="0"/>
            <a:r>
              <a:rPr lang="nb-NO" noProof="0" smtClean="0"/>
              <a:t>Rediger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47738" y="1692276"/>
            <a:ext cx="17287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uten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2451100" y="1746135"/>
            <a:ext cx="1016000" cy="901989"/>
          </a:xfrm>
          <a:prstGeom prst="rect">
            <a:avLst/>
          </a:prstGeom>
        </p:spPr>
        <p:txBody>
          <a:bodyPr vert="horz" lIns="3600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0" b="1" i="0" dirty="0" smtClean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endParaRPr lang="en-US" sz="12000" b="1" i="0" dirty="0">
              <a:solidFill>
                <a:schemeClr val="accent3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66988" y="4859020"/>
            <a:ext cx="1765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2566988" y="1854834"/>
            <a:ext cx="6121400" cy="2910205"/>
          </a:xfrm>
        </p:spPr>
        <p:txBody>
          <a:bodyPr lIns="0">
            <a:normAutofit/>
          </a:bodyPr>
          <a:lstStyle>
            <a:lvl1pPr marL="0" indent="0">
              <a:buNone/>
              <a:defRPr sz="36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b-NO" dirty="0" smtClean="0"/>
              <a:t>Klikk for å legge til sitat</a:t>
            </a:r>
            <a:endParaRPr lang="nb-NO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2566988" y="5031091"/>
            <a:ext cx="4914900" cy="531163"/>
          </a:xfrm>
        </p:spPr>
        <p:txBody>
          <a:bodyPr lIns="0"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b-NO" dirty="0" smtClean="0"/>
              <a:t>Klikk for å legge til navn/kilde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20823"/>
            <a:ext cx="10515600" cy="11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56105"/>
            <a:ext cx="7886700" cy="420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580800"/>
            <a:ext cx="12192000" cy="27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1984"/>
            <a:ext cx="12192000" cy="5188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75" y="1984"/>
            <a:ext cx="1139454" cy="51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4" r:id="rId2"/>
    <p:sldLayoutId id="2147483733" r:id="rId3"/>
    <p:sldLayoutId id="2147483746" r:id="rId4"/>
    <p:sldLayoutId id="2147483748" r:id="rId5"/>
    <p:sldLayoutId id="2147483734" r:id="rId6"/>
    <p:sldLayoutId id="2147483747" r:id="rId7"/>
    <p:sldLayoutId id="2147483736" r:id="rId8"/>
    <p:sldLayoutId id="2147483742" r:id="rId9"/>
    <p:sldLayoutId id="2147483743" r:id="rId10"/>
    <p:sldLayoutId id="2147483749" r:id="rId11"/>
    <p:sldLayoutId id="2147483752" r:id="rId12"/>
    <p:sldLayoutId id="2147483751" r:id="rId13"/>
    <p:sldLayoutId id="214748375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SzPct val="75000"/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SzPct val="75000"/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SzPct val="75000"/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4" pos="4384" userDrawn="1">
          <p15:clr>
            <a:srgbClr val="F26B43"/>
          </p15:clr>
        </p15:guide>
        <p15:guide id="5" pos="5496" userDrawn="1">
          <p15:clr>
            <a:srgbClr val="F26B43"/>
          </p15:clr>
        </p15:guide>
        <p15:guide id="6" pos="4951" userDrawn="1">
          <p15:clr>
            <a:srgbClr val="F26B43"/>
          </p15:clr>
        </p15:guide>
        <p15:guide id="7" pos="1073" userDrawn="1">
          <p15:clr>
            <a:srgbClr val="F26B43"/>
          </p15:clr>
        </p15:guide>
        <p15:guide id="8" pos="1617" userDrawn="1">
          <p15:clr>
            <a:srgbClr val="F26B43"/>
          </p15:clr>
        </p15:guide>
        <p15:guide id="9" pos="2184" userDrawn="1">
          <p15:clr>
            <a:srgbClr val="F26B43"/>
          </p15:clr>
        </p15:guide>
        <p15:guide id="10" pos="2729" userDrawn="1">
          <p15:clr>
            <a:srgbClr val="F26B43"/>
          </p15:clr>
        </p15:guide>
        <p15:guide id="11" pos="3296" userDrawn="1">
          <p15:clr>
            <a:srgbClr val="F26B43"/>
          </p15:clr>
        </p15:guide>
        <p15:guide id="12" pos="6040" userDrawn="1">
          <p15:clr>
            <a:srgbClr val="F26B43"/>
          </p15:clr>
        </p15:guide>
        <p15:guide id="13" pos="6607" userDrawn="1">
          <p15:clr>
            <a:srgbClr val="F26B43"/>
          </p15:clr>
        </p15:guide>
        <p15:guide id="14" orient="horz" pos="1162" userDrawn="1">
          <p15:clr>
            <a:srgbClr val="F26B43"/>
          </p15:clr>
        </p15:guide>
        <p15:guide id="15" orient="horz" pos="3816" userDrawn="1">
          <p15:clr>
            <a:srgbClr val="F26B43"/>
          </p15:clr>
        </p15:guide>
        <p15:guide id="16" pos="5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Hva mener Arkivverket?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19. november 2018</a:t>
            </a:r>
          </a:p>
          <a:p>
            <a:endParaRPr lang="nb-NO" dirty="0"/>
          </a:p>
          <a:p>
            <a:r>
              <a:rPr lang="nb-NO" dirty="0" smtClean="0"/>
              <a:t>Fagdirektør Kjetil Reithaug</a:t>
            </a:r>
          </a:p>
          <a:p>
            <a:r>
              <a:rPr lang="nb-NO" dirty="0" smtClean="0"/>
              <a:t>Forvaltning, Dokumentasjonsforvaltning</a:t>
            </a:r>
          </a:p>
        </p:txBody>
      </p:sp>
    </p:spTree>
    <p:extLst>
      <p:ext uri="{BB962C8B-B14F-4D97-AF65-F5344CB8AC3E}">
        <p14:creationId xmlns:p14="http://schemas.microsoft.com/office/powerpoint/2010/main" val="25877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På lengre sikt må vi realisere brukervennlig arkivering</a:t>
            </a:r>
            <a:endParaRPr lang="nb-NO" strike="sngStrike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690688"/>
            <a:ext cx="10419735" cy="4367212"/>
          </a:xfrm>
        </p:spPr>
        <p:txBody>
          <a:bodyPr>
            <a:normAutofit/>
          </a:bodyPr>
          <a:lstStyle/>
          <a:p>
            <a:r>
              <a:rPr lang="nb-NO" dirty="0" smtClean="0"/>
              <a:t>Vi vil :</a:t>
            </a:r>
          </a:p>
          <a:p>
            <a:pPr lvl="1"/>
            <a:r>
              <a:rPr lang="nb-NO" dirty="0" smtClean="0"/>
              <a:t>lede arbeidet for å bidra til brukervennlig arkivering</a:t>
            </a:r>
          </a:p>
          <a:p>
            <a:pPr lvl="1"/>
            <a:r>
              <a:rPr lang="nb-NO" dirty="0"/>
              <a:t>s</a:t>
            </a:r>
            <a:r>
              <a:rPr lang="nb-NO" dirty="0" smtClean="0"/>
              <a:t>ikre at fagområdet ikke er et hinder i digitalisering av offentlig sektor</a:t>
            </a:r>
          </a:p>
          <a:p>
            <a:pPr lvl="1"/>
            <a:r>
              <a:rPr lang="nb-NO" dirty="0" smtClean="0"/>
              <a:t>Intensivere innsatsen </a:t>
            </a:r>
          </a:p>
          <a:p>
            <a:r>
              <a:rPr lang="nb-NO" dirty="0" smtClean="0"/>
              <a:t>For å lykkes må vi involvere bredt for å finne gode løsninger</a:t>
            </a:r>
          </a:p>
          <a:p>
            <a:r>
              <a:rPr lang="nb-NO" dirty="0" smtClean="0"/>
              <a:t>Avventer ny arkivlov, </a:t>
            </a:r>
            <a:br>
              <a:rPr lang="nb-NO" dirty="0" smtClean="0"/>
            </a:br>
            <a:r>
              <a:rPr lang="nb-NO" dirty="0" smtClean="0"/>
              <a:t>men starter konseptarbeid - «</a:t>
            </a:r>
            <a:r>
              <a:rPr lang="nb-NO" dirty="0"/>
              <a:t>I</a:t>
            </a:r>
            <a:r>
              <a:rPr lang="nb-NO" dirty="0" smtClean="0"/>
              <a:t>nnebygget dokumentasjon»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769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På l</a:t>
            </a:r>
            <a:r>
              <a:rPr lang="nb-NO" dirty="0" smtClean="0">
                <a:solidFill>
                  <a:srgbClr val="222222"/>
                </a:solidFill>
              </a:rPr>
              <a:t>ang sikt: </a:t>
            </a:r>
            <a:r>
              <a:rPr lang="nb-NO" dirty="0" smtClean="0"/>
              <a:t>vi må ta grep - sammen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</a:pPr>
            <a:r>
              <a:rPr lang="nb-NO" dirty="0"/>
              <a:t>Arkivutfordringer i offentlig sektor utenfor </a:t>
            </a:r>
            <a:r>
              <a:rPr lang="nb-NO" dirty="0" err="1"/>
              <a:t>Noark</a:t>
            </a:r>
            <a:r>
              <a:rPr lang="nb-NO" dirty="0"/>
              <a:t> sitt felt:</a:t>
            </a:r>
          </a:p>
          <a:p>
            <a:pPr lvl="1">
              <a:spcAft>
                <a:spcPts val="0"/>
              </a:spcAft>
            </a:pPr>
            <a:r>
              <a:rPr lang="nb-NO" dirty="0"/>
              <a:t>Store deler av det Arkivloven definerer som «arkiv» </a:t>
            </a:r>
          </a:p>
          <a:p>
            <a:pPr lvl="1">
              <a:spcAft>
                <a:spcPts val="0"/>
              </a:spcAft>
            </a:pPr>
            <a:r>
              <a:rPr lang="nb-NO" dirty="0"/>
              <a:t>Virkemidlene vi bruker </a:t>
            </a:r>
            <a:r>
              <a:rPr lang="nb-NO" dirty="0" smtClean="0"/>
              <a:t>må tilpasses behovet</a:t>
            </a:r>
            <a:endParaRPr lang="nb-NO" dirty="0"/>
          </a:p>
          <a:p>
            <a:pPr>
              <a:spcAft>
                <a:spcPts val="0"/>
              </a:spcAft>
            </a:pPr>
            <a:r>
              <a:rPr lang="nb-NO" dirty="0"/>
              <a:t>Dokumentasjon bør skapes som direkte resultat av prosessene – automatisering </a:t>
            </a:r>
          </a:p>
          <a:p>
            <a:pPr lvl="1">
              <a:spcAft>
                <a:spcPts val="0"/>
              </a:spcAft>
            </a:pPr>
            <a:r>
              <a:rPr lang="nb-NO" dirty="0"/>
              <a:t>Manuelle prosesser og bruk av skjønn er en stor risiko i dokumentasjonsforvaltningen</a:t>
            </a:r>
          </a:p>
          <a:p>
            <a:pPr lvl="1">
              <a:spcAft>
                <a:spcPts val="0"/>
              </a:spcAft>
            </a:pPr>
            <a:r>
              <a:rPr lang="nb-NO" dirty="0"/>
              <a:t>Løsningen må være at arkivering </a:t>
            </a:r>
            <a:r>
              <a:rPr lang="nb-NO" b="1" dirty="0"/>
              <a:t>ikke er noe man gjør</a:t>
            </a:r>
            <a:r>
              <a:rPr lang="nb-NO" dirty="0"/>
              <a:t>, men </a:t>
            </a:r>
            <a:r>
              <a:rPr lang="nb-NO" b="1" dirty="0"/>
              <a:t>noe som skjer </a:t>
            </a:r>
            <a:r>
              <a:rPr lang="nb-NO" dirty="0"/>
              <a:t>fordi man utfører oppgavene på korrekt måte. </a:t>
            </a:r>
            <a:endParaRPr lang="nb-NO" dirty="0" smtClean="0"/>
          </a:p>
          <a:p>
            <a:pPr lvl="1">
              <a:spcAft>
                <a:spcPts val="0"/>
              </a:spcAft>
            </a:pPr>
            <a:r>
              <a:rPr lang="nb-NO" dirty="0" smtClean="0">
                <a:solidFill>
                  <a:srgbClr val="222222"/>
                </a:solidFill>
              </a:rPr>
              <a:t>Hvordan </a:t>
            </a:r>
            <a:r>
              <a:rPr lang="nb-NO" dirty="0">
                <a:solidFill>
                  <a:srgbClr val="222222"/>
                </a:solidFill>
              </a:rPr>
              <a:t>sikrer vi dokumentasjon i form av </a:t>
            </a:r>
            <a:r>
              <a:rPr lang="nb-NO" dirty="0"/>
              <a:t>korrespondanse (Forvaltningen vil </a:t>
            </a:r>
            <a:r>
              <a:rPr lang="nb-NO" dirty="0" smtClean="0"/>
              <a:t>fortsatt </a:t>
            </a:r>
            <a:r>
              <a:rPr lang="nb-NO" dirty="0"/>
              <a:t>bruke dette</a:t>
            </a:r>
            <a:r>
              <a:rPr lang="nb-NO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nb-NO" dirty="0" smtClean="0"/>
              <a:t>«Arkivaren» må inn allerede når systemet designes</a:t>
            </a:r>
            <a:endParaRPr lang="nb-NO" dirty="0"/>
          </a:p>
          <a:p>
            <a:pPr>
              <a:spcAft>
                <a:spcPts val="0"/>
              </a:spcAft>
            </a:pPr>
            <a:r>
              <a:rPr lang="nb-NO" dirty="0" smtClean="0">
                <a:solidFill>
                  <a:srgbClr val="222222"/>
                </a:solidFill>
              </a:rPr>
              <a:t>Arkivverket </a:t>
            </a:r>
            <a:r>
              <a:rPr lang="nb-NO" dirty="0">
                <a:solidFill>
                  <a:srgbClr val="222222"/>
                </a:solidFill>
              </a:rPr>
              <a:t>må </a:t>
            </a:r>
            <a:r>
              <a:rPr lang="nb-NO" dirty="0" smtClean="0">
                <a:solidFill>
                  <a:srgbClr val="222222"/>
                </a:solidFill>
              </a:rPr>
              <a:t>sammen med «alle andre» se på:</a:t>
            </a:r>
          </a:p>
          <a:p>
            <a:pPr lvl="1">
              <a:spcAft>
                <a:spcPts val="0"/>
              </a:spcAft>
            </a:pPr>
            <a:r>
              <a:rPr lang="nb-NO" dirty="0" smtClean="0">
                <a:solidFill>
                  <a:srgbClr val="222222"/>
                </a:solidFill>
              </a:rPr>
              <a:t>Hvordan kan vi bruke erfaringene fra «Livet med standarden»?</a:t>
            </a:r>
          </a:p>
          <a:p>
            <a:pPr lvl="1">
              <a:spcAft>
                <a:spcPts val="0"/>
              </a:spcAft>
            </a:pPr>
            <a:r>
              <a:rPr lang="nb-NO" dirty="0">
                <a:solidFill>
                  <a:srgbClr val="222222"/>
                </a:solidFill>
              </a:rPr>
              <a:t>Hvordan vi kan bruke standarden/elementer fra </a:t>
            </a:r>
            <a:r>
              <a:rPr lang="nb-NO" dirty="0" smtClean="0">
                <a:solidFill>
                  <a:srgbClr val="222222"/>
                </a:solidFill>
              </a:rPr>
              <a:t>standarden?</a:t>
            </a:r>
            <a:endParaRPr lang="nb-NO" dirty="0">
              <a:solidFill>
                <a:srgbClr val="222222"/>
              </a:solidFill>
            </a:endParaRPr>
          </a:p>
          <a:p>
            <a:pPr lvl="1">
              <a:spcAft>
                <a:spcPts val="0"/>
              </a:spcAft>
            </a:pPr>
            <a:r>
              <a:rPr lang="nb-NO" dirty="0"/>
              <a:t>Hvordan utnytte erfaringer fra å bruke standarden i eget utviklingsarbeid (Skatteetaten, Statens vegvesen, NAV, </a:t>
            </a:r>
            <a:r>
              <a:rPr lang="nb-NO" dirty="0" smtClean="0"/>
              <a:t>Fylkesmennene)?</a:t>
            </a:r>
            <a:endParaRPr lang="nb-NO" dirty="0"/>
          </a:p>
          <a:p>
            <a:pPr lvl="1">
              <a:spcAft>
                <a:spcPts val="0"/>
              </a:spcAft>
            </a:pPr>
            <a:r>
              <a:rPr lang="nb-NO" dirty="0" smtClean="0">
                <a:solidFill>
                  <a:srgbClr val="222222"/>
                </a:solidFill>
              </a:rPr>
              <a:t>Hvilke andre virkemidler må vi ta i bruk for å </a:t>
            </a:r>
            <a:r>
              <a:rPr lang="nb-NO" dirty="0">
                <a:solidFill>
                  <a:srgbClr val="222222"/>
                </a:solidFill>
              </a:rPr>
              <a:t>løse </a:t>
            </a:r>
            <a:r>
              <a:rPr lang="nb-NO" dirty="0" smtClean="0">
                <a:solidFill>
                  <a:srgbClr val="222222"/>
                </a:solidFill>
              </a:rPr>
              <a:t>utfordringen?</a:t>
            </a:r>
          </a:p>
          <a:p>
            <a:pPr marL="457200" lvl="1" indent="0">
              <a:spcAft>
                <a:spcPts val="0"/>
              </a:spcAft>
              <a:buNone/>
            </a:pPr>
            <a:endParaRPr lang="nb-NO" b="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nb-NO" b="1" dirty="0" smtClean="0"/>
              <a:t>Kan vi løse det med visjonen «Innebygget dokumentasjon»?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83304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Dette har vi ønsket oss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048040"/>
            <a:ext cx="7886700" cy="3196622"/>
          </a:xfrm>
        </p:spPr>
        <p:txBody>
          <a:bodyPr/>
          <a:lstStyle/>
          <a:p>
            <a:r>
              <a:rPr lang="nb-NO" dirty="0" smtClean="0"/>
              <a:t>Vi </a:t>
            </a:r>
            <a:r>
              <a:rPr lang="nb-NO" dirty="0"/>
              <a:t>ønsker evalueringen velkommen</a:t>
            </a:r>
          </a:p>
          <a:p>
            <a:r>
              <a:rPr lang="nb-NO" dirty="0"/>
              <a:t>Dette har vi ønsket og sett behovet</a:t>
            </a:r>
          </a:p>
          <a:p>
            <a:r>
              <a:rPr lang="nb-NO" dirty="0"/>
              <a:t>Vi har ei stund sett </a:t>
            </a:r>
            <a:r>
              <a:rPr lang="nb-NO" dirty="0" smtClean="0"/>
              <a:t>utfordringer</a:t>
            </a:r>
          </a:p>
          <a:p>
            <a:pPr lvl="1"/>
            <a:r>
              <a:rPr lang="nb-NO" dirty="0" smtClean="0"/>
              <a:t>Oppsummert: Det vi har ønsket å få til, har ikke skjedd</a:t>
            </a:r>
            <a:endParaRPr lang="nb-NO" dirty="0"/>
          </a:p>
          <a:p>
            <a:r>
              <a:rPr lang="nb-NO" dirty="0"/>
              <a:t>Og </a:t>
            </a:r>
            <a:r>
              <a:rPr lang="nb-NO" dirty="0" smtClean="0"/>
              <a:t>vi har </a:t>
            </a:r>
            <a:r>
              <a:rPr lang="nb-NO" dirty="0"/>
              <a:t>jobbet med </a:t>
            </a:r>
            <a:r>
              <a:rPr lang="nb-NO" dirty="0" smtClean="0"/>
              <a:t>«</a:t>
            </a:r>
            <a:r>
              <a:rPr lang="nb-NO" dirty="0"/>
              <a:t>hva nå</a:t>
            </a:r>
            <a:r>
              <a:rPr lang="nb-NO" dirty="0" smtClean="0"/>
              <a:t>» ei stund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273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 Vi har initiert en begrenset høring på </a:t>
            </a:r>
            <a:r>
              <a:rPr lang="nb-NO" dirty="0" smtClean="0"/>
              <a:t>rapporten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584068"/>
            <a:ext cx="7886700" cy="2303243"/>
          </a:xfrm>
        </p:spPr>
        <p:txBody>
          <a:bodyPr/>
          <a:lstStyle/>
          <a:p>
            <a:pPr lvl="1"/>
            <a:r>
              <a:rPr lang="nb-NO" dirty="0" smtClean="0"/>
              <a:t>56 virksomheter og organisasjoner</a:t>
            </a:r>
          </a:p>
          <a:p>
            <a:pPr lvl="1"/>
            <a:r>
              <a:rPr lang="nb-NO" dirty="0" smtClean="0"/>
              <a:t>Frist 6. november</a:t>
            </a:r>
          </a:p>
          <a:p>
            <a:pPr lvl="1"/>
            <a:r>
              <a:rPr lang="nb-NO" dirty="0"/>
              <a:t>Kommentarene og merknadene </a:t>
            </a:r>
            <a:r>
              <a:rPr lang="nb-NO" dirty="0" smtClean="0"/>
              <a:t>vil </a:t>
            </a:r>
            <a:r>
              <a:rPr lang="nb-NO" dirty="0"/>
              <a:t>bli </a:t>
            </a:r>
            <a:r>
              <a:rPr lang="nb-NO" dirty="0" smtClean="0"/>
              <a:t>oppsummert og sendt til </a:t>
            </a:r>
            <a:r>
              <a:rPr lang="nb-NO" dirty="0" smtClean="0">
                <a:solidFill>
                  <a:srgbClr val="FF0000"/>
                </a:solidFill>
              </a:rPr>
              <a:t>Lovutvalget og </a:t>
            </a:r>
            <a:r>
              <a:rPr lang="nb-NO" dirty="0" smtClean="0"/>
              <a:t>brukt </a:t>
            </a:r>
            <a:r>
              <a:rPr lang="nb-NO" dirty="0"/>
              <a:t>i </a:t>
            </a:r>
            <a:r>
              <a:rPr lang="nb-NO" dirty="0" smtClean="0"/>
              <a:t>vår </a:t>
            </a:r>
            <a:r>
              <a:rPr lang="nb-NO" dirty="0"/>
              <a:t>planlegging av </a:t>
            </a:r>
            <a:r>
              <a:rPr lang="nb-NO" dirty="0" smtClean="0"/>
              <a:t>videre arbeid</a:t>
            </a:r>
            <a:endParaRPr lang="nb-NO" strike="sngStrike" dirty="0" smtClean="0"/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543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Høringssvarene viser en tydelig tendens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213258" cy="4367212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Det ER utfordringer med standarden</a:t>
            </a:r>
          </a:p>
          <a:p>
            <a:pPr lvl="1"/>
            <a:r>
              <a:rPr lang="nb-NO" dirty="0" smtClean="0"/>
              <a:t>Hovedsakelig knyttet til implementeringen av den i markedet</a:t>
            </a:r>
          </a:p>
          <a:p>
            <a:r>
              <a:rPr lang="nb-NO" dirty="0" smtClean="0"/>
              <a:t>De fleste kjenner seg igjen i beskrivelsen av markedssituasjonen</a:t>
            </a:r>
          </a:p>
          <a:p>
            <a:pPr lvl="1"/>
            <a:r>
              <a:rPr lang="nb-NO" dirty="0" smtClean="0"/>
              <a:t>De fleste mener rapporten tegner et for ensidig bilde av standarden som årsak til problemene </a:t>
            </a:r>
            <a:endParaRPr lang="nb-NO" dirty="0"/>
          </a:p>
          <a:p>
            <a:r>
              <a:rPr lang="nb-NO" dirty="0" smtClean="0"/>
              <a:t>En særegen norsk standard kan begrense tilfanget av tilgjengelige løsninger i markedet</a:t>
            </a:r>
          </a:p>
          <a:p>
            <a:pPr lvl="1"/>
            <a:r>
              <a:rPr lang="nb-NO" dirty="0" smtClean="0"/>
              <a:t>Men Noark 5 i seg selv oppfattes ikke å være til hinder for nye løsninger</a:t>
            </a:r>
          </a:p>
          <a:p>
            <a:r>
              <a:rPr lang="nb-NO" dirty="0" smtClean="0"/>
              <a:t>Konklusjonene er trukket på et for tynt grunnlag</a:t>
            </a:r>
          </a:p>
          <a:p>
            <a:pPr lvl="1"/>
            <a:r>
              <a:rPr lang="nb-NO" dirty="0" smtClean="0"/>
              <a:t>For få respondenter, utvalget er ikke representativt </a:t>
            </a:r>
          </a:p>
          <a:p>
            <a:pPr lvl="1"/>
            <a:r>
              <a:rPr lang="nb-NO" dirty="0" smtClean="0"/>
              <a:t>Flere av spørsmålene </a:t>
            </a:r>
            <a:r>
              <a:rPr lang="nb-NO" dirty="0" err="1" smtClean="0"/>
              <a:t>Menon</a:t>
            </a:r>
            <a:r>
              <a:rPr lang="nb-NO" dirty="0" smtClean="0"/>
              <a:t> skulle utrede er ikke besvart</a:t>
            </a:r>
          </a:p>
        </p:txBody>
      </p:sp>
    </p:spTree>
    <p:extLst>
      <p:ext uri="{BB962C8B-B14F-4D97-AF65-F5344CB8AC3E}">
        <p14:creationId xmlns:p14="http://schemas.microsoft.com/office/powerpoint/2010/main" val="236885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Vi kunne hengt oss opp i – men jeg bare nevner i stedet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671024"/>
            <a:ext cx="10085439" cy="4367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Vi mener det er </a:t>
            </a:r>
            <a:r>
              <a:rPr lang="nb-NO" dirty="0"/>
              <a:t>m</a:t>
            </a:r>
            <a:r>
              <a:rPr lang="nb-NO" dirty="0" smtClean="0"/>
              <a:t>angler ved rapporten:</a:t>
            </a:r>
          </a:p>
          <a:p>
            <a:pPr lvl="1"/>
            <a:r>
              <a:rPr lang="nb-NO" dirty="0" smtClean="0"/>
              <a:t>Misforståelser av hva </a:t>
            </a:r>
            <a:r>
              <a:rPr lang="nb-NO" dirty="0" err="1" smtClean="0"/>
              <a:t>Noark</a:t>
            </a:r>
            <a:r>
              <a:rPr lang="nb-NO" dirty="0" smtClean="0"/>
              <a:t> skal gjøre/er (primært korrespondanse)</a:t>
            </a:r>
          </a:p>
          <a:p>
            <a:pPr lvl="1"/>
            <a:r>
              <a:rPr lang="nb-NO" dirty="0" smtClean="0"/>
              <a:t>Tynt utvalg av «kilder»/informanter</a:t>
            </a:r>
            <a:r>
              <a:rPr lang="nb-NO" baseline="0" dirty="0" smtClean="0"/>
              <a:t> blant leverandører</a:t>
            </a:r>
          </a:p>
          <a:p>
            <a:pPr lvl="1"/>
            <a:r>
              <a:rPr lang="nb-NO" baseline="0" dirty="0" smtClean="0"/>
              <a:t>Manglende skille mellom «standarden» og andre faktorer</a:t>
            </a:r>
            <a:r>
              <a:rPr lang="nb-NO" dirty="0" smtClean="0"/>
              <a:t> </a:t>
            </a:r>
            <a:r>
              <a:rPr lang="nb-NO" baseline="0" dirty="0" smtClean="0"/>
              <a:t>som årsak </a:t>
            </a:r>
          </a:p>
          <a:p>
            <a:pPr lvl="1"/>
            <a:r>
              <a:rPr lang="nb-NO" baseline="0" dirty="0" smtClean="0"/>
              <a:t>Forståelsen av «</a:t>
            </a:r>
            <a:r>
              <a:rPr lang="nb-NO" baseline="0" dirty="0" err="1" smtClean="0"/>
              <a:t>bakoverkompabiliteten</a:t>
            </a:r>
            <a:r>
              <a:rPr lang="nb-NO" baseline="0" dirty="0" smtClean="0"/>
              <a:t>» i </a:t>
            </a:r>
            <a:r>
              <a:rPr lang="nb-NO" baseline="0" dirty="0" err="1" smtClean="0"/>
              <a:t>Noark</a:t>
            </a:r>
            <a:r>
              <a:rPr lang="nb-NO" baseline="0" dirty="0" smtClean="0"/>
              <a:t> 5</a:t>
            </a:r>
          </a:p>
          <a:p>
            <a:pPr lvl="1"/>
            <a:r>
              <a:rPr lang="nb-NO" baseline="0" dirty="0" smtClean="0"/>
              <a:t>Ser ikke at </a:t>
            </a:r>
            <a:r>
              <a:rPr lang="nb-NO" baseline="0" dirty="0" err="1" smtClean="0"/>
              <a:t>Noark</a:t>
            </a:r>
            <a:r>
              <a:rPr lang="nb-NO" baseline="0" dirty="0" smtClean="0"/>
              <a:t> 5 er teknologinøytral, det er ingen «strenge tekniske krav»</a:t>
            </a:r>
          </a:p>
          <a:p>
            <a:pPr lvl="1"/>
            <a:r>
              <a:rPr lang="nb-NO" baseline="0" dirty="0" smtClean="0"/>
              <a:t>Mer av metodikken (bl.a. misforståelser omkring tilsyn)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485899" y="5395889"/>
            <a:ext cx="9218613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Men dette rokker ikke ved at noe må gjøres!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236680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Menon</a:t>
            </a:r>
            <a:r>
              <a:rPr lang="nb-NO" dirty="0" smtClean="0"/>
              <a:t> beskriver en tilstand vi må ta på alvor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B3080D"/>
              </a:buClr>
            </a:pPr>
            <a:r>
              <a:rPr lang="nb-NO" dirty="0" smtClean="0">
                <a:solidFill>
                  <a:srgbClr val="222222"/>
                </a:solidFill>
              </a:rPr>
              <a:t>Et </a:t>
            </a:r>
            <a:r>
              <a:rPr lang="nb-NO" dirty="0">
                <a:solidFill>
                  <a:srgbClr val="222222"/>
                </a:solidFill>
              </a:rPr>
              <a:t>marked som ikke fungerer</a:t>
            </a:r>
          </a:p>
          <a:p>
            <a:pPr lvl="1">
              <a:buClr>
                <a:srgbClr val="B3080D"/>
              </a:buClr>
            </a:pPr>
            <a:r>
              <a:rPr lang="nb-NO" dirty="0">
                <a:solidFill>
                  <a:srgbClr val="222222"/>
                </a:solidFill>
              </a:rPr>
              <a:t>Leverandører </a:t>
            </a:r>
            <a:r>
              <a:rPr lang="nb-NO" dirty="0" smtClean="0">
                <a:solidFill>
                  <a:srgbClr val="222222"/>
                </a:solidFill>
              </a:rPr>
              <a:t>konkurrerer </a:t>
            </a:r>
            <a:r>
              <a:rPr lang="nb-NO" dirty="0">
                <a:solidFill>
                  <a:srgbClr val="222222"/>
                </a:solidFill>
              </a:rPr>
              <a:t>på pris, ikke </a:t>
            </a:r>
            <a:r>
              <a:rPr lang="nb-NO" dirty="0" smtClean="0">
                <a:solidFill>
                  <a:srgbClr val="222222"/>
                </a:solidFill>
              </a:rPr>
              <a:t>innovasjon</a:t>
            </a:r>
            <a:endParaRPr lang="nb-NO" dirty="0">
              <a:solidFill>
                <a:srgbClr val="222222"/>
              </a:solidFill>
            </a:endParaRPr>
          </a:p>
          <a:p>
            <a:pPr lvl="1">
              <a:buClr>
                <a:srgbClr val="B3080D"/>
              </a:buClr>
            </a:pPr>
            <a:r>
              <a:rPr lang="nb-NO" dirty="0">
                <a:solidFill>
                  <a:srgbClr val="222222"/>
                </a:solidFill>
              </a:rPr>
              <a:t>Anbud </a:t>
            </a:r>
            <a:r>
              <a:rPr lang="nb-NO" dirty="0" smtClean="0">
                <a:solidFill>
                  <a:srgbClr val="222222"/>
                </a:solidFill>
              </a:rPr>
              <a:t>fokuserer bare på oppfyllelse </a:t>
            </a:r>
            <a:r>
              <a:rPr lang="nb-NO" dirty="0">
                <a:solidFill>
                  <a:srgbClr val="222222"/>
                </a:solidFill>
              </a:rPr>
              <a:t>av </a:t>
            </a:r>
            <a:r>
              <a:rPr lang="nb-NO" dirty="0" err="1" smtClean="0">
                <a:solidFill>
                  <a:srgbClr val="222222"/>
                </a:solidFill>
              </a:rPr>
              <a:t>Noark</a:t>
            </a:r>
            <a:r>
              <a:rPr lang="nb-NO" dirty="0" smtClean="0">
                <a:solidFill>
                  <a:srgbClr val="222222"/>
                </a:solidFill>
              </a:rPr>
              <a:t>-krav/antall </a:t>
            </a:r>
            <a:r>
              <a:rPr lang="nb-NO" dirty="0" err="1" smtClean="0">
                <a:solidFill>
                  <a:srgbClr val="222222"/>
                </a:solidFill>
              </a:rPr>
              <a:t>Noark</a:t>
            </a:r>
            <a:r>
              <a:rPr lang="nb-NO" dirty="0" smtClean="0">
                <a:solidFill>
                  <a:srgbClr val="222222"/>
                </a:solidFill>
              </a:rPr>
              <a:t>-krav </a:t>
            </a:r>
            <a:r>
              <a:rPr lang="nb-NO" dirty="0">
                <a:solidFill>
                  <a:srgbClr val="222222"/>
                </a:solidFill>
              </a:rPr>
              <a:t>som er oppfylt</a:t>
            </a:r>
          </a:p>
          <a:p>
            <a:pPr lvl="1">
              <a:buClr>
                <a:srgbClr val="B3080D"/>
              </a:buClr>
            </a:pPr>
            <a:r>
              <a:rPr lang="nb-NO" dirty="0">
                <a:solidFill>
                  <a:srgbClr val="222222"/>
                </a:solidFill>
              </a:rPr>
              <a:t>Uenighet </a:t>
            </a:r>
            <a:r>
              <a:rPr lang="nb-NO" dirty="0" smtClean="0">
                <a:solidFill>
                  <a:srgbClr val="222222"/>
                </a:solidFill>
              </a:rPr>
              <a:t>leverandør - kunde </a:t>
            </a:r>
            <a:r>
              <a:rPr lang="nb-NO" dirty="0">
                <a:solidFill>
                  <a:srgbClr val="222222"/>
                </a:solidFill>
              </a:rPr>
              <a:t>om tolkning av </a:t>
            </a:r>
            <a:r>
              <a:rPr lang="nb-NO" dirty="0" err="1">
                <a:solidFill>
                  <a:srgbClr val="222222"/>
                </a:solidFill>
              </a:rPr>
              <a:t>Noark</a:t>
            </a:r>
            <a:r>
              <a:rPr lang="nb-NO" dirty="0">
                <a:solidFill>
                  <a:srgbClr val="222222"/>
                </a:solidFill>
              </a:rPr>
              <a:t>-krav</a:t>
            </a:r>
          </a:p>
          <a:p>
            <a:pPr>
              <a:buClr>
                <a:srgbClr val="B3080D"/>
              </a:buClr>
            </a:pPr>
            <a:r>
              <a:rPr lang="nb-NO" dirty="0" err="1">
                <a:solidFill>
                  <a:srgbClr val="222222"/>
                </a:solidFill>
              </a:rPr>
              <a:t>Noark</a:t>
            </a:r>
            <a:r>
              <a:rPr lang="nb-NO" dirty="0">
                <a:solidFill>
                  <a:srgbClr val="222222"/>
                </a:solidFill>
              </a:rPr>
              <a:t> gir ingen incentiv til å bytte </a:t>
            </a:r>
            <a:r>
              <a:rPr lang="nb-NO" dirty="0" smtClean="0">
                <a:solidFill>
                  <a:srgbClr val="222222"/>
                </a:solidFill>
              </a:rPr>
              <a:t>løsning</a:t>
            </a:r>
          </a:p>
          <a:p>
            <a:pPr>
              <a:buClr>
                <a:srgbClr val="B3080D"/>
              </a:buClr>
            </a:pPr>
            <a:r>
              <a:rPr lang="nb-NO" dirty="0" smtClean="0"/>
              <a:t>En godkjenningsordning som misforstås</a:t>
            </a:r>
          </a:p>
          <a:p>
            <a:pPr>
              <a:buClr>
                <a:srgbClr val="B3080D"/>
              </a:buClr>
            </a:pPr>
            <a:r>
              <a:rPr lang="nb-NO" dirty="0" smtClean="0">
                <a:solidFill>
                  <a:srgbClr val="222222"/>
                </a:solidFill>
              </a:rPr>
              <a:t>Et fåtall leverandører dominerer</a:t>
            </a:r>
            <a:endParaRPr lang="nb-NO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5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Og i tillegg vet vi: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690688"/>
            <a:ext cx="9849465" cy="3858774"/>
          </a:xfrm>
        </p:spPr>
        <p:txBody>
          <a:bodyPr>
            <a:normAutofit/>
          </a:bodyPr>
          <a:lstStyle/>
          <a:p>
            <a:r>
              <a:rPr lang="nb-NO" sz="2800" dirty="0"/>
              <a:t>Markedet preges av tungvinte systemer </a:t>
            </a:r>
          </a:p>
          <a:p>
            <a:r>
              <a:rPr lang="nb-NO" sz="2800" dirty="0" smtClean="0"/>
              <a:t>Anskaffelser mangler fokus på brukernes behov</a:t>
            </a:r>
          </a:p>
          <a:p>
            <a:r>
              <a:rPr lang="nb-NO" sz="2800" dirty="0" smtClean="0"/>
              <a:t>Ikke mange systemer</a:t>
            </a:r>
            <a:r>
              <a:rPr lang="nb-NO" sz="2800" baseline="0" dirty="0" smtClean="0"/>
              <a:t> som har utnyttet muligheten som standarden gir</a:t>
            </a:r>
          </a:p>
          <a:p>
            <a:r>
              <a:rPr lang="nb-NO" sz="2800" dirty="0" smtClean="0"/>
              <a:t>Forvaltningen</a:t>
            </a:r>
            <a:r>
              <a:rPr lang="nb-NO" sz="2800" dirty="0" smtClean="0">
                <a:solidFill>
                  <a:srgbClr val="FF0000"/>
                </a:solidFill>
              </a:rPr>
              <a:t> </a:t>
            </a:r>
            <a:r>
              <a:rPr lang="nb-NO" sz="2800" dirty="0" smtClean="0"/>
              <a:t>har fortsatt å kjøpe Noark-4-system i 10 år etter at den ble erstattet av </a:t>
            </a:r>
            <a:r>
              <a:rPr lang="nb-NO" sz="2800" dirty="0" err="1" smtClean="0"/>
              <a:t>Noark</a:t>
            </a:r>
            <a:r>
              <a:rPr lang="nb-NO" sz="2800" dirty="0" smtClean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425180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Standarden alene kan ikke løse problemet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237225"/>
            <a:ext cx="7886700" cy="2460898"/>
          </a:xfrm>
        </p:spPr>
        <p:txBody>
          <a:bodyPr>
            <a:normAutofit/>
          </a:bodyPr>
          <a:lstStyle/>
          <a:p>
            <a:r>
              <a:rPr lang="nb-NO" dirty="0"/>
              <a:t>En stor (eller liten) revisjon av standarden </a:t>
            </a:r>
            <a:r>
              <a:rPr lang="nb-NO" dirty="0" smtClean="0"/>
              <a:t>alene løser ikke alle utfordringene </a:t>
            </a:r>
            <a:r>
              <a:rPr lang="nb-NO" dirty="0" err="1" smtClean="0"/>
              <a:t>Menon</a:t>
            </a:r>
            <a:r>
              <a:rPr lang="nb-NO" dirty="0" smtClean="0"/>
              <a:t> og vi andre ser </a:t>
            </a:r>
          </a:p>
          <a:p>
            <a:r>
              <a:rPr lang="nb-NO" dirty="0" smtClean="0"/>
              <a:t>Utfordringene er komplekse</a:t>
            </a:r>
          </a:p>
          <a:p>
            <a:r>
              <a:rPr lang="nb-NO" dirty="0" smtClean="0"/>
              <a:t>Flere aktører eier både årsakene og løsningene</a:t>
            </a:r>
          </a:p>
        </p:txBody>
      </p:sp>
    </p:spTree>
    <p:extLst>
      <p:ext uri="{BB962C8B-B14F-4D97-AF65-F5344CB8AC3E}">
        <p14:creationId xmlns:p14="http://schemas.microsoft.com/office/powerpoint/2010/main" val="426860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Arkivverket tar grep – på kort sikt: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90687"/>
            <a:ext cx="9996948" cy="5732667"/>
          </a:xfrm>
        </p:spPr>
        <p:txBody>
          <a:bodyPr>
            <a:normAutofit/>
          </a:bodyPr>
          <a:lstStyle/>
          <a:p>
            <a:r>
              <a:rPr lang="nb-NO" sz="1800" dirty="0" err="1" smtClean="0"/>
              <a:t>Noark</a:t>
            </a:r>
            <a:r>
              <a:rPr lang="nb-NO" sz="1800" dirty="0" smtClean="0"/>
              <a:t> 5 versjon 5 er i ferd med å bli lansert</a:t>
            </a:r>
          </a:p>
          <a:p>
            <a:pPr lvl="1">
              <a:spcAft>
                <a:spcPts val="0"/>
              </a:spcAft>
            </a:pPr>
            <a:r>
              <a:rPr lang="nb-NO" sz="1800" dirty="0" smtClean="0"/>
              <a:t>Kraftig forenkling og omstrukturering av standarden</a:t>
            </a:r>
            <a:endParaRPr lang="nb-NO" sz="1800" dirty="0"/>
          </a:p>
          <a:p>
            <a:pPr lvl="1">
              <a:spcAft>
                <a:spcPts val="0"/>
              </a:spcAft>
            </a:pPr>
            <a:r>
              <a:rPr lang="nb-NO" sz="1800" dirty="0" smtClean="0"/>
              <a:t>Gått </a:t>
            </a:r>
            <a:r>
              <a:rPr lang="nb-NO" sz="1800" dirty="0"/>
              <a:t>bort fra «indre kjerne», «ytre kjerne» og «komplett»</a:t>
            </a:r>
          </a:p>
          <a:p>
            <a:pPr>
              <a:spcAft>
                <a:spcPts val="0"/>
              </a:spcAft>
            </a:pPr>
            <a:r>
              <a:rPr lang="nb-NO" sz="1800" dirty="0" err="1" smtClean="0"/>
              <a:t>Noark</a:t>
            </a:r>
            <a:r>
              <a:rPr lang="nb-NO" sz="1800" dirty="0" smtClean="0"/>
              <a:t> 5 tjenestegrensesnittet skal ferdigstilles</a:t>
            </a:r>
          </a:p>
          <a:p>
            <a:pPr>
              <a:spcAft>
                <a:spcPts val="0"/>
              </a:spcAft>
            </a:pPr>
            <a:r>
              <a:rPr lang="nb-NO" sz="1800" dirty="0" smtClean="0"/>
              <a:t>Godkjenningsordningen </a:t>
            </a:r>
            <a:r>
              <a:rPr lang="nb-NO" sz="1800" dirty="0" smtClean="0">
                <a:solidFill>
                  <a:srgbClr val="222222"/>
                </a:solidFill>
              </a:rPr>
              <a:t>må </a:t>
            </a:r>
            <a:r>
              <a:rPr lang="nb-NO" sz="1800" dirty="0">
                <a:solidFill>
                  <a:srgbClr val="222222"/>
                </a:solidFill>
              </a:rPr>
              <a:t>endres </a:t>
            </a:r>
            <a:endParaRPr lang="nb-NO" sz="1800" dirty="0" smtClean="0">
              <a:solidFill>
                <a:srgbClr val="222222"/>
              </a:solidFill>
            </a:endParaRPr>
          </a:p>
          <a:p>
            <a:pPr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Vi forbereder oss på </a:t>
            </a:r>
            <a:r>
              <a:rPr lang="nb-NO" sz="1800" dirty="0" smtClean="0"/>
              <a:t>forslag til ny arkivlov og hvilke føringer den måtte gi</a:t>
            </a:r>
            <a:endParaRPr lang="nb-NO" sz="1800" strike="sngStrike" dirty="0" smtClean="0"/>
          </a:p>
          <a:p>
            <a:pPr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Vi har tilbudt (pilot) bistand ved innkjøp til ett stort innkjøp på trappene (dagens standard sammen med organets eget behov)</a:t>
            </a:r>
          </a:p>
          <a:p>
            <a:pPr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Vi vil bli bedre på å hjelpe </a:t>
            </a:r>
            <a:r>
              <a:rPr lang="nb-NO" sz="1800" dirty="0">
                <a:solidFill>
                  <a:srgbClr val="222222"/>
                </a:solidFill>
              </a:rPr>
              <a:t>forvaltningen </a:t>
            </a:r>
            <a:r>
              <a:rPr lang="nb-NO" sz="1800" dirty="0" smtClean="0">
                <a:solidFill>
                  <a:srgbClr val="222222"/>
                </a:solidFill>
              </a:rPr>
              <a:t>til å for eksempel: </a:t>
            </a:r>
          </a:p>
          <a:p>
            <a:pPr lvl="1"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Se mulighetsrommet i </a:t>
            </a:r>
            <a:r>
              <a:rPr lang="nb-NO" sz="1800" dirty="0" err="1">
                <a:solidFill>
                  <a:srgbClr val="222222"/>
                </a:solidFill>
              </a:rPr>
              <a:t>Noark</a:t>
            </a:r>
            <a:r>
              <a:rPr lang="nb-NO" sz="1800" dirty="0">
                <a:solidFill>
                  <a:srgbClr val="222222"/>
                </a:solidFill>
              </a:rPr>
              <a:t> 5</a:t>
            </a:r>
          </a:p>
          <a:p>
            <a:pPr lvl="1"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Bruke </a:t>
            </a:r>
            <a:r>
              <a:rPr lang="nb-NO" sz="1800" dirty="0">
                <a:solidFill>
                  <a:srgbClr val="222222"/>
                </a:solidFill>
              </a:rPr>
              <a:t>standarden som basis for å bygge inn arkiv på en god måte</a:t>
            </a:r>
          </a:p>
          <a:p>
            <a:pPr lvl="1">
              <a:spcAft>
                <a:spcPts val="0"/>
              </a:spcAft>
            </a:pPr>
            <a:r>
              <a:rPr lang="nb-NO" sz="1800" dirty="0" smtClean="0">
                <a:solidFill>
                  <a:srgbClr val="222222"/>
                </a:solidFill>
              </a:rPr>
              <a:t>Supplere </a:t>
            </a:r>
            <a:r>
              <a:rPr lang="nb-NO" sz="1800" dirty="0">
                <a:solidFill>
                  <a:srgbClr val="222222"/>
                </a:solidFill>
              </a:rPr>
              <a:t>standarden med egne </a:t>
            </a:r>
            <a:r>
              <a:rPr lang="nb-NO" sz="1800" dirty="0" smtClean="0">
                <a:solidFill>
                  <a:srgbClr val="222222"/>
                </a:solidFill>
              </a:rPr>
              <a:t>behov</a:t>
            </a:r>
            <a:endParaRPr lang="nb-NO" sz="1800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8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Arkivverket 2">
      <a:dk1>
        <a:srgbClr val="222222"/>
      </a:dk1>
      <a:lt1>
        <a:srgbClr val="FFFFFF"/>
      </a:lt1>
      <a:dk2>
        <a:srgbClr val="444444"/>
      </a:dk2>
      <a:lt2>
        <a:srgbClr val="D3D3D3"/>
      </a:lt2>
      <a:accent1>
        <a:srgbClr val="DAEFEF"/>
      </a:accent1>
      <a:accent2>
        <a:srgbClr val="EFF7EB"/>
      </a:accent2>
      <a:accent3>
        <a:srgbClr val="B3080D"/>
      </a:accent3>
      <a:accent4>
        <a:srgbClr val="8EB9B8"/>
      </a:accent4>
      <a:accent5>
        <a:srgbClr val="F0F9F9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kivverket" id="{FDBB9BC4-7440-4E00-AFBE-49033DDA660D}" vid="{ECCA8CF3-8170-4F1A-8549-4391A2DDA4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Arkivverket</Template>
  <TotalTime>45805</TotalTime>
  <Words>773</Words>
  <Application>Microsoft Office PowerPoint</Application>
  <PresentationFormat>Widescreen</PresentationFormat>
  <Paragraphs>91</Paragraphs>
  <Slides>11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Hva mener Arkivverket?</vt:lpstr>
      <vt:lpstr> Dette har vi ønsket oss</vt:lpstr>
      <vt:lpstr> Vi har initiert en begrenset høring på rapporten</vt:lpstr>
      <vt:lpstr>Høringssvarene viser en tydelig tendens</vt:lpstr>
      <vt:lpstr>Vi kunne hengt oss opp i – men jeg bare nevner i stedet</vt:lpstr>
      <vt:lpstr>Menon beskriver en tilstand vi må ta på alvor</vt:lpstr>
      <vt:lpstr>Og i tillegg vet vi:</vt:lpstr>
      <vt:lpstr>Standarden alene kan ikke løse problemet</vt:lpstr>
      <vt:lpstr>Arkivverket tar grep – på kort sikt:</vt:lpstr>
      <vt:lpstr>På lengre sikt må vi realisere brukervennlig arkivering</vt:lpstr>
      <vt:lpstr>På lang sikt: vi må ta grep - sammen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 workshop</dc:title>
  <dc:subject/>
  <dc:creator>Anja Vestvold</dc:creator>
  <cp:keywords/>
  <dc:description/>
  <cp:lastModifiedBy>Mona Danielsen</cp:lastModifiedBy>
  <cp:revision>253</cp:revision>
  <cp:lastPrinted>2017-10-30T13:45:22Z</cp:lastPrinted>
  <dcterms:created xsi:type="dcterms:W3CDTF">2018-01-22T12:08:26Z</dcterms:created>
  <dcterms:modified xsi:type="dcterms:W3CDTF">2018-11-22T13:52:41Z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LastKnownPath">
    <vt:lpwstr>\\rafiler\joafug\Prosjekter\Presentasjoner\Sak og portaldagene 2018\Arkivverkets ambisjoner for fremtiden  Arkivloven og Noark-standarden i endring.pptx</vt:lpwstr>
  </property>
</Properties>
</file>