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7" r:id="rId2"/>
    <p:sldId id="274" r:id="rId3"/>
    <p:sldId id="316" r:id="rId4"/>
    <p:sldId id="314" r:id="rId5"/>
    <p:sldId id="315" r:id="rId6"/>
    <p:sldId id="312" r:id="rId7"/>
    <p:sldId id="311" r:id="rId8"/>
    <p:sldId id="300" r:id="rId9"/>
    <p:sldId id="287" r:id="rId10"/>
    <p:sldId id="317" r:id="rId11"/>
    <p:sldId id="286" r:id="rId12"/>
    <p:sldId id="297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</p:sldIdLst>
  <p:sldSz cx="9144000" cy="6858000" type="screen4x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445"/>
    <a:srgbClr val="415D7B"/>
    <a:srgbClr val="022980"/>
    <a:srgbClr val="03339F"/>
    <a:srgbClr val="021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9" d="100"/>
          <a:sy n="119" d="100"/>
        </p:scale>
        <p:origin x="9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85CD2D-1545-476F-B49F-80D3D569BBF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15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E6BFC0-B063-4DED-A6AB-542114CAB88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6749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6BFC0-B063-4DED-A6AB-542114CAB888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552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6BFC0-B063-4DED-A6AB-542114CAB888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82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2339752" y="2060848"/>
            <a:ext cx="6696744" cy="1828800"/>
          </a:xfrm>
          <a:solidFill>
            <a:srgbClr val="415D7B"/>
          </a:solidFill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b-NO" dirty="0" smtClean="0"/>
              <a:t>Klikk for å redigere tittelstil</a:t>
            </a:r>
            <a:endParaRPr kumimoji="0" lang="en-US" dirty="0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0" y="6050037"/>
            <a:ext cx="9144000" cy="685800"/>
          </a:xfrm>
          <a:solidFill>
            <a:srgbClr val="415D7B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dirty="0" smtClean="0"/>
              <a:t>Klikk for å redigere undertittelstil i malen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dirty="0" smtClean="0"/>
              <a:t>Klikk for å redigere tittelstil</a:t>
            </a:r>
            <a:endParaRPr kumimoji="0" lang="en-US" dirty="0"/>
          </a:p>
        </p:txBody>
      </p:sp>
      <p:sp>
        <p:nvSpPr>
          <p:cNvPr id="18" name="Plassholder for tekst 15"/>
          <p:cNvSpPr>
            <a:spLocks noGrp="1"/>
          </p:cNvSpPr>
          <p:nvPr>
            <p:ph type="body" sz="quarter" idx="20"/>
          </p:nvPr>
        </p:nvSpPr>
        <p:spPr>
          <a:xfrm>
            <a:off x="611560" y="1772816"/>
            <a:ext cx="1872208" cy="1296144"/>
          </a:xfrm>
          <a:solidFill>
            <a:srgbClr val="415D7B"/>
          </a:solidFill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b-NO" dirty="0" smtClean="0"/>
              <a:t>Klikk for å redigere tekststiler i malen</a:t>
            </a:r>
          </a:p>
        </p:txBody>
      </p:sp>
      <p:sp>
        <p:nvSpPr>
          <p:cNvPr id="21" name="Plassholder for innhold 12"/>
          <p:cNvSpPr>
            <a:spLocks noGrp="1"/>
          </p:cNvSpPr>
          <p:nvPr>
            <p:ph sz="quarter" idx="22"/>
          </p:nvPr>
        </p:nvSpPr>
        <p:spPr>
          <a:xfrm>
            <a:off x="2555776" y="1772816"/>
            <a:ext cx="6120680" cy="12961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>
              <a:buClr>
                <a:srgbClr val="253445"/>
              </a:buClr>
              <a:defRPr sz="2000"/>
            </a:lvl1pPr>
            <a:lvl2pPr>
              <a:buClr>
                <a:srgbClr val="253445"/>
              </a:buClr>
              <a:defRPr sz="2000"/>
            </a:lvl2pPr>
            <a:lvl3pPr>
              <a:buClr>
                <a:srgbClr val="253445"/>
              </a:buClr>
              <a:defRPr sz="1800"/>
            </a:lvl3pPr>
            <a:lvl4pPr>
              <a:buClr>
                <a:schemeClr val="accent2"/>
              </a:buClr>
              <a:buNone/>
              <a:defRPr sz="1600"/>
            </a:lvl4pPr>
            <a:lvl5pPr>
              <a:buClr>
                <a:schemeClr val="accent2"/>
              </a:buClr>
              <a:buNone/>
              <a:defRPr sz="1600"/>
            </a:lvl5pPr>
          </a:lstStyle>
          <a:p>
            <a:pPr lvl="0" eaLnBrk="1" latinLnBrk="0" hangingPunct="1"/>
            <a:r>
              <a:rPr lang="nb-NO" dirty="0" smtClean="0"/>
              <a:t>Klikk for å redigere tekststiler i malen</a:t>
            </a:r>
          </a:p>
          <a:p>
            <a:pPr lvl="1" eaLnBrk="1" latinLnBrk="0" hangingPunct="1"/>
            <a:r>
              <a:rPr lang="nb-NO" dirty="0" smtClean="0"/>
              <a:t>Andre nivå</a:t>
            </a:r>
          </a:p>
          <a:p>
            <a:pPr lvl="2" eaLnBrk="1" latinLnBrk="0" hangingPunct="1"/>
            <a:r>
              <a:rPr lang="nb-NO" dirty="0" smtClean="0"/>
              <a:t>Tredje nivå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23"/>
          </p:nvPr>
        </p:nvSpPr>
        <p:spPr>
          <a:xfrm>
            <a:off x="611560" y="3212976"/>
            <a:ext cx="1872208" cy="1296144"/>
          </a:xfrm>
          <a:solidFill>
            <a:srgbClr val="415D7B"/>
          </a:solidFill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b-NO" dirty="0" smtClean="0"/>
              <a:t>Klikk for å redigere tekststiler i malen</a:t>
            </a:r>
          </a:p>
        </p:txBody>
      </p:sp>
      <p:sp>
        <p:nvSpPr>
          <p:cNvPr id="19" name="Plassholder for tekst 15"/>
          <p:cNvSpPr>
            <a:spLocks noGrp="1"/>
          </p:cNvSpPr>
          <p:nvPr>
            <p:ph type="body" sz="quarter" idx="24"/>
          </p:nvPr>
        </p:nvSpPr>
        <p:spPr>
          <a:xfrm>
            <a:off x="611560" y="4653136"/>
            <a:ext cx="1872208" cy="1296144"/>
          </a:xfrm>
          <a:solidFill>
            <a:srgbClr val="415D7B"/>
          </a:solidFill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b-NO" dirty="0" smtClean="0"/>
              <a:t>Klikk for å redigere tekststiler i malen</a:t>
            </a:r>
          </a:p>
        </p:txBody>
      </p:sp>
      <p:sp>
        <p:nvSpPr>
          <p:cNvPr id="22" name="Plassholder for innhold 12"/>
          <p:cNvSpPr>
            <a:spLocks noGrp="1"/>
          </p:cNvSpPr>
          <p:nvPr>
            <p:ph sz="quarter" idx="25"/>
          </p:nvPr>
        </p:nvSpPr>
        <p:spPr>
          <a:xfrm>
            <a:off x="2555776" y="3212976"/>
            <a:ext cx="6120680" cy="12961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>
              <a:buClr>
                <a:srgbClr val="253445"/>
              </a:buClr>
              <a:defRPr sz="2000"/>
            </a:lvl1pPr>
            <a:lvl2pPr>
              <a:buClr>
                <a:srgbClr val="253445"/>
              </a:buClr>
              <a:defRPr sz="2000"/>
            </a:lvl2pPr>
            <a:lvl3pPr>
              <a:buClr>
                <a:srgbClr val="253445"/>
              </a:buClr>
              <a:defRPr sz="1800"/>
            </a:lvl3pPr>
            <a:lvl4pPr>
              <a:buClr>
                <a:schemeClr val="accent2"/>
              </a:buClr>
              <a:buNone/>
              <a:defRPr sz="1600"/>
            </a:lvl4pPr>
            <a:lvl5pPr>
              <a:buClr>
                <a:schemeClr val="accent2"/>
              </a:buClr>
              <a:buNone/>
              <a:defRPr sz="1600"/>
            </a:lvl5pPr>
          </a:lstStyle>
          <a:p>
            <a:pPr lvl="0" eaLnBrk="1" latinLnBrk="0" hangingPunct="1"/>
            <a:r>
              <a:rPr lang="nb-NO" dirty="0" smtClean="0"/>
              <a:t>Klikk for å redigere tekststiler i malen</a:t>
            </a:r>
          </a:p>
          <a:p>
            <a:pPr lvl="1" eaLnBrk="1" latinLnBrk="0" hangingPunct="1"/>
            <a:r>
              <a:rPr lang="nb-NO" dirty="0" smtClean="0"/>
              <a:t>Andre nivå</a:t>
            </a:r>
          </a:p>
          <a:p>
            <a:pPr lvl="2" eaLnBrk="1" latinLnBrk="0" hangingPunct="1"/>
            <a:r>
              <a:rPr lang="nb-NO" dirty="0" smtClean="0"/>
              <a:t>Tredje nivå</a:t>
            </a:r>
          </a:p>
        </p:txBody>
      </p:sp>
      <p:sp>
        <p:nvSpPr>
          <p:cNvPr id="23" name="Plassholder for innhold 12"/>
          <p:cNvSpPr>
            <a:spLocks noGrp="1"/>
          </p:cNvSpPr>
          <p:nvPr>
            <p:ph sz="quarter" idx="26"/>
          </p:nvPr>
        </p:nvSpPr>
        <p:spPr>
          <a:xfrm>
            <a:off x="2555776" y="4653136"/>
            <a:ext cx="6120680" cy="12961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>
              <a:buClr>
                <a:srgbClr val="253445"/>
              </a:buClr>
              <a:defRPr sz="2000"/>
            </a:lvl1pPr>
            <a:lvl2pPr>
              <a:buClr>
                <a:srgbClr val="253445"/>
              </a:buClr>
              <a:defRPr sz="2000"/>
            </a:lvl2pPr>
            <a:lvl3pPr>
              <a:buClr>
                <a:srgbClr val="253445"/>
              </a:buClr>
              <a:defRPr sz="1800"/>
            </a:lvl3pPr>
            <a:lvl4pPr>
              <a:buClr>
                <a:schemeClr val="accent2"/>
              </a:buClr>
              <a:buNone/>
              <a:defRPr sz="1600"/>
            </a:lvl4pPr>
            <a:lvl5pPr>
              <a:buClr>
                <a:schemeClr val="accent2"/>
              </a:buClr>
              <a:buNone/>
              <a:defRPr sz="1600"/>
            </a:lvl5pPr>
          </a:lstStyle>
          <a:p>
            <a:pPr lvl="0" eaLnBrk="1" latinLnBrk="0" hangingPunct="1"/>
            <a:r>
              <a:rPr lang="nb-NO" dirty="0" smtClean="0"/>
              <a:t>Klikk for å redigere tekststiler i malen</a:t>
            </a:r>
          </a:p>
          <a:p>
            <a:pPr lvl="1" eaLnBrk="1" latinLnBrk="0" hangingPunct="1"/>
            <a:r>
              <a:rPr lang="nb-NO" dirty="0" smtClean="0"/>
              <a:t>Andre nivå</a:t>
            </a:r>
          </a:p>
          <a:p>
            <a:pPr lvl="2" eaLnBrk="1" latinLnBrk="0" hangingPunct="1"/>
            <a:r>
              <a:rPr lang="nb-NO" dirty="0" smtClean="0"/>
              <a:t>Tredje nivå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3008313" cy="77270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  <a:ln>
            <a:solidFill>
              <a:srgbClr val="253445"/>
            </a:solidFill>
          </a:ln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7544" y="1916833"/>
            <a:ext cx="3008313" cy="4248471"/>
          </a:xfrm>
          <a:ln>
            <a:solidFill>
              <a:srgbClr val="253445"/>
            </a:solidFill>
          </a:ln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nb-NO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3635896" y="1916832"/>
            <a:ext cx="5130152" cy="4179168"/>
          </a:xfrm>
          <a:solidFill>
            <a:schemeClr val="bg1">
              <a:alpha val="77000"/>
            </a:schemeClr>
          </a:solidFill>
          <a:ln>
            <a:solidFill>
              <a:srgbClr val="253445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b-NO" dirty="0" smtClean="0"/>
              <a:t>Klikk for å redigere tekststiler i malen</a:t>
            </a:r>
          </a:p>
          <a:p>
            <a:pPr lvl="1" eaLnBrk="1" latinLnBrk="0" hangingPunct="1"/>
            <a:r>
              <a:rPr lang="nb-NO" dirty="0" smtClean="0"/>
              <a:t>Andre nivå</a:t>
            </a:r>
          </a:p>
          <a:p>
            <a:pPr lvl="2" eaLnBrk="1" latinLnBrk="0" hangingPunct="1"/>
            <a:r>
              <a:rPr lang="nb-NO" dirty="0" smtClean="0"/>
              <a:t>Tredje nivå</a:t>
            </a:r>
          </a:p>
          <a:p>
            <a:pPr lvl="3" eaLnBrk="1" latinLnBrk="0" hangingPunct="1"/>
            <a:r>
              <a:rPr lang="nb-NO" dirty="0" smtClean="0"/>
              <a:t>Fjerde nivå</a:t>
            </a:r>
          </a:p>
          <a:p>
            <a:pPr lvl="4" eaLnBrk="1" latinLnBrk="0" hangingPunct="1"/>
            <a:r>
              <a:rPr lang="nb-NO" dirty="0" smtClean="0"/>
              <a:t>Femte nivå</a:t>
            </a:r>
            <a:endParaRPr kumimoji="0" lang="en-US" dirty="0"/>
          </a:p>
        </p:txBody>
      </p:sp>
      <p:sp>
        <p:nvSpPr>
          <p:cNvPr id="7" name="Plassholder for innhold 7"/>
          <p:cNvSpPr>
            <a:spLocks noGrp="1"/>
          </p:cNvSpPr>
          <p:nvPr>
            <p:ph sz="quarter" idx="10" hasCustomPrompt="1"/>
          </p:nvPr>
        </p:nvSpPr>
        <p:spPr>
          <a:xfrm>
            <a:off x="3635896" y="908720"/>
            <a:ext cx="5130152" cy="956320"/>
          </a:xfrm>
          <a:solidFill>
            <a:schemeClr val="bg1">
              <a:alpha val="77000"/>
            </a:schemeClr>
          </a:solidFill>
          <a:ln>
            <a:solidFill>
              <a:srgbClr val="253445"/>
            </a:solidFill>
          </a:ln>
        </p:spPr>
        <p:txBody>
          <a:bodyPr anchor="ctr" anchorCtr="0"/>
          <a:lstStyle>
            <a:lvl1pPr algn="ctr">
              <a:buFont typeface="Arial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nb-NO" dirty="0" smtClean="0"/>
              <a:t>Innhold</a:t>
            </a:r>
            <a:endParaRPr kumimoji="0" lang="en-US" dirty="0"/>
          </a:p>
        </p:txBody>
      </p:sp>
      <p:pic>
        <p:nvPicPr>
          <p:cNvPr id="4" name="Picture 2" descr="C:\Users\maaa\Desktop\Riksarkivet-og-statsarkivene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4581525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Pr>
        <a:solidFill>
          <a:srgbClr val="415D7B">
            <a:alpha val="7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dirty="0" smtClean="0"/>
              <a:t>Klikk for å redigere tekststiler i malen</a:t>
            </a:r>
          </a:p>
        </p:txBody>
      </p:sp>
      <p:sp>
        <p:nvSpPr>
          <p:cNvPr id="7" name="Rektangel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990600"/>
          </a:xfrm>
        </p:spPr>
        <p:txBody>
          <a:bodyPr/>
          <a:lstStyle>
            <a:lvl1pPr algn="ctr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b-NO" dirty="0" smtClean="0"/>
              <a:t>Klikk for å redigere tittelstil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Clr>
                <a:srgbClr val="03339F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39552" y="1828800"/>
            <a:ext cx="3918148" cy="4408512"/>
          </a:xfrm>
          <a:ln>
            <a:solidFill>
              <a:srgbClr val="253445"/>
            </a:solidFill>
          </a:ln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922340" cy="4408512"/>
          </a:xfrm>
          <a:ln>
            <a:solidFill>
              <a:srgbClr val="253445"/>
            </a:solidFill>
          </a:ln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4942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639762"/>
          </a:xfrm>
          <a:ln>
            <a:solidFill>
              <a:srgbClr val="253445"/>
            </a:solidFill>
          </a:ln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544" y="2636913"/>
            <a:ext cx="4040188" cy="3600400"/>
          </a:xfrm>
          <a:ln>
            <a:solidFill>
              <a:srgbClr val="253445"/>
            </a:soli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  <a:ln>
            <a:solidFill>
              <a:srgbClr val="253445"/>
            </a:solidFill>
          </a:ln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4008" y="2636913"/>
            <a:ext cx="4041775" cy="3600400"/>
          </a:xfrm>
          <a:ln>
            <a:solidFill>
              <a:srgbClr val="253445"/>
            </a:soli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4942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012160" y="1772816"/>
            <a:ext cx="2664296" cy="639762"/>
          </a:xfrm>
          <a:ln>
            <a:solidFill>
              <a:srgbClr val="253445"/>
            </a:solidFill>
          </a:ln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012160" y="2492896"/>
            <a:ext cx="2673623" cy="3702397"/>
          </a:xfrm>
          <a:ln>
            <a:solidFill>
              <a:srgbClr val="253445"/>
            </a:solidFill>
          </a:ln>
        </p:spPr>
        <p:txBody>
          <a:bodyPr/>
          <a:lstStyle>
            <a:lvl1pPr>
              <a:buClr>
                <a:schemeClr val="accent5">
                  <a:lumMod val="25000"/>
                </a:schemeClr>
              </a:buClr>
              <a:defRPr sz="2000"/>
            </a:lvl1pPr>
            <a:lvl2pPr>
              <a:buClr>
                <a:schemeClr val="accent5">
                  <a:lumMod val="25000"/>
                </a:schemeClr>
              </a:buClr>
              <a:defRPr sz="1800"/>
            </a:lvl2pPr>
            <a:lvl3pPr>
              <a:defRPr sz="1600"/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9" name="Plassholder for innhold 5"/>
          <p:cNvSpPr>
            <a:spLocks noGrp="1"/>
          </p:cNvSpPr>
          <p:nvPr>
            <p:ph sz="quarter" idx="12"/>
          </p:nvPr>
        </p:nvSpPr>
        <p:spPr>
          <a:xfrm>
            <a:off x="3203849" y="2492896"/>
            <a:ext cx="2736304" cy="3702397"/>
          </a:xfrm>
          <a:ln>
            <a:solidFill>
              <a:srgbClr val="253445"/>
            </a:solidFill>
          </a:ln>
        </p:spPr>
        <p:txBody>
          <a:bodyPr/>
          <a:lstStyle>
            <a:lvl1pPr>
              <a:buClr>
                <a:schemeClr val="accent5">
                  <a:lumMod val="25000"/>
                </a:schemeClr>
              </a:buClr>
              <a:buFont typeface="Symbol" pitchFamily="18" charset="2"/>
              <a:buChar char="·"/>
              <a:defRPr sz="2000"/>
            </a:lvl1pPr>
            <a:lvl2pPr>
              <a:buClr>
                <a:schemeClr val="accent5">
                  <a:lumMod val="25000"/>
                </a:schemeClr>
              </a:buClr>
              <a:defRPr sz="1800"/>
            </a:lvl2pPr>
            <a:lvl3pPr>
              <a:buClr>
                <a:schemeClr val="accent5">
                  <a:lumMod val="25000"/>
                </a:schemeClr>
              </a:buClr>
              <a:defRPr sz="1600"/>
            </a:lvl3pPr>
            <a:lvl4pPr>
              <a:buClr>
                <a:schemeClr val="accent5">
                  <a:lumMod val="25000"/>
                </a:schemeClr>
              </a:buCl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0" name="Plassholder for innhold 5"/>
          <p:cNvSpPr>
            <a:spLocks noGrp="1"/>
          </p:cNvSpPr>
          <p:nvPr>
            <p:ph sz="quarter" idx="13"/>
          </p:nvPr>
        </p:nvSpPr>
        <p:spPr>
          <a:xfrm>
            <a:off x="467544" y="2492896"/>
            <a:ext cx="2664296" cy="3702397"/>
          </a:xfrm>
          <a:ln>
            <a:solidFill>
              <a:srgbClr val="253445"/>
            </a:solidFill>
          </a:ln>
        </p:spPr>
        <p:txBody>
          <a:bodyPr/>
          <a:lstStyle>
            <a:lvl1pPr>
              <a:buClr>
                <a:schemeClr val="accent5">
                  <a:lumMod val="25000"/>
                </a:schemeClr>
              </a:buClr>
              <a:defRPr sz="2000"/>
            </a:lvl1pPr>
            <a:lvl2pPr>
              <a:defRPr sz="1800"/>
            </a:lvl2pPr>
            <a:lvl3pPr>
              <a:buClr>
                <a:schemeClr val="accent5">
                  <a:lumMod val="25000"/>
                </a:schemeClr>
              </a:buClr>
              <a:defRPr sz="1600"/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14"/>
          </p:nvPr>
        </p:nvSpPr>
        <p:spPr>
          <a:xfrm>
            <a:off x="3203848" y="1772816"/>
            <a:ext cx="2736304" cy="639762"/>
          </a:xfrm>
          <a:ln>
            <a:solidFill>
              <a:srgbClr val="253445"/>
            </a:solidFill>
          </a:ln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14" name="Plassholder for tekst 4"/>
          <p:cNvSpPr>
            <a:spLocks noGrp="1"/>
          </p:cNvSpPr>
          <p:nvPr>
            <p:ph type="body" sz="quarter" idx="15"/>
          </p:nvPr>
        </p:nvSpPr>
        <p:spPr>
          <a:xfrm>
            <a:off x="467544" y="1772816"/>
            <a:ext cx="2664296" cy="639762"/>
          </a:xfrm>
          <a:ln>
            <a:solidFill>
              <a:srgbClr val="253445"/>
            </a:solidFill>
          </a:ln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928670"/>
            <a:ext cx="8001000" cy="747730"/>
          </a:xfrm>
          <a:prstGeom prst="rect">
            <a:avLst/>
          </a:prstGeom>
          <a:solidFill>
            <a:srgbClr val="253445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tittelstilen i malen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153400" cy="449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tekststilene i </a:t>
            </a:r>
            <a:r>
              <a:rPr lang="nb-NO" dirty="0" err="1" smtClean="0"/>
              <a:t>delmalen</a:t>
            </a:r>
            <a:endParaRPr lang="nb-NO" dirty="0" smtClean="0"/>
          </a:p>
          <a:p>
            <a:pPr lvl="1"/>
            <a:r>
              <a:rPr lang="nb-NO" dirty="0" smtClean="0"/>
              <a:t>Andre nivå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endParaRPr lang="nb-NO" dirty="0" smtClean="0"/>
          </a:p>
          <a:p>
            <a:pPr lvl="3"/>
            <a:endParaRPr lang="nb-NO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154988" y="6249988"/>
            <a:ext cx="5302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A9CE71FC-AFA9-4509-90D7-A038099F3293}" type="slidenum">
              <a:rPr lang="nb-NO" sz="1800"/>
              <a:pPr/>
              <a:t>‹#›</a:t>
            </a:fld>
            <a:endParaRPr lang="nb-NO" sz="180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aa\Desktop\Riksarkivet-og-statsarkivene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282" y="0"/>
            <a:ext cx="4581525" cy="7810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51" r:id="rId4"/>
    <p:sldLayoutId id="2147483653" r:id="rId5"/>
    <p:sldLayoutId id="2147483654" r:id="rId6"/>
    <p:sldLayoutId id="2147483659" r:id="rId7"/>
    <p:sldLayoutId id="2147483655" r:id="rId8"/>
    <p:sldLayoutId id="2147483656" r:id="rId9"/>
    <p:sldLayoutId id="2147483663" r:id="rId10"/>
    <p:sldLayoutId id="21474836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53445"/>
        </a:buClr>
        <a:buSzPct val="110000"/>
        <a:buFont typeface="Symbol" pitchFamily="18" charset="2"/>
        <a:buChar char="·"/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3445"/>
        </a:buClr>
        <a:buSzPct val="100000"/>
        <a:buFont typeface="Arial" pitchFamily="34" charset="0"/>
        <a:buChar char="•"/>
        <a:defRPr sz="20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53445"/>
        </a:buClr>
        <a:buSzPct val="100000"/>
        <a:buFont typeface="Wingdings" pitchFamily="2" charset="2"/>
        <a:buChar char="ü"/>
        <a:defRPr sz="16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3000"/>
        <a:buFont typeface="Arial" pitchFamily="34" charset="0"/>
        <a:buChar char="•"/>
        <a:defRPr sz="2000">
          <a:solidFill>
            <a:srgbClr val="006600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6600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6600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6600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6600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6600"/>
          </a:solidFill>
          <a:latin typeface="Times New Roman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Noark</a:t>
            </a:r>
            <a:r>
              <a:rPr lang="nb-NO" dirty="0" smtClean="0"/>
              <a:t> 5 som konseptuell standard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Hva har vi ment, og hvordan har det blitt?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Dokumentasjon, </a:t>
            </a:r>
            <a:r>
              <a:rPr lang="nb-NO" dirty="0" err="1"/>
              <a:t>record</a:t>
            </a:r>
            <a:r>
              <a:rPr lang="nb-NO" dirty="0"/>
              <a:t>, registrering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3400" y="1772816"/>
            <a:ext cx="7982000" cy="4718472"/>
          </a:xfrm>
        </p:spPr>
        <p:txBody>
          <a:bodyPr>
            <a:normAutofit lnSpcReduction="10000"/>
          </a:bodyPr>
          <a:lstStyle/>
          <a:p>
            <a:r>
              <a:rPr lang="nb-NO" dirty="0"/>
              <a:t>Dokumentasjon er den norske oversettelsen av </a:t>
            </a:r>
            <a:r>
              <a:rPr lang="nb-NO" i="1" dirty="0" err="1"/>
              <a:t>record</a:t>
            </a:r>
            <a:r>
              <a:rPr lang="nb-NO" dirty="0"/>
              <a:t> slik det er brukt i ISO-standarder</a:t>
            </a:r>
          </a:p>
          <a:p>
            <a:pPr lvl="1"/>
            <a:r>
              <a:rPr lang="nb-NO" dirty="0"/>
              <a:t>I </a:t>
            </a:r>
            <a:r>
              <a:rPr lang="nb-NO" dirty="0" err="1"/>
              <a:t>Noark</a:t>
            </a:r>
            <a:r>
              <a:rPr lang="nb-NO" dirty="0"/>
              <a:t> 5 kalles dette </a:t>
            </a:r>
            <a:r>
              <a:rPr lang="nb-NO" i="1" dirty="0"/>
              <a:t>registrering</a:t>
            </a:r>
            <a:endParaRPr lang="nb-NO" dirty="0"/>
          </a:p>
          <a:p>
            <a:pPr lvl="1"/>
            <a:r>
              <a:rPr lang="nb-NO" dirty="0"/>
              <a:t>Betegnelse på informasjon som en organisasjon eller person produserer, mottar og vedlikeholder som bevis og som et aktivum, som et ledd i å oppfylle rettslige forpliktelser eller i en forretningstransaksjon</a:t>
            </a:r>
          </a:p>
          <a:p>
            <a:pPr lvl="1"/>
            <a:r>
              <a:rPr lang="nb-NO" dirty="0"/>
              <a:t>Registreringer er med andre ord de informasjonsobjektene som har verdi for oss, og som er viktige nok til at vi ønsker å ta vare på dem for en kortere eller lengre periode, slik at de kan brukes til å bevise noe.</a:t>
            </a:r>
          </a:p>
          <a:p>
            <a:pPr lvl="1"/>
            <a:r>
              <a:rPr lang="nb-NO" dirty="0"/>
              <a:t>En registrering er bevaringsobjektet i et system med arkivinformasjon, og defineres etter en logisk funksjons- eller informasjonstype</a:t>
            </a:r>
          </a:p>
        </p:txBody>
      </p:sp>
    </p:spTree>
    <p:extLst>
      <p:ext uri="{BB962C8B-B14F-4D97-AF65-F5344CB8AC3E}">
        <p14:creationId xmlns:p14="http://schemas.microsoft.com/office/powerpoint/2010/main" val="36100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533840" y="1417111"/>
            <a:ext cx="1541198" cy="20700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registrering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systemID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opprettetDato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opprettetAv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arkivertDato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arkivertAv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registreringsID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-tittel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referanseArkivdel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offentligTittel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-beskrivelse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noekkelord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-forfatter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-dokumentmedium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-oppbevaringssted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 smtClean="0">
                <a:solidFill>
                  <a:srgbClr val="000000"/>
                </a:solidFill>
              </a:rPr>
              <a:t>virksomhetsspesifikkeMetadata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236155" y="1927872"/>
            <a:ext cx="1005702" cy="70871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kassasjon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-kassasjonsvedtak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rgbClr val="000000"/>
                </a:solidFill>
                <a:latin typeface="Times New Roman" charset="0"/>
              </a:rPr>
              <a:t>-kassasjonshjemmel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-bevaringstid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-kassasjonsdato</a:t>
            </a: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974371" y="3116611"/>
            <a:ext cx="1321357" cy="152286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orrespondansepart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-korrespondanseparttype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korrespondansepartNavn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-postadresse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-postnummer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-poststed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-land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-epostadresse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-telefonnummer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-kontaktperson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administrativEnhet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-saksbehandler</a:t>
            </a:r>
          </a:p>
          <a:p>
            <a:endParaRPr lang="nb-NO" sz="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422016" y="258234"/>
            <a:ext cx="864096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klasse</a:t>
            </a:r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571670" y="5153728"/>
            <a:ext cx="864096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b-NO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okument-beskrivelse</a:t>
            </a:r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145942" y="821452"/>
            <a:ext cx="1338151" cy="93906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skjerming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-tilgangsrestriksjon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-skjermingshjemmel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skjermingMetadata</a:t>
            </a:r>
            <a:endParaRPr lang="nb-NO" sz="800" b="1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skjermingDokument</a:t>
            </a:r>
            <a:endParaRPr lang="nb-NO" sz="80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rgbClr val="000000"/>
                </a:solidFill>
              </a:rPr>
              <a:t>-skjermingsvarighet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skjermingOpphoererDato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5516358" y="259150"/>
            <a:ext cx="850776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arkivdel</a:t>
            </a:r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867967" y="259958"/>
            <a:ext cx="870012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mappe</a:t>
            </a:r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797860" y="2725464"/>
            <a:ext cx="1531404" cy="108331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moeteregistrering</a:t>
            </a:r>
            <a:endParaRPr lang="nb-NO" sz="8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moeteregistreringstype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moetesakstype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moeteregistreringsstatus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administrativEnhet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-saksbehandler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referanseTilMoeteregistrering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referanseFraMoeteregistrering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5797860" y="5140176"/>
            <a:ext cx="1218358" cy="168058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presedens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chemeClr val="tx1"/>
                </a:solidFill>
              </a:rPr>
              <a:t>-</a:t>
            </a:r>
            <a:r>
              <a:rPr lang="nb-NO" sz="800" b="1" dirty="0" err="1">
                <a:solidFill>
                  <a:schemeClr val="tx1"/>
                </a:solidFill>
              </a:rPr>
              <a:t>presedensDato</a:t>
            </a:r>
            <a:endParaRPr lang="nb-NO" sz="800" b="1" dirty="0">
              <a:solidFill>
                <a:schemeClr val="tx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chemeClr val="tx1"/>
                </a:solidFill>
              </a:rPr>
              <a:t>-</a:t>
            </a:r>
            <a:r>
              <a:rPr lang="nb-NO" sz="800" b="1" dirty="0" err="1">
                <a:solidFill>
                  <a:schemeClr val="tx1"/>
                </a:solidFill>
              </a:rPr>
              <a:t>opprettetDato</a:t>
            </a:r>
            <a:endParaRPr lang="nb-NO" sz="800" b="1" dirty="0">
              <a:solidFill>
                <a:schemeClr val="tx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chemeClr val="tx1"/>
                </a:solidFill>
              </a:rPr>
              <a:t>-</a:t>
            </a:r>
            <a:r>
              <a:rPr lang="nb-NO" sz="800" b="1" dirty="0" err="1">
                <a:solidFill>
                  <a:schemeClr val="tx1"/>
                </a:solidFill>
              </a:rPr>
              <a:t>opprettetAv</a:t>
            </a:r>
            <a:endParaRPr lang="nb-NO" sz="800" b="1" dirty="0">
              <a:solidFill>
                <a:schemeClr val="tx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chemeClr val="tx1"/>
                </a:solidFill>
              </a:rPr>
              <a:t>-tittel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</a:rPr>
              <a:t>-beskrivelse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  <a:latin typeface="Times New Roman" charset="0"/>
              </a:rPr>
              <a:t>-</a:t>
            </a:r>
            <a:r>
              <a:rPr lang="nb-NO" sz="800" dirty="0" err="1">
                <a:solidFill>
                  <a:schemeClr val="tx1"/>
                </a:solidFill>
                <a:latin typeface="Times New Roman" charset="0"/>
              </a:rPr>
              <a:t>presedensHjemmel</a:t>
            </a:r>
            <a:endParaRPr lang="nb-NO" sz="800" dirty="0">
              <a:solidFill>
                <a:schemeClr val="tx1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b="1" dirty="0">
                <a:solidFill>
                  <a:schemeClr val="tx1"/>
                </a:solidFill>
              </a:rPr>
              <a:t>-rettskildefaktor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  <a:latin typeface="Times New Roman" charset="0"/>
              </a:rPr>
              <a:t>-</a:t>
            </a:r>
            <a:r>
              <a:rPr lang="nb-NO" sz="800" dirty="0" err="1">
                <a:solidFill>
                  <a:schemeClr val="tx1"/>
                </a:solidFill>
                <a:latin typeface="Times New Roman" charset="0"/>
              </a:rPr>
              <a:t>presedensGodkjentDato</a:t>
            </a:r>
            <a:endParaRPr lang="nb-NO" sz="800" dirty="0">
              <a:solidFill>
                <a:schemeClr val="tx1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</a:rPr>
              <a:t>-</a:t>
            </a:r>
            <a:r>
              <a:rPr lang="nb-NO" sz="800" dirty="0" err="1">
                <a:solidFill>
                  <a:schemeClr val="tx1"/>
                </a:solidFill>
              </a:rPr>
              <a:t>presedensGodkjentAv</a:t>
            </a:r>
            <a:endParaRPr lang="nb-NO" sz="800" dirty="0">
              <a:solidFill>
                <a:schemeClr val="tx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  <a:latin typeface="Times New Roman" charset="0"/>
              </a:rPr>
              <a:t>-</a:t>
            </a:r>
            <a:r>
              <a:rPr lang="nb-NO" sz="800" dirty="0" err="1">
                <a:solidFill>
                  <a:schemeClr val="tx1"/>
                </a:solidFill>
                <a:latin typeface="Times New Roman" charset="0"/>
              </a:rPr>
              <a:t>avsluttetDato</a:t>
            </a:r>
            <a:endParaRPr lang="nb-NO" sz="800" dirty="0">
              <a:solidFill>
                <a:schemeClr val="tx1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>
                <a:solidFill>
                  <a:schemeClr val="tx1"/>
                </a:solidFill>
              </a:rPr>
              <a:t>-</a:t>
            </a:r>
            <a:r>
              <a:rPr lang="nb-NO" sz="800" dirty="0" err="1">
                <a:solidFill>
                  <a:schemeClr val="tx1"/>
                </a:solidFill>
              </a:rPr>
              <a:t>avsluttetAv</a:t>
            </a:r>
            <a:endParaRPr lang="nb-NO" sz="800" dirty="0">
              <a:solidFill>
                <a:schemeClr val="tx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800" dirty="0" err="1">
                <a:solidFill>
                  <a:schemeClr val="tx1"/>
                </a:solidFill>
                <a:latin typeface="Times New Roman" charset="0"/>
              </a:rPr>
              <a:t>presedensStatus</a:t>
            </a:r>
            <a:endParaRPr lang="nb-NO" sz="800" dirty="0">
              <a:solidFill>
                <a:schemeClr val="tx1"/>
              </a:solidFill>
              <a:latin typeface="Times New Roman" charset="0"/>
            </a:endParaRP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5797860" y="4029995"/>
            <a:ext cx="1008112" cy="101055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dokumentflyt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flytTil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flytFra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flytMotattDato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flytSendtDato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flytStatus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flytMerknad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974371" y="6003959"/>
            <a:ext cx="1594495" cy="69568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avskrivning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-avskrivningsdato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avskrevetAv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</a:t>
            </a:r>
            <a:r>
              <a:rPr lang="nb-NO" sz="800" b="1" dirty="0" err="1">
                <a:solidFill>
                  <a:srgbClr val="000000"/>
                </a:solidFill>
              </a:rPr>
              <a:t>avskrivningsmaate</a:t>
            </a:r>
            <a:endParaRPr lang="nb-NO" sz="800" b="1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referanseAvskrivesAvJournalpost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628936" y="4327065"/>
            <a:ext cx="1348523" cy="202473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journalpost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journalaar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journalsekvensenummer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-journalpostnummer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-journalposttype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-journalstatus</a:t>
            </a:r>
          </a:p>
          <a:p>
            <a:pPr lvl="0"/>
            <a:r>
              <a:rPr lang="nb-NO" sz="800" b="1" dirty="0">
                <a:solidFill>
                  <a:srgbClr val="000000"/>
                </a:solidFill>
              </a:rPr>
              <a:t>-journaldato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dokumentetsDato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mottattDato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sendtDato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-forfallsdato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offentlighetsvurdertDato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antallVedlegg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utlaantDato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utlaantTil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-journalenhet</a:t>
            </a: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1060847" y="1675295"/>
            <a:ext cx="1281903" cy="121801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sz="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arkivnotat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dokumentetsDato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mottattDato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sendtDato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-forfallsdato</a:t>
            </a: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offentlighetsvurdertDato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antallVedlegg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utlaantDato</a:t>
            </a:r>
            <a:endParaRPr lang="nb-NO" sz="800" dirty="0">
              <a:solidFill>
                <a:srgbClr val="000000"/>
              </a:solidFill>
            </a:endParaRPr>
          </a:p>
          <a:p>
            <a:pPr lvl="0"/>
            <a:r>
              <a:rPr lang="nb-NO" sz="800" dirty="0">
                <a:solidFill>
                  <a:srgbClr val="000000"/>
                </a:solidFill>
              </a:rPr>
              <a:t>-</a:t>
            </a:r>
            <a:r>
              <a:rPr lang="nb-NO" sz="800" dirty="0" err="1">
                <a:solidFill>
                  <a:srgbClr val="000000"/>
                </a:solidFill>
              </a:rPr>
              <a:t>utlaantTil</a:t>
            </a:r>
            <a:endParaRPr lang="nb-NO" sz="800" dirty="0">
              <a:solidFill>
                <a:srgbClr val="000000"/>
              </a:solidFill>
            </a:endParaRPr>
          </a:p>
          <a:p>
            <a:endParaRPr lang="nb-NO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Rett pil 23"/>
          <p:cNvCxnSpPr>
            <a:stCxn id="2" idx="0"/>
            <a:endCxn id="10" idx="2"/>
          </p:cNvCxnSpPr>
          <p:nvPr/>
        </p:nvCxnSpPr>
        <p:spPr>
          <a:xfrm flipH="1" flipV="1">
            <a:off x="4302973" y="728010"/>
            <a:ext cx="1466" cy="689101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Sylinder 24"/>
          <p:cNvSpPr txBox="1"/>
          <p:nvPr/>
        </p:nvSpPr>
        <p:spPr>
          <a:xfrm>
            <a:off x="4131070" y="695802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kstSylinder 26"/>
          <p:cNvSpPr txBox="1"/>
          <p:nvPr/>
        </p:nvSpPr>
        <p:spPr>
          <a:xfrm>
            <a:off x="4047974" y="1236543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Rett pil 28"/>
          <p:cNvCxnSpPr>
            <a:endCxn id="6" idx="2"/>
          </p:cNvCxnSpPr>
          <p:nvPr/>
        </p:nvCxnSpPr>
        <p:spPr>
          <a:xfrm flipH="1" flipV="1">
            <a:off x="2854064" y="726286"/>
            <a:ext cx="851618" cy="689186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 33"/>
          <p:cNvCxnSpPr>
            <a:endCxn id="9" idx="2"/>
          </p:cNvCxnSpPr>
          <p:nvPr/>
        </p:nvCxnSpPr>
        <p:spPr>
          <a:xfrm flipV="1">
            <a:off x="4903195" y="727202"/>
            <a:ext cx="1038551" cy="685128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pil 36"/>
          <p:cNvCxnSpPr>
            <a:stCxn id="7" idx="3"/>
          </p:cNvCxnSpPr>
          <p:nvPr/>
        </p:nvCxnSpPr>
        <p:spPr>
          <a:xfrm flipV="1">
            <a:off x="2435766" y="3501055"/>
            <a:ext cx="1333208" cy="1886699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pil 39"/>
          <p:cNvCxnSpPr>
            <a:stCxn id="8" idx="1"/>
          </p:cNvCxnSpPr>
          <p:nvPr/>
        </p:nvCxnSpPr>
        <p:spPr>
          <a:xfrm flipH="1">
            <a:off x="5075038" y="1290986"/>
            <a:ext cx="1070904" cy="408305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pil 42"/>
          <p:cNvCxnSpPr>
            <a:stCxn id="4" idx="1"/>
          </p:cNvCxnSpPr>
          <p:nvPr/>
        </p:nvCxnSpPr>
        <p:spPr>
          <a:xfrm flipH="1">
            <a:off x="5072642" y="2282230"/>
            <a:ext cx="1163513" cy="26340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4971523" y="1236543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kstSylinder 46"/>
          <p:cNvSpPr txBox="1"/>
          <p:nvPr/>
        </p:nvSpPr>
        <p:spPr>
          <a:xfrm>
            <a:off x="4992799" y="1699101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kstSylinder 47"/>
          <p:cNvSpPr txBox="1"/>
          <p:nvPr/>
        </p:nvSpPr>
        <p:spPr>
          <a:xfrm>
            <a:off x="5021470" y="212200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kstSylinder 48"/>
          <p:cNvSpPr txBox="1"/>
          <p:nvPr/>
        </p:nvSpPr>
        <p:spPr>
          <a:xfrm>
            <a:off x="2363509" y="532324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kstSylinder 49"/>
          <p:cNvSpPr txBox="1"/>
          <p:nvPr/>
        </p:nvSpPr>
        <p:spPr>
          <a:xfrm>
            <a:off x="3327449" y="123785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kstSylinder 50"/>
          <p:cNvSpPr txBox="1"/>
          <p:nvPr/>
        </p:nvSpPr>
        <p:spPr>
          <a:xfrm>
            <a:off x="2893263" y="67491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kstSylinder 51"/>
          <p:cNvSpPr txBox="1"/>
          <p:nvPr/>
        </p:nvSpPr>
        <p:spPr>
          <a:xfrm>
            <a:off x="5628818" y="684569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kstSylinder 52"/>
          <p:cNvSpPr txBox="1"/>
          <p:nvPr/>
        </p:nvSpPr>
        <p:spPr>
          <a:xfrm>
            <a:off x="3728269" y="3444319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kstSylinder 53"/>
          <p:cNvSpPr txBox="1"/>
          <p:nvPr/>
        </p:nvSpPr>
        <p:spPr>
          <a:xfrm>
            <a:off x="5976665" y="223738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kstSylinder 54"/>
          <p:cNvSpPr txBox="1"/>
          <p:nvPr/>
        </p:nvSpPr>
        <p:spPr>
          <a:xfrm>
            <a:off x="5897601" y="1278495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Rett pil 55"/>
          <p:cNvCxnSpPr>
            <a:stCxn id="5" idx="3"/>
          </p:cNvCxnSpPr>
          <p:nvPr/>
        </p:nvCxnSpPr>
        <p:spPr>
          <a:xfrm flipV="1">
            <a:off x="2295728" y="3470852"/>
            <a:ext cx="1236871" cy="407193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tt pil 58"/>
          <p:cNvCxnSpPr>
            <a:stCxn id="20" idx="3"/>
            <a:endCxn id="21" idx="1"/>
          </p:cNvCxnSpPr>
          <p:nvPr/>
        </p:nvCxnSpPr>
        <p:spPr>
          <a:xfrm flipV="1">
            <a:off x="2568866" y="5339432"/>
            <a:ext cx="1060070" cy="1012367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tt pil 61"/>
          <p:cNvCxnSpPr>
            <a:stCxn id="19" idx="1"/>
          </p:cNvCxnSpPr>
          <p:nvPr/>
        </p:nvCxnSpPr>
        <p:spPr>
          <a:xfrm flipH="1">
            <a:off x="4971523" y="4535272"/>
            <a:ext cx="826337" cy="268878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tt pil 64"/>
          <p:cNvCxnSpPr>
            <a:stCxn id="18" idx="1"/>
            <a:endCxn id="21" idx="3"/>
          </p:cNvCxnSpPr>
          <p:nvPr/>
        </p:nvCxnSpPr>
        <p:spPr>
          <a:xfrm flipH="1" flipV="1">
            <a:off x="4977459" y="5339432"/>
            <a:ext cx="820401" cy="641036"/>
          </a:xfrm>
          <a:prstGeom prst="straightConnector1">
            <a:avLst/>
          </a:prstGeom>
          <a:ln w="31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tt pil 68"/>
          <p:cNvCxnSpPr>
            <a:stCxn id="22" idx="3"/>
            <a:endCxn id="2" idx="1"/>
          </p:cNvCxnSpPr>
          <p:nvPr/>
        </p:nvCxnSpPr>
        <p:spPr>
          <a:xfrm>
            <a:off x="2342750" y="2284302"/>
            <a:ext cx="1191090" cy="167835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pil 69"/>
          <p:cNvCxnSpPr>
            <a:stCxn id="21" idx="0"/>
            <a:endCxn id="2" idx="2"/>
          </p:cNvCxnSpPr>
          <p:nvPr/>
        </p:nvCxnSpPr>
        <p:spPr>
          <a:xfrm flipV="1">
            <a:off x="4303198" y="3487163"/>
            <a:ext cx="1241" cy="839902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tt pil 72"/>
          <p:cNvCxnSpPr>
            <a:stCxn id="11" idx="1"/>
            <a:endCxn id="2" idx="3"/>
          </p:cNvCxnSpPr>
          <p:nvPr/>
        </p:nvCxnSpPr>
        <p:spPr>
          <a:xfrm flipH="1" flipV="1">
            <a:off x="5075038" y="2452137"/>
            <a:ext cx="722822" cy="814982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tt pil 78"/>
          <p:cNvCxnSpPr/>
          <p:nvPr/>
        </p:nvCxnSpPr>
        <p:spPr>
          <a:xfrm flipV="1">
            <a:off x="2576441" y="5493371"/>
            <a:ext cx="1066990" cy="1015031"/>
          </a:xfrm>
          <a:prstGeom prst="straightConnector1">
            <a:avLst/>
          </a:prstGeom>
          <a:ln w="3175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kstSylinder 82"/>
          <p:cNvSpPr txBox="1"/>
          <p:nvPr/>
        </p:nvSpPr>
        <p:spPr>
          <a:xfrm>
            <a:off x="3277223" y="3311845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kstSylinder 83"/>
          <p:cNvSpPr txBox="1"/>
          <p:nvPr/>
        </p:nvSpPr>
        <p:spPr>
          <a:xfrm>
            <a:off x="3367194" y="5182829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kstSylinder 85"/>
          <p:cNvSpPr txBox="1"/>
          <p:nvPr/>
        </p:nvSpPr>
        <p:spPr>
          <a:xfrm>
            <a:off x="4903365" y="5387754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kstSylinder 86"/>
          <p:cNvSpPr txBox="1"/>
          <p:nvPr/>
        </p:nvSpPr>
        <p:spPr>
          <a:xfrm>
            <a:off x="5548741" y="592773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kstSylinder 87"/>
          <p:cNvSpPr txBox="1"/>
          <p:nvPr/>
        </p:nvSpPr>
        <p:spPr>
          <a:xfrm>
            <a:off x="5568390" y="4372558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kstSylinder 88"/>
          <p:cNvSpPr txBox="1"/>
          <p:nvPr/>
        </p:nvSpPr>
        <p:spPr>
          <a:xfrm>
            <a:off x="2513522" y="644689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kstSylinder 90"/>
          <p:cNvSpPr txBox="1"/>
          <p:nvPr/>
        </p:nvSpPr>
        <p:spPr>
          <a:xfrm>
            <a:off x="3382488" y="557845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0..1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kstSylinder 101"/>
          <p:cNvSpPr txBox="1"/>
          <p:nvPr/>
        </p:nvSpPr>
        <p:spPr>
          <a:xfrm>
            <a:off x="2226254" y="3823829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1..*</a:t>
            </a:r>
            <a:endParaRPr lang="nb-NO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6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1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47" grpId="0"/>
      <p:bldP spid="48" grpId="0"/>
      <p:bldP spid="54" grpId="0"/>
      <p:bldP spid="55" grpId="0"/>
      <p:bldP spid="83" grpId="0"/>
      <p:bldP spid="84" grpId="0"/>
      <p:bldP spid="86" grpId="0"/>
      <p:bldP spid="87" grpId="0"/>
      <p:bldP spid="88" grpId="0"/>
      <p:bldP spid="89" grpId="0"/>
      <p:bldP spid="91" grpId="0"/>
      <p:bldP spid="1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Registreringens liv</a:t>
            </a:r>
            <a:endParaRPr lang="nb-NO" dirty="0"/>
          </a:p>
        </p:txBody>
      </p:sp>
      <p:pic>
        <p:nvPicPr>
          <p:cNvPr id="5" name="Plassholder for innhold 4"/>
          <p:cNvPicPr>
            <a:picLocks noGrp="1"/>
          </p:cNvPicPr>
          <p:nvPr>
            <p:ph idx="1"/>
          </p:nvPr>
        </p:nvPicPr>
        <p:blipFill rotWithShape="1">
          <a:blip r:embed="rId2"/>
          <a:srcRect l="16283" t="16536" r="19621" b="40539"/>
          <a:stretch/>
        </p:blipFill>
        <p:spPr bwMode="auto">
          <a:xfrm>
            <a:off x="990600" y="2351005"/>
            <a:ext cx="7543800" cy="2841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9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3313382" y="2103385"/>
            <a:ext cx="5723677" cy="2808312"/>
          </a:xfrm>
          <a:prstGeom prst="wedgeRoundRectCallout">
            <a:avLst>
              <a:gd name="adj1" fmla="val -40422"/>
              <a:gd name="adj2" fmla="val -75084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Arkiv skapes gjennom dokumentfangst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b-NO" dirty="0" smtClean="0"/>
              <a:t>Tilførsel av metadata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Dublin </a:t>
            </a:r>
            <a:r>
              <a:rPr lang="nb-NO" dirty="0" err="1" smtClean="0"/>
              <a:t>core</a:t>
            </a:r>
            <a:endParaRPr lang="nb-NO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Forretningskontekst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Autentisitetsstøtte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Skjerming og tilgang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Bevaring og kassasjon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Regler</a:t>
            </a:r>
            <a:r>
              <a:rPr kumimoji="0" lang="nb-N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for frys av dokument (innhold) og metadata</a:t>
            </a: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3186580" y="398022"/>
            <a:ext cx="5184576" cy="2856409"/>
          </a:xfrm>
          <a:prstGeom prst="wedgeRoundRectCallout">
            <a:avLst>
              <a:gd name="adj1" fmla="val -30783"/>
              <a:gd name="adj2" fmla="val 74099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nb-NO" sz="2400" dirty="0"/>
              <a:t>Fleksibel </a:t>
            </a:r>
            <a:r>
              <a:rPr lang="nb-NO" sz="2400" dirty="0" smtClean="0"/>
              <a:t>datamodell</a:t>
            </a:r>
          </a:p>
          <a:p>
            <a:r>
              <a:rPr lang="nb-NO" sz="2400" dirty="0" smtClean="0"/>
              <a:t>og metadata som </a:t>
            </a:r>
          </a:p>
          <a:p>
            <a:r>
              <a:rPr lang="nb-NO" sz="2400" dirty="0" smtClean="0"/>
              <a:t>knytter </a:t>
            </a: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sammen </a:t>
            </a:r>
          </a:p>
          <a:p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dokument som hører </a:t>
            </a:r>
          </a:p>
          <a:p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sammen </a:t>
            </a:r>
            <a:r>
              <a:rPr lang="nb-NO" sz="2400" dirty="0" smtClean="0"/>
              <a:t>i en </a:t>
            </a:r>
          </a:p>
          <a:p>
            <a:r>
              <a:rPr lang="nb-NO" sz="2400" dirty="0" smtClean="0"/>
              <a:t>mappestruktur. </a:t>
            </a:r>
          </a:p>
          <a:p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22" name="Bilde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923" y="562018"/>
            <a:ext cx="1901964" cy="247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1694113" y="1630587"/>
            <a:ext cx="2560720" cy="1542141"/>
          </a:xfrm>
          <a:prstGeom prst="wedgeRoundRectCallout">
            <a:avLst>
              <a:gd name="adj1" fmla="val 82201"/>
              <a:gd name="adj2" fmla="val -53618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Arkiverte dokument må kunne gjenfinnes</a:t>
            </a:r>
          </a:p>
        </p:txBody>
      </p:sp>
    </p:spTree>
    <p:extLst>
      <p:ext uri="{BB962C8B-B14F-4D97-AF65-F5344CB8AC3E}">
        <p14:creationId xmlns:p14="http://schemas.microsoft.com/office/powerpoint/2010/main" val="15619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1409277" y="1913964"/>
            <a:ext cx="4022112" cy="3560851"/>
          </a:xfrm>
          <a:prstGeom prst="wedgeRoundRectCallout">
            <a:avLst>
              <a:gd name="adj1" fmla="val 68517"/>
              <a:gd name="adj2" fmla="val -23710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400" dirty="0" smtClean="0"/>
              <a:t>Informasjonssikkerhet er virksomhetens ansvar. Arkivkjernen skal ha informasjon om skjerming av dokument og metadata slik at virksomhetens sikkerhetspolicy kan implementeres.</a:t>
            </a: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288926" y="674773"/>
            <a:ext cx="5849527" cy="2953933"/>
          </a:xfrm>
          <a:prstGeom prst="wedgeRoundRectCallout">
            <a:avLst>
              <a:gd name="adj1" fmla="val 49520"/>
              <a:gd name="adj2" fmla="val 7334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000" dirty="0" smtClean="0"/>
              <a:t>Løpende j</a:t>
            </a:r>
            <a:r>
              <a:rPr kumimoji="0" lang="nb-N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ournal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000" dirty="0" smtClean="0"/>
              <a:t>Offentlig journal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Restanseliste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000" dirty="0" smtClean="0"/>
              <a:t>Forfallsliste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Avgraderingsliste</a:t>
            </a:r>
            <a:endParaRPr kumimoji="0" 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000" dirty="0" smtClean="0"/>
              <a:t>Kassasjonsliste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Liste</a:t>
            </a:r>
            <a:r>
              <a:rPr kumimoji="0" lang="nb-NO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for </a:t>
            </a:r>
            <a:r>
              <a:rPr kumimoji="0" lang="nb-NO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bortsetting</a:t>
            </a:r>
            <a:r>
              <a:rPr kumimoji="0" lang="nb-NO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avlevering og overføring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2000" baseline="0" dirty="0" smtClean="0"/>
              <a:t>Arkivoversikt</a:t>
            </a:r>
            <a:endParaRPr kumimoji="0" 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98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2790349" y="1763214"/>
            <a:ext cx="5167697" cy="2467526"/>
          </a:xfrm>
          <a:prstGeom prst="wedgeRoundRectCallout">
            <a:avLst>
              <a:gd name="adj1" fmla="val -5166"/>
              <a:gd name="adj2" fmla="val 93805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Vurdering av dokumentenes verdi på</a:t>
            </a:r>
            <a:r>
              <a:rPr kumimoji="0" lang="nb-N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lang sikt.</a:t>
            </a:r>
          </a:p>
          <a:p>
            <a:r>
              <a:rPr lang="nb-NO" sz="2400" baseline="0" dirty="0" smtClean="0"/>
              <a:t>Gjennomføre</a:t>
            </a:r>
            <a:r>
              <a:rPr lang="nb-NO" sz="2400" dirty="0" smtClean="0"/>
              <a:t> </a:t>
            </a:r>
            <a:r>
              <a:rPr lang="nb-NO" sz="2400" dirty="0"/>
              <a:t>systematisk og kontrollert sletting av dokumenter som ikke lenger har noen </a:t>
            </a:r>
            <a:r>
              <a:rPr lang="nb-NO" sz="2400" dirty="0" err="1"/>
              <a:t>bevaringsverdi</a:t>
            </a:r>
            <a:r>
              <a:rPr lang="nb-NO" sz="2400" dirty="0"/>
              <a:t> </a:t>
            </a: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7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2314432" y="1856546"/>
            <a:ext cx="3905311" cy="2598121"/>
          </a:xfrm>
          <a:prstGeom prst="wedgeRoundRectCallout">
            <a:avLst>
              <a:gd name="adj1" fmla="val -20589"/>
              <a:gd name="adj2" fmla="val 8229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nb-NO" sz="2400" dirty="0" smtClean="0"/>
              <a:t>Med </a:t>
            </a:r>
            <a:r>
              <a:rPr lang="nb-NO" sz="2400" dirty="0"/>
              <a:t>jevne mellomrom å sette et kontrollert tidsskille i </a:t>
            </a:r>
            <a:r>
              <a:rPr lang="nb-NO" sz="2400" dirty="0" smtClean="0"/>
              <a:t>arkivet.</a:t>
            </a:r>
          </a:p>
          <a:p>
            <a:r>
              <a:rPr lang="nb-NO" sz="2400" dirty="0" smtClean="0"/>
              <a:t>Utskillelse </a:t>
            </a:r>
            <a:r>
              <a:rPr lang="nb-NO" sz="2400" dirty="0"/>
              <a:t>og </a:t>
            </a:r>
            <a:r>
              <a:rPr lang="nb-NO" sz="2400" dirty="0" err="1"/>
              <a:t>bortsetting</a:t>
            </a:r>
            <a:r>
              <a:rPr lang="nb-NO" sz="2400" dirty="0"/>
              <a:t> av eldre, uaktuelt materiale fra journal og </a:t>
            </a:r>
            <a:r>
              <a:rPr lang="nb-NO" sz="2400" dirty="0" smtClean="0"/>
              <a:t>arkiv.</a:t>
            </a: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1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 har feilet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mtClean="0"/>
              <a:t>Digitalisering </a:t>
            </a:r>
            <a:r>
              <a:rPr lang="nb-NO"/>
              <a:t>av </a:t>
            </a:r>
            <a:r>
              <a:rPr lang="nb-NO" smtClean="0"/>
              <a:t>arbeidsprosesser </a:t>
            </a:r>
            <a:r>
              <a:rPr lang="nb-NO" dirty="0" smtClean="0"/>
              <a:t>har </a:t>
            </a:r>
            <a:r>
              <a:rPr lang="nb-NO" dirty="0"/>
              <a:t>ikke har blitt fulgt av tilsvarende omlegginger i arkivdanningen</a:t>
            </a:r>
          </a:p>
          <a:p>
            <a:pPr lvl="1"/>
            <a:r>
              <a:rPr lang="nb-NO" dirty="0"/>
              <a:t>Arkivdanning er ikke lenger knyttet direkte </a:t>
            </a:r>
            <a:r>
              <a:rPr lang="nb-NO"/>
              <a:t>til </a:t>
            </a:r>
            <a:r>
              <a:rPr lang="nb-NO" smtClean="0"/>
              <a:t>prosessene </a:t>
            </a:r>
            <a:r>
              <a:rPr lang="nb-NO"/>
              <a:t>og </a:t>
            </a:r>
            <a:r>
              <a:rPr lang="nb-NO" smtClean="0"/>
              <a:t>oppgaveløsningen </a:t>
            </a:r>
            <a:endParaRPr lang="nb-NO" dirty="0" smtClean="0"/>
          </a:p>
          <a:p>
            <a:pPr lvl="1"/>
            <a:r>
              <a:rPr lang="nb-NO"/>
              <a:t>Dokumentene </a:t>
            </a:r>
            <a:r>
              <a:rPr lang="nb-NO" smtClean="0"/>
              <a:t>blir ikke </a:t>
            </a:r>
            <a:r>
              <a:rPr lang="nb-NO"/>
              <a:t>lagt inn i et </a:t>
            </a:r>
            <a:r>
              <a:rPr lang="nb-NO" smtClean="0"/>
              <a:t>arkivsystem </a:t>
            </a:r>
            <a:r>
              <a:rPr lang="nb-NO"/>
              <a:t>på virksomhetsnivå i produksjonsfasen.</a:t>
            </a:r>
          </a:p>
          <a:p>
            <a:pPr lvl="1"/>
            <a:r>
              <a:rPr lang="nb-NO" smtClean="0"/>
              <a:t>Skjer </a:t>
            </a:r>
            <a:r>
              <a:rPr lang="nb-NO" dirty="0" smtClean="0"/>
              <a:t>i stadig </a:t>
            </a:r>
            <a:r>
              <a:rPr lang="nb-NO" dirty="0"/>
              <a:t>større grad ved siden </a:t>
            </a:r>
            <a:r>
              <a:rPr lang="nb-NO"/>
              <a:t>av </a:t>
            </a:r>
            <a:r>
              <a:rPr lang="nb-NO" smtClean="0"/>
              <a:t>prosessene</a:t>
            </a:r>
            <a:r>
              <a:rPr lang="nb-NO" dirty="0"/>
              <a:t>, </a:t>
            </a:r>
            <a:r>
              <a:rPr lang="nb-NO"/>
              <a:t>gjennom </a:t>
            </a:r>
            <a:r>
              <a:rPr lang="nb-NO" smtClean="0"/>
              <a:t>manuell </a:t>
            </a:r>
            <a:r>
              <a:rPr lang="nb-NO"/>
              <a:t>«</a:t>
            </a:r>
            <a:r>
              <a:rPr lang="nb-NO" smtClean="0"/>
              <a:t>innsamling» av </a:t>
            </a:r>
            <a:r>
              <a:rPr lang="nb-NO" dirty="0"/>
              <a:t>dokumenter som er lagret ulike steder </a:t>
            </a:r>
            <a:r>
              <a:rPr lang="nb-NO"/>
              <a:t>i </a:t>
            </a:r>
            <a:r>
              <a:rPr lang="nb-NO" smtClean="0"/>
              <a:t>organisasjonen, lenge etter at prosessene er avsluttet. </a:t>
            </a:r>
          </a:p>
          <a:p>
            <a:r>
              <a:rPr lang="nb-NO" smtClean="0"/>
              <a:t>Noark-4 </a:t>
            </a:r>
            <a:r>
              <a:rPr lang="nb-NO" dirty="0" smtClean="0"/>
              <a:t>og sak-/arkivsystemene </a:t>
            </a:r>
            <a:r>
              <a:rPr lang="nb-NO" dirty="0"/>
              <a:t>er antakelig en del av forklaringen på </a:t>
            </a:r>
            <a:r>
              <a:rPr lang="nb-NO"/>
              <a:t>dette</a:t>
            </a:r>
            <a:r>
              <a:rPr lang="nb-NO" smtClean="0"/>
              <a:t>.</a:t>
            </a:r>
          </a:p>
          <a:p>
            <a:pPr lvl="1"/>
            <a:r>
              <a:rPr lang="nb-NO" smtClean="0"/>
              <a:t>Sak-/journalpostkonteksten er lite hensiktsmessig for store deler av det arkivpliktige materialet.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28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3095889" y="1871861"/>
            <a:ext cx="3905311" cy="2598121"/>
          </a:xfrm>
          <a:prstGeom prst="wedgeRoundRectCallout">
            <a:avLst>
              <a:gd name="adj1" fmla="val -67661"/>
              <a:gd name="adj2" fmla="val 3683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nb-NO" sz="2000" dirty="0"/>
              <a:t>Avleveringsuttrekket består av metadata og </a:t>
            </a:r>
            <a:r>
              <a:rPr lang="nb-NO" sz="2000" dirty="0" smtClean="0"/>
              <a:t>dokumenter.</a:t>
            </a:r>
          </a:p>
          <a:p>
            <a:r>
              <a:rPr lang="nb-NO" sz="2000" dirty="0"/>
              <a:t>Metadata avleveres i et hierarkisk </a:t>
            </a:r>
            <a:r>
              <a:rPr lang="nb-NO" sz="2000" dirty="0" smtClean="0"/>
              <a:t>XML-format basert </a:t>
            </a:r>
            <a:r>
              <a:rPr lang="nb-NO" sz="2000" dirty="0"/>
              <a:t>på arkivstrukturen, metadata er nøstet inn i hverandre</a:t>
            </a:r>
            <a:endParaRPr kumimoji="0" 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1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585913" y="839903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3" name="Rett linje 2"/>
          <p:cNvCxnSpPr>
            <a:stCxn id="2" idx="0"/>
            <a:endCxn id="2" idx="4"/>
          </p:cNvCxnSpPr>
          <p:nvPr/>
        </p:nvCxnSpPr>
        <p:spPr>
          <a:xfrm>
            <a:off x="4267089" y="839903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2" idx="2"/>
            <a:endCxn id="2" idx="6"/>
          </p:cNvCxnSpPr>
          <p:nvPr/>
        </p:nvCxnSpPr>
        <p:spPr>
          <a:xfrm>
            <a:off x="1585913" y="3441927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Rett linje 4"/>
          <p:cNvCxnSpPr>
            <a:stCxn id="2" idx="1"/>
            <a:endCxn id="2" idx="5"/>
          </p:cNvCxnSpPr>
          <p:nvPr/>
        </p:nvCxnSpPr>
        <p:spPr>
          <a:xfrm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ett linje 5"/>
          <p:cNvCxnSpPr>
            <a:stCxn id="2" idx="3"/>
            <a:endCxn id="2" idx="7"/>
          </p:cNvCxnSpPr>
          <p:nvPr/>
        </p:nvCxnSpPr>
        <p:spPr>
          <a:xfrm flipV="1">
            <a:off x="2371211" y="1602018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boks 13"/>
          <p:cNvSpPr txBox="1">
            <a:spLocks noChangeArrowheads="1"/>
          </p:cNvSpPr>
          <p:nvPr/>
        </p:nvSpPr>
        <p:spPr bwMode="auto">
          <a:xfrm rot="20207800">
            <a:off x="2711141" y="1123931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boks 14"/>
          <p:cNvSpPr txBox="1">
            <a:spLocks noChangeArrowheads="1"/>
          </p:cNvSpPr>
          <p:nvPr/>
        </p:nvSpPr>
        <p:spPr bwMode="auto">
          <a:xfrm rot="4010960">
            <a:off x="5582103" y="2338074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boks 15"/>
          <p:cNvSpPr txBox="1">
            <a:spLocks noChangeArrowheads="1"/>
          </p:cNvSpPr>
          <p:nvPr/>
        </p:nvSpPr>
        <p:spPr bwMode="auto">
          <a:xfrm rot="6829124">
            <a:off x="5926643" y="4111776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16"/>
          <p:cNvSpPr txBox="1">
            <a:spLocks noChangeArrowheads="1"/>
          </p:cNvSpPr>
          <p:nvPr/>
        </p:nvSpPr>
        <p:spPr bwMode="auto">
          <a:xfrm rot="9381463">
            <a:off x="4253529" y="5489005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7"/>
          <p:cNvSpPr txBox="1">
            <a:spLocks noChangeArrowheads="1"/>
          </p:cNvSpPr>
          <p:nvPr/>
        </p:nvSpPr>
        <p:spPr bwMode="auto">
          <a:xfrm rot="12305160">
            <a:off x="2648429" y="5384593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boks 18"/>
          <p:cNvSpPr txBox="1">
            <a:spLocks noChangeArrowheads="1"/>
          </p:cNvSpPr>
          <p:nvPr/>
        </p:nvSpPr>
        <p:spPr bwMode="auto">
          <a:xfrm rot="14618150">
            <a:off x="1563929" y="4197921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boks 19"/>
          <p:cNvSpPr txBox="1">
            <a:spLocks noChangeArrowheads="1"/>
          </p:cNvSpPr>
          <p:nvPr/>
        </p:nvSpPr>
        <p:spPr bwMode="auto">
          <a:xfrm rot="17566529">
            <a:off x="1464863" y="2338338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20"/>
          <p:cNvSpPr txBox="1">
            <a:spLocks noChangeArrowheads="1"/>
          </p:cNvSpPr>
          <p:nvPr/>
        </p:nvSpPr>
        <p:spPr bwMode="auto">
          <a:xfrm rot="1398952">
            <a:off x="4689084" y="1150573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395723" y="1602018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Ellipse 2"/>
          <p:cNvSpPr>
            <a:spLocks noChangeArrowheads="1"/>
          </p:cNvSpPr>
          <p:nvPr/>
        </p:nvSpPr>
        <p:spPr bwMode="auto">
          <a:xfrm>
            <a:off x="2466888" y="1679437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3"/>
          <p:cNvSpPr txBox="1">
            <a:spLocks noChangeArrowheads="1"/>
          </p:cNvSpPr>
          <p:nvPr/>
        </p:nvSpPr>
        <p:spPr bwMode="auto">
          <a:xfrm>
            <a:off x="2790349" y="3516480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boks 5"/>
          <p:cNvSpPr txBox="1">
            <a:spLocks noChangeArrowheads="1"/>
          </p:cNvSpPr>
          <p:nvPr/>
        </p:nvSpPr>
        <p:spPr bwMode="auto">
          <a:xfrm>
            <a:off x="4656084" y="3525129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3649359" y="4303143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ildeforklaring formet som et avrundet rektangel 20"/>
          <p:cNvSpPr/>
          <p:nvPr/>
        </p:nvSpPr>
        <p:spPr bwMode="auto">
          <a:xfrm>
            <a:off x="3168766" y="1224664"/>
            <a:ext cx="4219369" cy="3666877"/>
          </a:xfrm>
          <a:prstGeom prst="wedgeRoundRectCallout">
            <a:avLst>
              <a:gd name="adj1" fmla="val -64978"/>
              <a:gd name="adj2" fmla="val -1632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nb-NO" sz="2400" dirty="0" smtClean="0"/>
              <a:t>Krav som </a:t>
            </a:r>
            <a:r>
              <a:rPr lang="nb-NO" sz="2400" dirty="0"/>
              <a:t>skal legge til rette for at arkivansvarlige skal kunne administrere og ha kontroll på arkivet, arkivstrukturen og metadataene som hører til arkivenhetene i </a:t>
            </a:r>
            <a:r>
              <a:rPr lang="nb-NO" sz="2400" dirty="0" smtClean="0"/>
              <a:t>strukturen, inkludert dokumentene og konvertering til arkivformat. </a:t>
            </a: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50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med </a:t>
            </a:r>
            <a:r>
              <a:rPr lang="nb-NO" dirty="0" err="1" smtClean="0"/>
              <a:t>Noark</a:t>
            </a:r>
            <a:r>
              <a:rPr lang="nb-NO" dirty="0" smtClean="0"/>
              <a:t>-standarden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39552" y="1828800"/>
            <a:ext cx="7994848" cy="4408512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Kompetanse og kunnskap om </a:t>
            </a:r>
            <a:r>
              <a:rPr lang="nb-NO" dirty="0" err="1" smtClean="0"/>
              <a:t>Noark</a:t>
            </a:r>
            <a:r>
              <a:rPr lang="nb-NO" dirty="0" smtClean="0"/>
              <a:t> er i vesentlig grad knyttet til løsninger som brukes og finnes i markedet</a:t>
            </a:r>
          </a:p>
          <a:p>
            <a:r>
              <a:rPr lang="nb-NO" dirty="0" smtClean="0"/>
              <a:t>Løsninger som finnes og brukes i markedet er i all hovedsak Noark-5-tilpassede Noark-4-løsninger</a:t>
            </a:r>
          </a:p>
          <a:p>
            <a:r>
              <a:rPr lang="nb-NO" dirty="0" smtClean="0"/>
              <a:t>Markedets </a:t>
            </a:r>
            <a:r>
              <a:rPr lang="nb-NO" dirty="0" err="1" smtClean="0"/>
              <a:t>Noark</a:t>
            </a:r>
            <a:r>
              <a:rPr lang="nb-NO" dirty="0" smtClean="0"/>
              <a:t>-løsninger leverer IKKE i henhold til intensjoner og ambisjoner for </a:t>
            </a:r>
            <a:r>
              <a:rPr lang="nb-NO" dirty="0" err="1" smtClean="0"/>
              <a:t>Noark</a:t>
            </a:r>
            <a:r>
              <a:rPr lang="nb-NO" dirty="0" smtClean="0"/>
              <a:t> 5</a:t>
            </a:r>
          </a:p>
          <a:p>
            <a:r>
              <a:rPr lang="nb-NO" dirty="0" smtClean="0"/>
              <a:t>Aktører som har forsøkt å basere dokumentasjonsforvaltning på standard hyllevare for dokumenthåndtering og dokumentasjonsforvaltning (ECM med ERM) har i liten grad lykkes</a:t>
            </a:r>
          </a:p>
          <a:p>
            <a:pPr lvl="1"/>
            <a:r>
              <a:rPr lang="nb-NO" dirty="0" err="1" smtClean="0"/>
              <a:t>Sopra</a:t>
            </a:r>
            <a:r>
              <a:rPr lang="nb-NO" dirty="0" smtClean="0"/>
              <a:t> </a:t>
            </a:r>
            <a:r>
              <a:rPr lang="nb-NO" dirty="0" err="1" smtClean="0"/>
              <a:t>Steria</a:t>
            </a:r>
            <a:r>
              <a:rPr lang="nb-NO" dirty="0" smtClean="0"/>
              <a:t>, innspill til evaluering av </a:t>
            </a:r>
            <a:r>
              <a:rPr lang="nb-NO" dirty="0" err="1" smtClean="0"/>
              <a:t>Noark</a:t>
            </a:r>
            <a:r>
              <a:rPr lang="nb-NO" dirty="0" smtClean="0"/>
              <a:t>-standarden</a:t>
            </a:r>
          </a:p>
        </p:txBody>
      </p:sp>
    </p:spTree>
    <p:extLst>
      <p:ext uri="{BB962C8B-B14F-4D97-AF65-F5344CB8AC3E}">
        <p14:creationId xmlns:p14="http://schemas.microsoft.com/office/powerpoint/2010/main" val="8054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Godkjente løsninger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4040188" cy="4464497"/>
          </a:xfrm>
        </p:spPr>
        <p:txBody>
          <a:bodyPr>
            <a:normAutofit fontScale="92500" lnSpcReduction="20000"/>
          </a:bodyPr>
          <a:lstStyle/>
          <a:p>
            <a:r>
              <a:rPr lang="nb-NO" b="1" dirty="0" err="1"/>
              <a:t>Documaster</a:t>
            </a:r>
            <a:r>
              <a:rPr lang="nb-NO" b="1" dirty="0"/>
              <a:t> Arkiv (</a:t>
            </a:r>
            <a:r>
              <a:rPr lang="nb-NO" b="1" dirty="0" err="1"/>
              <a:t>Documaster</a:t>
            </a:r>
            <a:r>
              <a:rPr lang="nb-NO" b="1" dirty="0"/>
              <a:t> AS</a:t>
            </a:r>
            <a:r>
              <a:rPr lang="nb-NO" b="1" dirty="0" smtClean="0"/>
              <a:t>)</a:t>
            </a:r>
          </a:p>
          <a:p>
            <a:r>
              <a:rPr lang="nb-NO" b="1" dirty="0" err="1"/>
              <a:t>ePhorte</a:t>
            </a:r>
            <a:r>
              <a:rPr lang="nb-NO" b="1" dirty="0"/>
              <a:t> versjon 5.1.4 (</a:t>
            </a:r>
            <a:r>
              <a:rPr lang="nb-NO" b="1" dirty="0" err="1"/>
              <a:t>Gecko</a:t>
            </a:r>
            <a:r>
              <a:rPr lang="nb-NO" b="1" dirty="0"/>
              <a:t>/</a:t>
            </a:r>
            <a:r>
              <a:rPr lang="nb-NO" b="1" dirty="0" err="1"/>
              <a:t>Evry</a:t>
            </a:r>
            <a:r>
              <a:rPr lang="nb-NO" b="1" dirty="0" smtClean="0"/>
              <a:t>)</a:t>
            </a:r>
          </a:p>
          <a:p>
            <a:r>
              <a:rPr lang="nb-NO" b="1" dirty="0"/>
              <a:t>ACOS </a:t>
            </a:r>
            <a:r>
              <a:rPr lang="nb-NO" b="1" dirty="0" err="1"/>
              <a:t>Websak</a:t>
            </a:r>
            <a:r>
              <a:rPr lang="nb-NO" b="1" dirty="0"/>
              <a:t> versjon 4.0 (ACOS AS</a:t>
            </a:r>
            <a:r>
              <a:rPr lang="nb-NO" b="1" dirty="0" smtClean="0"/>
              <a:t>)</a:t>
            </a:r>
          </a:p>
          <a:p>
            <a:r>
              <a:rPr lang="nb-NO" b="1" dirty="0"/>
              <a:t>Public 360 versjon 4.1 </a:t>
            </a:r>
            <a:r>
              <a:rPr lang="nb-NO" b="1" dirty="0" err="1"/>
              <a:t>ServicePack</a:t>
            </a:r>
            <a:r>
              <a:rPr lang="nb-NO" b="1" dirty="0"/>
              <a:t> 5 (Software </a:t>
            </a:r>
            <a:r>
              <a:rPr lang="nb-NO" b="1" dirty="0" err="1"/>
              <a:t>Innovation</a:t>
            </a:r>
            <a:r>
              <a:rPr lang="nb-NO" b="1" dirty="0"/>
              <a:t> AS</a:t>
            </a:r>
            <a:r>
              <a:rPr lang="nb-NO" b="1" dirty="0" smtClean="0"/>
              <a:t>)</a:t>
            </a:r>
          </a:p>
          <a:p>
            <a:r>
              <a:rPr lang="nb-NO" b="1" dirty="0"/>
              <a:t>Visma samhandling arkiv (Visma </a:t>
            </a:r>
            <a:r>
              <a:rPr lang="nb-NO" b="1" dirty="0" err="1"/>
              <a:t>Unique</a:t>
            </a:r>
            <a:r>
              <a:rPr lang="nb-NO" b="1" dirty="0"/>
              <a:t> AS</a:t>
            </a:r>
            <a:r>
              <a:rPr lang="nb-NO" b="1" dirty="0" smtClean="0"/>
              <a:t>)</a:t>
            </a:r>
          </a:p>
          <a:p>
            <a:r>
              <a:rPr lang="nb-NO" dirty="0"/>
              <a:t>Capgemini-IBM ECM </a:t>
            </a:r>
            <a:r>
              <a:rPr lang="nb-NO" dirty="0" err="1"/>
              <a:t>Noark</a:t>
            </a:r>
            <a:r>
              <a:rPr lang="nb-NO" dirty="0"/>
              <a:t> 5 v. </a:t>
            </a:r>
            <a:r>
              <a:rPr lang="nb-NO" dirty="0" smtClean="0"/>
              <a:t>1.0</a:t>
            </a:r>
          </a:p>
          <a:p>
            <a:r>
              <a:rPr lang="nb-NO" dirty="0" err="1"/>
              <a:t>Noark</a:t>
            </a:r>
            <a:r>
              <a:rPr lang="nb-NO" dirty="0"/>
              <a:t> 5 for </a:t>
            </a:r>
            <a:r>
              <a:rPr lang="nb-NO" dirty="0" err="1"/>
              <a:t>Documentum</a:t>
            </a:r>
            <a:r>
              <a:rPr lang="nb-NO" dirty="0"/>
              <a:t> (N5D) versjon 2.0 fra </a:t>
            </a:r>
            <a:r>
              <a:rPr lang="nb-NO" dirty="0" err="1"/>
              <a:t>Ciber</a:t>
            </a:r>
            <a:r>
              <a:rPr lang="nb-NO" dirty="0"/>
              <a:t> Norge </a:t>
            </a:r>
            <a:r>
              <a:rPr lang="nb-NO" dirty="0" smtClean="0"/>
              <a:t>AS</a:t>
            </a:r>
          </a:p>
          <a:p>
            <a:r>
              <a:rPr lang="nb-NO" dirty="0" err="1"/>
              <a:t>Steria</a:t>
            </a:r>
            <a:r>
              <a:rPr lang="nb-NO" dirty="0"/>
              <a:t> </a:t>
            </a:r>
            <a:r>
              <a:rPr lang="nb-NO" dirty="0" err="1"/>
              <a:t>Noark</a:t>
            </a:r>
            <a:r>
              <a:rPr lang="nb-NO" dirty="0"/>
              <a:t> 5 </a:t>
            </a:r>
            <a:r>
              <a:rPr lang="nb-NO" dirty="0" smtClean="0"/>
              <a:t>kjerne</a:t>
            </a:r>
          </a:p>
          <a:p>
            <a:r>
              <a:rPr lang="nb-NO" dirty="0"/>
              <a:t>EDB sak og arkiv fra EDB </a:t>
            </a:r>
            <a:r>
              <a:rPr lang="nb-NO" dirty="0" err="1"/>
              <a:t>ErgoGroup</a:t>
            </a:r>
            <a:r>
              <a:rPr lang="nb-NO" dirty="0"/>
              <a:t> </a:t>
            </a:r>
            <a:r>
              <a:rPr lang="nb-NO" dirty="0" smtClean="0"/>
              <a:t>AS</a:t>
            </a:r>
          </a:p>
          <a:p>
            <a:r>
              <a:rPr lang="nb-NO" dirty="0" err="1"/>
              <a:t>Noark</a:t>
            </a:r>
            <a:r>
              <a:rPr lang="nb-NO" dirty="0"/>
              <a:t> 5 for </a:t>
            </a:r>
            <a:r>
              <a:rPr lang="nb-NO" dirty="0" err="1"/>
              <a:t>iipax</a:t>
            </a:r>
            <a:r>
              <a:rPr lang="nb-NO" dirty="0"/>
              <a:t> fra Ida </a:t>
            </a:r>
            <a:r>
              <a:rPr lang="nb-NO" dirty="0" err="1"/>
              <a:t>Infront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4041775" cy="4464497"/>
          </a:xfrm>
        </p:spPr>
        <p:txBody>
          <a:bodyPr>
            <a:normAutofit/>
          </a:bodyPr>
          <a:lstStyle/>
          <a:p>
            <a:r>
              <a:rPr lang="nb-NO" dirty="0" smtClean="0"/>
              <a:t>Løsningene </a:t>
            </a:r>
            <a:r>
              <a:rPr lang="nb-NO" dirty="0"/>
              <a:t>oppfyller kravene til godkjenning i henhold til arkivforskriften </a:t>
            </a:r>
            <a:r>
              <a:rPr lang="nb-NO"/>
              <a:t>§ </a:t>
            </a:r>
            <a:r>
              <a:rPr lang="nb-NO" smtClean="0"/>
              <a:t>11</a:t>
            </a:r>
            <a:endParaRPr lang="nb-NO" dirty="0" smtClean="0"/>
          </a:p>
          <a:p>
            <a:pPr lvl="1"/>
            <a:r>
              <a:rPr lang="nb-NO" dirty="0" smtClean="0"/>
              <a:t>Det </a:t>
            </a:r>
            <a:r>
              <a:rPr lang="nb-NO" dirty="0"/>
              <a:t>vil si at løsningene kan benyttes for det formålet </a:t>
            </a:r>
            <a:r>
              <a:rPr lang="nb-NO" dirty="0" err="1"/>
              <a:t>Noark</a:t>
            </a:r>
            <a:r>
              <a:rPr lang="nb-NO" dirty="0"/>
              <a:t>-standarden er pålagt for</a:t>
            </a:r>
            <a:r>
              <a:rPr lang="nb-NO"/>
              <a:t>. </a:t>
            </a:r>
            <a:endParaRPr lang="nb-NO" smtClean="0"/>
          </a:p>
          <a:p>
            <a:pPr lvl="1"/>
            <a:r>
              <a:rPr lang="nb-NO" smtClean="0"/>
              <a:t>Både midlertidig og endelig godkjent</a:t>
            </a:r>
            <a:endParaRPr lang="nb-NO" dirty="0" smtClean="0"/>
          </a:p>
          <a:p>
            <a:r>
              <a:rPr lang="nb-NO" smtClean="0"/>
              <a:t>Virksomhetsspesifikke </a:t>
            </a:r>
            <a:r>
              <a:rPr lang="nb-NO" dirty="0" smtClean="0"/>
              <a:t>metadata</a:t>
            </a:r>
          </a:p>
          <a:p>
            <a:pPr lvl="1"/>
            <a:r>
              <a:rPr lang="nb-NO" smtClean="0"/>
              <a:t>Arkivskaper </a:t>
            </a:r>
            <a:r>
              <a:rPr lang="nb-NO" dirty="0"/>
              <a:t>må selv ta stilling </a:t>
            </a:r>
            <a:r>
              <a:rPr lang="nb-NO"/>
              <a:t>til </a:t>
            </a:r>
            <a:r>
              <a:rPr lang="nb-NO" smtClean="0"/>
              <a:t>hvilke fagsystemdata som </a:t>
            </a:r>
            <a:r>
              <a:rPr lang="nb-NO" dirty="0"/>
              <a:t>skal overføres og bevares i </a:t>
            </a:r>
            <a:r>
              <a:rPr lang="nb-NO" dirty="0" err="1"/>
              <a:t>Noark</a:t>
            </a:r>
            <a:r>
              <a:rPr lang="nb-NO" dirty="0"/>
              <a:t>-strukturen, hvis de skal overføres. 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4678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typer godkjenninger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6956" y="1772816"/>
            <a:ext cx="4040188" cy="4464497"/>
          </a:xfrm>
        </p:spPr>
        <p:txBody>
          <a:bodyPr>
            <a:normAutofit/>
          </a:bodyPr>
          <a:lstStyle/>
          <a:p>
            <a:r>
              <a:rPr lang="nb-NO" dirty="0"/>
              <a:t>Dette er løsninger som det ikke er noe krav i arkivregelverket om at de skal være godkjent </a:t>
            </a:r>
            <a:endParaRPr lang="nb-NO" dirty="0" smtClean="0"/>
          </a:p>
          <a:p>
            <a:pPr lvl="1"/>
            <a:r>
              <a:rPr lang="nb-NO" dirty="0" smtClean="0"/>
              <a:t>Godkjenningen </a:t>
            </a:r>
            <a:r>
              <a:rPr lang="nb-NO" dirty="0"/>
              <a:t>innebærer at leverandøren av disse løsningene har levert et arkivuttrekk og en egenerklæring som viser hvilke deler av standarden som er oppfylt. </a:t>
            </a:r>
            <a:endParaRPr lang="nb-NO" dirty="0" smtClean="0"/>
          </a:p>
          <a:p>
            <a:pPr lvl="1"/>
            <a:r>
              <a:rPr lang="nb-NO" dirty="0" smtClean="0"/>
              <a:t>Disse </a:t>
            </a:r>
            <a:r>
              <a:rPr lang="nb-NO" dirty="0"/>
              <a:t>løsningene oppfyller ikke kravene til godkjenning i henhold til arkivforskriften </a:t>
            </a:r>
            <a:r>
              <a:rPr lang="nb-NO"/>
              <a:t>§ </a:t>
            </a:r>
            <a:r>
              <a:rPr lang="nb-NO" smtClean="0"/>
              <a:t>11, </a:t>
            </a:r>
            <a:r>
              <a:rPr lang="nb-NO" dirty="0"/>
              <a:t>og kan dermed ikke brukes til det formålet arkivforskriften pålegger </a:t>
            </a:r>
            <a:r>
              <a:rPr lang="nb-NO" dirty="0" err="1"/>
              <a:t>Noark</a:t>
            </a:r>
            <a:r>
              <a:rPr lang="nb-NO" dirty="0"/>
              <a:t>-godkjenning for</a:t>
            </a:r>
            <a:r>
              <a:rPr lang="nb-NO"/>
              <a:t>. </a:t>
            </a:r>
            <a:endParaRPr lang="nb-NO" dirty="0" smtClean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7543" y="1772816"/>
            <a:ext cx="4041775" cy="4485457"/>
          </a:xfrm>
        </p:spPr>
        <p:txBody>
          <a:bodyPr>
            <a:normAutofit fontScale="85000" lnSpcReduction="20000"/>
          </a:bodyPr>
          <a:lstStyle/>
          <a:p>
            <a:r>
              <a:rPr lang="nb-NO" b="1" dirty="0" err="1"/>
              <a:t>BraArkiv</a:t>
            </a:r>
            <a:r>
              <a:rPr lang="nb-NO" b="1" dirty="0"/>
              <a:t> (</a:t>
            </a:r>
            <a:r>
              <a:rPr lang="nb-NO" b="1" dirty="0" err="1"/>
              <a:t>Geomatikk</a:t>
            </a:r>
            <a:r>
              <a:rPr lang="nb-NO" b="1" dirty="0"/>
              <a:t> IKT</a:t>
            </a:r>
            <a:r>
              <a:rPr lang="nb-NO" b="1" dirty="0" smtClean="0"/>
              <a:t>)</a:t>
            </a:r>
          </a:p>
          <a:p>
            <a:r>
              <a:rPr lang="nb-NO" b="1" dirty="0" err="1"/>
              <a:t>Socio</a:t>
            </a:r>
            <a:r>
              <a:rPr lang="nb-NO" b="1" dirty="0"/>
              <a:t> (</a:t>
            </a:r>
            <a:r>
              <a:rPr lang="nb-NO" b="1" dirty="0" err="1"/>
              <a:t>Tieto</a:t>
            </a:r>
            <a:r>
              <a:rPr lang="nb-NO" b="1" dirty="0"/>
              <a:t> Norge AS</a:t>
            </a:r>
            <a:r>
              <a:rPr lang="nb-NO" b="1" dirty="0" smtClean="0"/>
              <a:t>)</a:t>
            </a:r>
          </a:p>
          <a:p>
            <a:r>
              <a:rPr lang="nb-NO" b="1" dirty="0" err="1"/>
              <a:t>Documaster</a:t>
            </a:r>
            <a:r>
              <a:rPr lang="nb-NO" b="1" dirty="0"/>
              <a:t> DOTS versjon 1.0 (NXC AS</a:t>
            </a:r>
            <a:r>
              <a:rPr lang="nb-NO" b="1" dirty="0" smtClean="0"/>
              <a:t>)</a:t>
            </a:r>
          </a:p>
          <a:p>
            <a:r>
              <a:rPr lang="nb-NO" dirty="0" err="1"/>
              <a:t>Weblager</a:t>
            </a:r>
            <a:r>
              <a:rPr lang="nb-NO" dirty="0"/>
              <a:t> fra Dansk </a:t>
            </a:r>
            <a:r>
              <a:rPr lang="nb-NO" dirty="0" err="1"/>
              <a:t>Scanning</a:t>
            </a:r>
            <a:r>
              <a:rPr lang="nb-NO" dirty="0"/>
              <a:t> </a:t>
            </a:r>
            <a:r>
              <a:rPr lang="nb-NO" dirty="0" smtClean="0"/>
              <a:t>AS</a:t>
            </a:r>
          </a:p>
          <a:p>
            <a:r>
              <a:rPr lang="nb-NO" dirty="0" err="1"/>
              <a:t>Soludyne</a:t>
            </a:r>
            <a:r>
              <a:rPr lang="nb-NO" dirty="0"/>
              <a:t> (fagsystem for virksomhetsstyring</a:t>
            </a:r>
            <a:r>
              <a:rPr lang="nb-NO" dirty="0" smtClean="0"/>
              <a:t>)</a:t>
            </a:r>
          </a:p>
          <a:p>
            <a:r>
              <a:rPr lang="nb-NO" dirty="0" err="1"/>
              <a:t>eArkiv</a:t>
            </a:r>
            <a:r>
              <a:rPr lang="nb-NO" dirty="0"/>
              <a:t> </a:t>
            </a:r>
            <a:r>
              <a:rPr lang="nb-NO" dirty="0" smtClean="0"/>
              <a:t>360</a:t>
            </a:r>
          </a:p>
          <a:p>
            <a:r>
              <a:rPr lang="nb-NO" dirty="0" smtClean="0"/>
              <a:t>Fasit </a:t>
            </a:r>
            <a:r>
              <a:rPr lang="nb-NO" dirty="0"/>
              <a:t>utviklet av </a:t>
            </a:r>
            <a:r>
              <a:rPr lang="nb-NO" dirty="0" err="1"/>
              <a:t>Bouvet</a:t>
            </a:r>
            <a:r>
              <a:rPr lang="nb-NO" dirty="0"/>
              <a:t> ASA for Oslo kommune, Byrådsavdeling for eldre, helse og sosiale </a:t>
            </a:r>
            <a:r>
              <a:rPr lang="nb-NO" dirty="0" smtClean="0"/>
              <a:t>tjenester</a:t>
            </a:r>
          </a:p>
          <a:p>
            <a:r>
              <a:rPr lang="nb-NO" dirty="0" err="1"/>
              <a:t>Tieto</a:t>
            </a:r>
            <a:r>
              <a:rPr lang="nb-NO" dirty="0"/>
              <a:t> </a:t>
            </a:r>
            <a:r>
              <a:rPr lang="nb-NO" dirty="0" err="1"/>
              <a:t>Noark</a:t>
            </a:r>
            <a:r>
              <a:rPr lang="nb-NO" dirty="0"/>
              <a:t> 5 for </a:t>
            </a:r>
            <a:r>
              <a:rPr lang="nb-NO" dirty="0" err="1" smtClean="0"/>
              <a:t>Documentum</a:t>
            </a:r>
            <a:endParaRPr lang="nb-NO" dirty="0" smtClean="0"/>
          </a:p>
          <a:p>
            <a:r>
              <a:rPr lang="nb-NO" dirty="0" err="1"/>
              <a:t>iipax</a:t>
            </a:r>
            <a:r>
              <a:rPr lang="nb-NO" dirty="0"/>
              <a:t> fra Ida </a:t>
            </a:r>
            <a:r>
              <a:rPr lang="nb-NO" dirty="0" err="1"/>
              <a:t>Infront</a:t>
            </a:r>
            <a:r>
              <a:rPr lang="nb-NO" dirty="0"/>
              <a:t> som </a:t>
            </a:r>
            <a:r>
              <a:rPr lang="nb-NO" dirty="0" err="1"/>
              <a:t>Noark</a:t>
            </a:r>
            <a:r>
              <a:rPr lang="nb-NO" dirty="0"/>
              <a:t> 5 </a:t>
            </a:r>
            <a:r>
              <a:rPr lang="nb-NO" dirty="0" smtClean="0"/>
              <a:t>kjerne</a:t>
            </a:r>
          </a:p>
          <a:p>
            <a:r>
              <a:rPr lang="nb-NO" dirty="0" err="1"/>
              <a:t>Noark</a:t>
            </a:r>
            <a:r>
              <a:rPr lang="nb-NO" dirty="0"/>
              <a:t> 5-kjerne i fagsystemet for Skipsregistrene NIS og </a:t>
            </a:r>
            <a:r>
              <a:rPr lang="nb-NO" dirty="0" smtClean="0"/>
              <a:t>NOR</a:t>
            </a:r>
          </a:p>
          <a:p>
            <a:r>
              <a:rPr lang="nb-NO" dirty="0" err="1"/>
              <a:t>Noark</a:t>
            </a:r>
            <a:r>
              <a:rPr lang="nb-NO" dirty="0"/>
              <a:t> 5 for </a:t>
            </a:r>
            <a:r>
              <a:rPr lang="nb-NO" dirty="0" err="1" smtClean="0"/>
              <a:t>Documentum</a:t>
            </a:r>
            <a:r>
              <a:rPr lang="nb-NO" dirty="0" smtClean="0"/>
              <a:t> (</a:t>
            </a:r>
            <a:r>
              <a:rPr lang="nb-NO" dirty="0" err="1" smtClean="0"/>
              <a:t>Ciber</a:t>
            </a:r>
            <a:r>
              <a:rPr lang="nb-NO" dirty="0" smtClean="0"/>
              <a:t> og Joint)</a:t>
            </a:r>
          </a:p>
          <a:p>
            <a:r>
              <a:rPr lang="nb-NO" dirty="0"/>
              <a:t>W3D3 </a:t>
            </a:r>
            <a:r>
              <a:rPr lang="nb-NO" dirty="0" smtClean="0"/>
              <a:t>(</a:t>
            </a:r>
            <a:r>
              <a:rPr lang="nb-NO" dirty="0" err="1"/>
              <a:t>FormPipe</a:t>
            </a:r>
            <a:r>
              <a:rPr lang="nb-NO" dirty="0"/>
              <a:t> Software </a:t>
            </a:r>
            <a:r>
              <a:rPr lang="nb-NO" dirty="0" smtClean="0"/>
              <a:t>AB)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828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958138" cy="669131"/>
          </a:xfrm>
        </p:spPr>
        <p:txBody>
          <a:bodyPr/>
          <a:lstStyle/>
          <a:p>
            <a:r>
              <a:rPr lang="nb-NO" dirty="0" smtClean="0"/>
              <a:t>Konseptuell standard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8651" y="1964531"/>
            <a:ext cx="4421981" cy="4560813"/>
          </a:xfrm>
        </p:spPr>
        <p:txBody>
          <a:bodyPr>
            <a:normAutofit fontScale="85000" lnSpcReduction="10000"/>
          </a:bodyPr>
          <a:lstStyle/>
          <a:p>
            <a:r>
              <a:rPr lang="nb-NO" dirty="0" smtClean="0"/>
              <a:t>Noark 5 spesifiserer krav til en «arkivkjerne» </a:t>
            </a:r>
          </a:p>
          <a:p>
            <a:pPr lvl="1"/>
            <a:r>
              <a:rPr lang="nb-NO" dirty="0" smtClean="0"/>
              <a:t>Den spesifiserer </a:t>
            </a:r>
            <a:r>
              <a:rPr lang="nb-NO" u="sng" dirty="0" smtClean="0"/>
              <a:t>ikke</a:t>
            </a:r>
            <a:r>
              <a:rPr lang="nb-NO" dirty="0" smtClean="0"/>
              <a:t> et komplett system for saksbehandling og arkiv</a:t>
            </a:r>
          </a:p>
          <a:p>
            <a:pPr lvl="1"/>
            <a:r>
              <a:rPr lang="nb-NO" dirty="0" smtClean="0"/>
              <a:t>Den spesifiserer </a:t>
            </a:r>
            <a:r>
              <a:rPr lang="nb-NO" u="sng" dirty="0" smtClean="0"/>
              <a:t>ikke</a:t>
            </a:r>
            <a:r>
              <a:rPr lang="nb-NO" dirty="0" smtClean="0"/>
              <a:t> en kjernemodul </a:t>
            </a:r>
          </a:p>
          <a:p>
            <a:pPr lvl="1"/>
            <a:r>
              <a:rPr lang="nb-NO" dirty="0" smtClean="0"/>
              <a:t>Det viktige er at </a:t>
            </a:r>
            <a:r>
              <a:rPr lang="nb-NO" u="sng" dirty="0" smtClean="0"/>
              <a:t>løsningen</a:t>
            </a:r>
            <a:r>
              <a:rPr lang="nb-NO" dirty="0" smtClean="0"/>
              <a:t> oppfyller kravene</a:t>
            </a:r>
          </a:p>
          <a:p>
            <a:pPr lvl="1"/>
            <a:r>
              <a:rPr lang="nb-NO" dirty="0" smtClean="0"/>
              <a:t>Noark 5 er ikke en IT-standard</a:t>
            </a:r>
          </a:p>
          <a:p>
            <a:pPr lvl="2"/>
            <a:r>
              <a:rPr lang="nb-NO" dirty="0" smtClean="0"/>
              <a:t>Stiller ikke krav til hvordan det skal løses</a:t>
            </a:r>
          </a:p>
          <a:p>
            <a:pPr lvl="2"/>
            <a:r>
              <a:rPr lang="nb-NO" dirty="0" smtClean="0"/>
              <a:t>Stiller krav til hvordan det skal dokumenteres</a:t>
            </a:r>
          </a:p>
          <a:p>
            <a:pPr lvl="3"/>
            <a:r>
              <a:rPr lang="nb-NO" dirty="0" smtClean="0"/>
              <a:t>Arkivdokumenter</a:t>
            </a:r>
          </a:p>
          <a:p>
            <a:pPr lvl="3"/>
            <a:r>
              <a:rPr lang="nb-NO" dirty="0" smtClean="0"/>
              <a:t>Metadata</a:t>
            </a:r>
          </a:p>
          <a:p>
            <a:r>
              <a:rPr lang="nb-NO" dirty="0" smtClean="0"/>
              <a:t>Noark 5 må operasjonaliseres av virksomheten selv! </a:t>
            </a:r>
          </a:p>
          <a:p>
            <a:pPr lvl="1"/>
            <a:r>
              <a:rPr lang="nb-NO" dirty="0"/>
              <a:t>Teknisk implementering </a:t>
            </a:r>
            <a:r>
              <a:rPr lang="nb-NO" dirty="0" smtClean="0"/>
              <a:t>overlatt </a:t>
            </a:r>
            <a:r>
              <a:rPr lang="nb-NO" dirty="0"/>
              <a:t>til markedet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48357" y="1964532"/>
            <a:ext cx="4217064" cy="39127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3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Standarden må brukes ”riktig”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20478"/>
            <a:ext cx="8286750" cy="4388841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Pålagt å bruke for journalføringspliktige saksdokument</a:t>
            </a:r>
          </a:p>
          <a:p>
            <a:pPr lvl="1"/>
            <a:r>
              <a:rPr lang="nb-NO" dirty="0" smtClean="0"/>
              <a:t>Skal kunne brukes på andre typer arkiver med arkivdokument</a:t>
            </a:r>
          </a:p>
          <a:p>
            <a:r>
              <a:rPr lang="nb-NO" u="sng" dirty="0" smtClean="0"/>
              <a:t>Kan ikke</a:t>
            </a:r>
            <a:r>
              <a:rPr lang="nb-NO" dirty="0" smtClean="0"/>
              <a:t> brukes som kravspesifikasjon</a:t>
            </a:r>
          </a:p>
          <a:p>
            <a:pPr lvl="1"/>
            <a:r>
              <a:rPr lang="nb-NO" dirty="0" smtClean="0"/>
              <a:t>Noark-4 ble brukt slik – ”…alle obligatoriske </a:t>
            </a:r>
            <a:r>
              <a:rPr lang="nb-NO" dirty="0" err="1" smtClean="0"/>
              <a:t>Noark-krav</a:t>
            </a:r>
            <a:r>
              <a:rPr lang="nb-NO" dirty="0" smtClean="0"/>
              <a:t>…”</a:t>
            </a:r>
          </a:p>
          <a:p>
            <a:r>
              <a:rPr lang="nb-NO" dirty="0" smtClean="0"/>
              <a:t>Arkivskaper </a:t>
            </a:r>
            <a:r>
              <a:rPr lang="nb-NO" u="sng" dirty="0" smtClean="0"/>
              <a:t>må</a:t>
            </a:r>
            <a:r>
              <a:rPr lang="nb-NO" dirty="0" smtClean="0"/>
              <a:t> gjøre et forarbeid</a:t>
            </a:r>
          </a:p>
          <a:p>
            <a:pPr lvl="1"/>
            <a:r>
              <a:rPr lang="nb-NO" dirty="0" smtClean="0"/>
              <a:t>Hva slags system trenger vi</a:t>
            </a:r>
          </a:p>
          <a:p>
            <a:pPr lvl="1"/>
            <a:r>
              <a:rPr lang="nb-NO" dirty="0" smtClean="0"/>
              <a:t>Hvem skal bruke systemet til hvilke oppgaver – hvilke arbeidsprosesser skal støttes?</a:t>
            </a:r>
          </a:p>
          <a:p>
            <a:pPr lvl="1"/>
            <a:r>
              <a:rPr lang="nb-NO" dirty="0" smtClean="0"/>
              <a:t>Hvilke arkivdokumenter skal fanges i løsningen, og hvilke krav må vi stille til arkivdokumentene</a:t>
            </a:r>
          </a:p>
          <a:p>
            <a:pPr lvl="2"/>
            <a:r>
              <a:rPr lang="nb-NO" dirty="0" smtClean="0"/>
              <a:t>Bevaringsplanlegging – hvor lenge?</a:t>
            </a:r>
          </a:p>
          <a:p>
            <a:pPr lvl="2"/>
            <a:r>
              <a:rPr lang="nb-NO" dirty="0" smtClean="0"/>
              <a:t>Juridiske/forretningsmessige behov – </a:t>
            </a:r>
            <a:r>
              <a:rPr lang="nb-NO" dirty="0" err="1" smtClean="0"/>
              <a:t>compliance</a:t>
            </a:r>
            <a:r>
              <a:rPr lang="nb-NO" dirty="0" smtClean="0"/>
              <a:t> </a:t>
            </a:r>
          </a:p>
          <a:p>
            <a:r>
              <a:rPr lang="nb-NO" dirty="0" smtClean="0"/>
              <a:t>Behovsdefinering forutsetning for kravspesifikasjon</a:t>
            </a:r>
          </a:p>
          <a:p>
            <a:pPr lvl="1"/>
            <a:r>
              <a:rPr lang="nb-NO" dirty="0" smtClean="0"/>
              <a:t>Standarden brukes i arbeidet med kravspesifikasjon</a:t>
            </a:r>
          </a:p>
          <a:p>
            <a:pPr lvl="2"/>
            <a:r>
              <a:rPr lang="nb-NO" dirty="0" smtClean="0"/>
              <a:t>Hvilke krav blir obligatoriske</a:t>
            </a:r>
          </a:p>
          <a:p>
            <a:pPr lvl="2"/>
            <a:r>
              <a:rPr lang="nb-NO" dirty="0" smtClean="0"/>
              <a:t>Hvilke andre krav blir aktuelle</a:t>
            </a:r>
          </a:p>
          <a:p>
            <a:pPr lvl="2"/>
            <a:r>
              <a:rPr lang="nb-NO" dirty="0" smtClean="0"/>
              <a:t>Hvilke svar gir standarden, og hvilke svar må vi finne selv</a:t>
            </a:r>
          </a:p>
        </p:txBody>
      </p:sp>
    </p:spTree>
    <p:extLst>
      <p:ext uri="{BB962C8B-B14F-4D97-AF65-F5344CB8AC3E}">
        <p14:creationId xmlns:p14="http://schemas.microsoft.com/office/powerpoint/2010/main" val="30936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Noark</a:t>
            </a:r>
            <a:r>
              <a:rPr lang="nb-NO" dirty="0" smtClean="0"/>
              <a:t> 5 versjon 5 beta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Forenkling av standarden</a:t>
            </a:r>
          </a:p>
          <a:p>
            <a:pPr lvl="1"/>
            <a:r>
              <a:rPr lang="nb-NO" dirty="0" smtClean="0"/>
              <a:t>Sidetallet er halvert</a:t>
            </a:r>
          </a:p>
          <a:p>
            <a:pPr lvl="1"/>
            <a:r>
              <a:rPr lang="nb-NO" dirty="0" smtClean="0"/>
              <a:t>Kapittel i «Komplett» med utelukkende valgfrie krav er tatt ut</a:t>
            </a:r>
          </a:p>
          <a:p>
            <a:pPr lvl="2"/>
            <a:r>
              <a:rPr lang="nb-NO" dirty="0" smtClean="0"/>
              <a:t>Kan evt. beholdes som vedlegg</a:t>
            </a:r>
          </a:p>
          <a:p>
            <a:pPr lvl="1"/>
            <a:r>
              <a:rPr lang="nb-NO" dirty="0" smtClean="0"/>
              <a:t>Metadata tatt inn i modellene, metadatatabellene fjernet </a:t>
            </a:r>
            <a:r>
              <a:rPr lang="nb-NO" smtClean="0"/>
              <a:t>i standarden</a:t>
            </a:r>
            <a:endParaRPr lang="nb-NO" dirty="0" smtClean="0"/>
          </a:p>
          <a:p>
            <a:pPr lvl="1"/>
            <a:r>
              <a:rPr lang="nb-NO" dirty="0" smtClean="0"/>
              <a:t>Mye av teksten skrevet om </a:t>
            </a:r>
          </a:p>
          <a:p>
            <a:pPr lvl="1"/>
            <a:r>
              <a:rPr lang="nb-NO" dirty="0" smtClean="0"/>
              <a:t>Tydeligere på formål og hvordan bruke standarden</a:t>
            </a:r>
          </a:p>
          <a:p>
            <a:r>
              <a:rPr lang="nb-NO" dirty="0" smtClean="0"/>
              <a:t>Omstrukturering av kapitlene</a:t>
            </a:r>
          </a:p>
          <a:p>
            <a:pPr lvl="1"/>
            <a:r>
              <a:rPr lang="nb-NO" dirty="0" smtClean="0"/>
              <a:t>Går bort fra «indre kjerne», «ytre kjerne» og «komplett»</a:t>
            </a:r>
          </a:p>
          <a:p>
            <a:pPr lvl="1"/>
            <a:r>
              <a:rPr lang="nb-NO" dirty="0" smtClean="0"/>
              <a:t>Samler kapittel som hører sammen</a:t>
            </a:r>
          </a:p>
          <a:p>
            <a:r>
              <a:rPr lang="nb-NO" dirty="0" smtClean="0"/>
              <a:t>Innfører arkivnotat</a:t>
            </a:r>
          </a:p>
          <a:p>
            <a:pPr lvl="1"/>
            <a:r>
              <a:rPr lang="nb-NO" dirty="0" smtClean="0"/>
              <a:t>Erstatning for tidligere krav til arkivering uten journalføring</a:t>
            </a:r>
          </a:p>
          <a:p>
            <a:r>
              <a:rPr lang="nb-NO" dirty="0" smtClean="0"/>
              <a:t>For øvrig ikke ment å være endring av standarden som sådan</a:t>
            </a:r>
          </a:p>
          <a:p>
            <a:pPr lvl="1"/>
            <a:r>
              <a:rPr lang="nb-NO" dirty="0" smtClean="0"/>
              <a:t>O-krav og B-krav stort sett beholdt som de 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22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741782"/>
            <a:ext cx="8001000" cy="747730"/>
          </a:xfrm>
        </p:spPr>
        <p:txBody>
          <a:bodyPr/>
          <a:lstStyle/>
          <a:p>
            <a:r>
              <a:rPr lang="nb-NO" dirty="0" smtClean="0"/>
              <a:t>«Arkivkjernen» er ivaretakelse av arkivkrav</a:t>
            </a:r>
            <a:endParaRPr lang="nb-NO" dirty="0"/>
          </a:p>
        </p:txBody>
      </p:sp>
      <p:sp>
        <p:nvSpPr>
          <p:cNvPr id="21" name="Ellipse 20"/>
          <p:cNvSpPr/>
          <p:nvPr/>
        </p:nvSpPr>
        <p:spPr>
          <a:xfrm>
            <a:off x="1547664" y="1556792"/>
            <a:ext cx="5362351" cy="5204048"/>
          </a:xfrm>
          <a:prstGeom prst="ellipse">
            <a:avLst/>
          </a:prstGeom>
          <a:gradFill flip="none" rotWithShape="1">
            <a:gsLst>
              <a:gs pos="84000">
                <a:srgbClr val="FFFFFF"/>
              </a:gs>
              <a:gs pos="74000">
                <a:srgbClr val="E6E6E6">
                  <a:alpha val="50000"/>
                </a:srgbClr>
              </a:gs>
              <a:gs pos="47000">
                <a:srgbClr val="7D8496"/>
              </a:gs>
              <a:gs pos="47000">
                <a:srgbClr val="E6E6E6"/>
              </a:gs>
              <a:gs pos="100000">
                <a:srgbClr val="7D8496">
                  <a:alpha val="47000"/>
                </a:srgbClr>
              </a:gs>
              <a:gs pos="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b-NO"/>
          </a:p>
        </p:txBody>
      </p:sp>
      <p:cxnSp>
        <p:nvCxnSpPr>
          <p:cNvPr id="22" name="Rett linje 21"/>
          <p:cNvCxnSpPr>
            <a:stCxn id="21" idx="0"/>
            <a:endCxn id="21" idx="4"/>
          </p:cNvCxnSpPr>
          <p:nvPr/>
        </p:nvCxnSpPr>
        <p:spPr>
          <a:xfrm>
            <a:off x="4228840" y="1556792"/>
            <a:ext cx="0" cy="520404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ett linje 22"/>
          <p:cNvCxnSpPr>
            <a:stCxn id="21" idx="2"/>
            <a:endCxn id="21" idx="6"/>
          </p:cNvCxnSpPr>
          <p:nvPr/>
        </p:nvCxnSpPr>
        <p:spPr>
          <a:xfrm>
            <a:off x="1547664" y="4158816"/>
            <a:ext cx="5362351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ett linje 23"/>
          <p:cNvCxnSpPr>
            <a:stCxn id="21" idx="1"/>
            <a:endCxn id="21" idx="5"/>
          </p:cNvCxnSpPr>
          <p:nvPr/>
        </p:nvCxnSpPr>
        <p:spPr>
          <a:xfrm>
            <a:off x="2332962" y="2318907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ett linje 24"/>
          <p:cNvCxnSpPr>
            <a:stCxn id="21" idx="3"/>
            <a:endCxn id="21" idx="7"/>
          </p:cNvCxnSpPr>
          <p:nvPr/>
        </p:nvCxnSpPr>
        <p:spPr>
          <a:xfrm flipV="1">
            <a:off x="2332962" y="2318907"/>
            <a:ext cx="3791755" cy="3679818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kstboks 13"/>
          <p:cNvSpPr txBox="1">
            <a:spLocks noChangeArrowheads="1"/>
          </p:cNvSpPr>
          <p:nvPr/>
        </p:nvSpPr>
        <p:spPr bwMode="auto">
          <a:xfrm rot="20207800">
            <a:off x="2672892" y="1840820"/>
            <a:ext cx="129858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600" dirty="0" smtClean="0">
                <a:latin typeface="Calibri" pitchFamily="34" charset="0"/>
                <a:cs typeface="Times New Roman" pitchFamily="18" charset="0"/>
              </a:rPr>
              <a:t>Dokumentfangst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kstboks 14"/>
          <p:cNvSpPr txBox="1">
            <a:spLocks noChangeArrowheads="1"/>
          </p:cNvSpPr>
          <p:nvPr/>
        </p:nvSpPr>
        <p:spPr bwMode="auto">
          <a:xfrm rot="4010960">
            <a:off x="5543854" y="3054963"/>
            <a:ext cx="1809688" cy="49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Sikkerhet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tilgang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kstboks 15"/>
          <p:cNvSpPr txBox="1">
            <a:spLocks noChangeArrowheads="1"/>
          </p:cNvSpPr>
          <p:nvPr/>
        </p:nvSpPr>
        <p:spPr bwMode="auto">
          <a:xfrm rot="6829124">
            <a:off x="5888394" y="4828665"/>
            <a:ext cx="1187301" cy="3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Rapportering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kstboks 16"/>
          <p:cNvSpPr txBox="1">
            <a:spLocks noChangeArrowheads="1"/>
          </p:cNvSpPr>
          <p:nvPr/>
        </p:nvSpPr>
        <p:spPr bwMode="auto">
          <a:xfrm rot="9381463">
            <a:off x="4215280" y="6205894"/>
            <a:ext cx="20075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Bevaring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og kassasjon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boks 17"/>
          <p:cNvSpPr txBox="1">
            <a:spLocks noChangeArrowheads="1"/>
          </p:cNvSpPr>
          <p:nvPr/>
        </p:nvSpPr>
        <p:spPr bwMode="auto">
          <a:xfrm rot="12305160">
            <a:off x="2610180" y="6101482"/>
            <a:ext cx="131105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Periodisering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boks 18"/>
          <p:cNvSpPr txBox="1">
            <a:spLocks noChangeArrowheads="1"/>
          </p:cNvSpPr>
          <p:nvPr/>
        </p:nvSpPr>
        <p:spPr bwMode="auto">
          <a:xfrm rot="14618150">
            <a:off x="1525680" y="4914810"/>
            <a:ext cx="914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Avlevering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migrering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kstboks 19"/>
          <p:cNvSpPr txBox="1">
            <a:spLocks noChangeArrowheads="1"/>
          </p:cNvSpPr>
          <p:nvPr/>
        </p:nvSpPr>
        <p:spPr bwMode="auto">
          <a:xfrm rot="17566529">
            <a:off x="1426614" y="3055227"/>
            <a:ext cx="1293363" cy="46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Administrasjon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vedlikehold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kstboks 20"/>
          <p:cNvSpPr txBox="1">
            <a:spLocks noChangeArrowheads="1"/>
          </p:cNvSpPr>
          <p:nvPr/>
        </p:nvSpPr>
        <p:spPr bwMode="auto">
          <a:xfrm rot="1398952">
            <a:off x="4650835" y="1867462"/>
            <a:ext cx="107721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Gjenfinning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2357474" y="2318907"/>
            <a:ext cx="3767243" cy="3679818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Ellipse 2"/>
          <p:cNvSpPr>
            <a:spLocks noChangeArrowheads="1"/>
          </p:cNvSpPr>
          <p:nvPr/>
        </p:nvSpPr>
        <p:spPr bwMode="auto">
          <a:xfrm>
            <a:off x="2428639" y="2396326"/>
            <a:ext cx="3600400" cy="3524980"/>
          </a:xfrm>
          <a:prstGeom prst="ellipse">
            <a:avLst/>
          </a:prstGeom>
          <a:gradFill flip="none" rotWithShape="1">
            <a:gsLst>
              <a:gs pos="0">
                <a:srgbClr val="9AB5E4">
                  <a:lumMod val="75000"/>
                </a:srgbClr>
              </a:gs>
              <a:gs pos="100000">
                <a:srgbClr val="C2D1ED">
                  <a:lumMod val="32000"/>
                  <a:lumOff val="68000"/>
                  <a:alpha val="0"/>
                </a:srgbClr>
              </a:gs>
              <a:gs pos="76000">
                <a:srgbClr val="E1E8F5"/>
              </a:gs>
            </a:gsLst>
            <a:path path="shape">
              <a:fillToRect l="50000" t="50000" r="50000" b="50000"/>
            </a:path>
            <a:tileRect/>
          </a:gradFill>
          <a:ln w="25400">
            <a:solidFill>
              <a:schemeClr val="tx1">
                <a:alpha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800" b="1" i="0" u="none" strike="noStrike" cap="none" normalizeH="0" baseline="0" dirty="0" smtClean="0">
              <a:ln>
                <a:noFill/>
              </a:ln>
              <a:solidFill>
                <a:srgbClr val="FCFCFF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4000" b="1" i="0" u="none" strike="noStrike" cap="none" normalizeH="0" baseline="0" dirty="0" smtClean="0">
                <a:ln>
                  <a:noFill/>
                </a:ln>
                <a:solidFill>
                  <a:srgbClr val="FCFC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Noark 5</a:t>
            </a:r>
            <a:endParaRPr kumimoji="0" lang="nb-NO" altLang="nb-NO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kstboks 3"/>
          <p:cNvSpPr txBox="1">
            <a:spLocks noChangeArrowheads="1"/>
          </p:cNvSpPr>
          <p:nvPr/>
        </p:nvSpPr>
        <p:spPr bwMode="auto">
          <a:xfrm>
            <a:off x="2752100" y="4233369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Arkivstruktur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boks 5"/>
          <p:cNvSpPr txBox="1">
            <a:spLocks noChangeArrowheads="1"/>
          </p:cNvSpPr>
          <p:nvPr/>
        </p:nvSpPr>
        <p:spPr bwMode="auto">
          <a:xfrm>
            <a:off x="4617835" y="4242018"/>
            <a:ext cx="99830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Metadata</a:t>
            </a:r>
            <a:endParaRPr kumimoji="0" lang="nb-NO" altLang="nb-NO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kstboks 3"/>
          <p:cNvSpPr txBox="1">
            <a:spLocks noChangeArrowheads="1"/>
          </p:cNvSpPr>
          <p:nvPr/>
        </p:nvSpPr>
        <p:spPr bwMode="auto">
          <a:xfrm>
            <a:off x="3611110" y="5020032"/>
            <a:ext cx="1259969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2000" dirty="0" smtClean="0">
                <a:latin typeface="Calibri" pitchFamily="34" charset="0"/>
                <a:cs typeface="Times New Roman" pitchFamily="18" charset="0"/>
              </a:rPr>
              <a:t>Dokumenter</a:t>
            </a:r>
            <a:endParaRPr kumimoji="0" lang="nb-NO" altLang="nb-N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 7">
      <a:dk1>
        <a:srgbClr val="000000"/>
      </a:dk1>
      <a:lt1>
        <a:srgbClr val="FFFFFF"/>
      </a:lt1>
      <a:dk2>
        <a:srgbClr val="000000"/>
      </a:dk2>
      <a:lt2>
        <a:srgbClr val="EAEC5E"/>
      </a:lt2>
      <a:accent1>
        <a:srgbClr val="618FFD"/>
      </a:accent1>
      <a:accent2>
        <a:srgbClr val="7FFF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72E700"/>
      </a:accent6>
      <a:hlink>
        <a:srgbClr val="FAFD00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EAEC5E"/>
        </a:lt2>
        <a:accent1>
          <a:srgbClr val="618FFD"/>
        </a:accent1>
        <a:accent2>
          <a:srgbClr val="7FFF00"/>
        </a:accent2>
        <a:accent3>
          <a:srgbClr val="FFFFFF"/>
        </a:accent3>
        <a:accent4>
          <a:srgbClr val="000000"/>
        </a:accent4>
        <a:accent5>
          <a:srgbClr val="B7C6FE"/>
        </a:accent5>
        <a:accent6>
          <a:srgbClr val="72E700"/>
        </a:accent6>
        <a:hlink>
          <a:srgbClr val="FAFD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8652</TotalTime>
  <Words>1539</Words>
  <Application>Microsoft Office PowerPoint</Application>
  <PresentationFormat>Skjermfremvisning (4:3)</PresentationFormat>
  <Paragraphs>423</Paragraphs>
  <Slides>21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8" baseType="lpstr">
      <vt:lpstr>Arial</vt:lpstr>
      <vt:lpstr>Calibri</vt:lpstr>
      <vt:lpstr>Lucida Sans</vt:lpstr>
      <vt:lpstr>Symbol</vt:lpstr>
      <vt:lpstr>Times New Roman</vt:lpstr>
      <vt:lpstr>Wingdings</vt:lpstr>
      <vt:lpstr>Office-tema</vt:lpstr>
      <vt:lpstr>Noark 5 som konseptuell standard</vt:lpstr>
      <vt:lpstr>Vi har feilet</vt:lpstr>
      <vt:lpstr>Erfaringer med Noark-standarden</vt:lpstr>
      <vt:lpstr>Godkjente løsninger</vt:lpstr>
      <vt:lpstr>Ulike typer godkjenninger</vt:lpstr>
      <vt:lpstr>Konseptuell standard</vt:lpstr>
      <vt:lpstr>Standarden må brukes ”riktig”</vt:lpstr>
      <vt:lpstr>Noark 5 versjon 5 beta</vt:lpstr>
      <vt:lpstr>«Arkivkjernen» er ivaretakelse av arkivkrav</vt:lpstr>
      <vt:lpstr>Dokumentasjon, record, registrering</vt:lpstr>
      <vt:lpstr>PowerPoint-presentasjon</vt:lpstr>
      <vt:lpstr>Registreringens liv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Riksarkivet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en mal</dc:title>
  <dc:creator>Mariann Stageberg</dc:creator>
  <cp:lastModifiedBy>Mona Danielsen</cp:lastModifiedBy>
  <cp:revision>64</cp:revision>
  <dcterms:created xsi:type="dcterms:W3CDTF">2004-12-15T10:01:28Z</dcterms:created>
  <dcterms:modified xsi:type="dcterms:W3CDTF">2018-02-01T08:23:02Z</dcterms:modified>
</cp:coreProperties>
</file>