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82" r:id="rId3"/>
    <p:sldId id="290" r:id="rId4"/>
    <p:sldId id="262" r:id="rId5"/>
    <p:sldId id="285" r:id="rId6"/>
    <p:sldId id="295" r:id="rId7"/>
    <p:sldId id="293" r:id="rId8"/>
    <p:sldId id="291" r:id="rId9"/>
    <p:sldId id="280" r:id="rId10"/>
    <p:sldId id="289" r:id="rId11"/>
    <p:sldId id="294" r:id="rId12"/>
    <p:sldId id="298" r:id="rId13"/>
    <p:sldId id="299" r:id="rId14"/>
    <p:sldId id="279" r:id="rId15"/>
    <p:sldId id="300" r:id="rId16"/>
    <p:sldId id="296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2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8092-DB92-42C9-82EE-8AE7240C2E73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7A774-F5A2-4E07-841B-73DBD7C6B9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06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23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07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9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95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35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36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21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E58D-3170-4E3C-B842-AC1E98158E7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42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75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7A774-F5A2-4E07-841B-73DBD7C6B9C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3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58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7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33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6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68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6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32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53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1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DDC4-8982-4406-9565-4FE41C2EC22B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6CE3-406C-488B-885D-1E9489F60BA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0" y="6321001"/>
            <a:ext cx="1372618" cy="50544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659195" y="6333162"/>
            <a:ext cx="10596716" cy="576457"/>
          </a:xfrm>
          <a:prstGeom prst="rect">
            <a:avLst/>
          </a:prstGeom>
          <a:solidFill>
            <a:srgbClr val="447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7116902" y="6410133"/>
            <a:ext cx="5007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Interkommunalt arkiv for Buskerud, Vestfold og Telemark IKS</a:t>
            </a:r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0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rs.no/nyhetssak/rapport-visma-familia-mot-documaster-noark5-kjerne-tilpassing-og-sektorspesifikke-metadat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tter@ikakongsberg.no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581852" cy="629971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998" y="-11875"/>
            <a:ext cx="9517480" cy="6341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9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3610100" y="-2796"/>
            <a:ext cx="8650080" cy="634142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06572" y="-2815"/>
            <a:ext cx="8650080" cy="6341424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6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5087" y="1122363"/>
            <a:ext cx="11341826" cy="2387600"/>
          </a:xfrm>
        </p:spPr>
        <p:txBody>
          <a:bodyPr/>
          <a:lstStyle/>
          <a:p>
            <a:r>
              <a:rPr lang="nb-NO" sz="8000" b="1" dirty="0" smtClean="0"/>
              <a:t>Fagsystem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sz="4850" b="1" dirty="0" smtClean="0"/>
              <a:t>med </a:t>
            </a:r>
            <a:r>
              <a:rPr lang="nb-NO" sz="4850" b="1" dirty="0" err="1" smtClean="0"/>
              <a:t>Noark</a:t>
            </a:r>
            <a:r>
              <a:rPr lang="nb-NO" sz="4850" b="1" dirty="0" smtClean="0"/>
              <a:t>-kjerne</a:t>
            </a:r>
            <a:endParaRPr lang="nb-NO" sz="485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i="1" spc="300" dirty="0" smtClean="0"/>
              <a:t>Komplett bevaring av faginformasjon</a:t>
            </a:r>
            <a:endParaRPr lang="nb-NO" i="1" spc="300" dirty="0" smtClean="0"/>
          </a:p>
        </p:txBody>
      </p:sp>
    </p:spTree>
    <p:extLst>
      <p:ext uri="{BB962C8B-B14F-4D97-AF65-F5344CB8AC3E}">
        <p14:creationId xmlns:p14="http://schemas.microsoft.com/office/powerpoint/2010/main" val="18212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4" y="525340"/>
            <a:ext cx="6041406" cy="573247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150594" y="525340"/>
            <a:ext cx="6041406" cy="5732470"/>
          </a:xfrm>
          <a:prstGeom prst="rect">
            <a:avLst/>
          </a:prstGeom>
          <a:gradFill flip="none" rotWithShape="1">
            <a:gsLst>
              <a:gs pos="28000">
                <a:schemeClr val="bg1">
                  <a:alpha val="0"/>
                </a:schemeClr>
              </a:gs>
              <a:gs pos="7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25340"/>
            <a:ext cx="7724775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Prosjekt</a:t>
            </a:r>
            <a:br>
              <a:rPr lang="nb-NO" altLang="nb-NO" sz="3200" b="1" dirty="0" smtClean="0"/>
            </a:br>
            <a:r>
              <a:rPr lang="nb-NO" altLang="nb-NO" sz="2800" i="1" spc="300" dirty="0" smtClean="0"/>
              <a:t>- Spesifikasjon av VSMD</a:t>
            </a:r>
            <a:endParaRPr lang="nb-NO" altLang="nb-NO" sz="1600" i="1" spc="300" dirty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822325" y="1833133"/>
            <a:ext cx="7485062" cy="3785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Hvordan innplasserer vi alle bevaringsverdige elementer i en </a:t>
            </a:r>
            <a:r>
              <a:rPr lang="nb-NO" altLang="nb-NO" sz="2400" dirty="0" err="1" smtClean="0"/>
              <a:t>Noark</a:t>
            </a:r>
            <a:r>
              <a:rPr lang="nb-NO" altLang="nb-NO" sz="2400" dirty="0" smtClean="0"/>
              <a:t> 5-struktur?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/>
              <a:t>82% av bevaringsverdige elementer er spesifisert som </a:t>
            </a:r>
            <a:r>
              <a:rPr lang="nb-NO" altLang="nb-NO" sz="2400" dirty="0" smtClean="0"/>
              <a:t>VSMD</a:t>
            </a:r>
          </a:p>
        </p:txBody>
      </p:sp>
    </p:spTree>
    <p:extLst>
      <p:ext uri="{BB962C8B-B14F-4D97-AF65-F5344CB8AC3E}">
        <p14:creationId xmlns:p14="http://schemas.microsoft.com/office/powerpoint/2010/main" val="40199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 b="160"/>
          <a:stretch/>
        </p:blipFill>
        <p:spPr>
          <a:xfrm>
            <a:off x="7061812" y="0"/>
            <a:ext cx="5130188" cy="633579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061812" y="435"/>
            <a:ext cx="5130188" cy="6335798"/>
          </a:xfrm>
          <a:prstGeom prst="rect">
            <a:avLst/>
          </a:prstGeom>
          <a:gradFill flip="none" rotWithShape="1">
            <a:gsLst>
              <a:gs pos="72000">
                <a:schemeClr val="bg1">
                  <a:alpha val="0"/>
                </a:schemeClr>
              </a:gs>
              <a:gs pos="29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25340"/>
            <a:ext cx="7724775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Observasjoner</a:t>
            </a:r>
            <a:br>
              <a:rPr lang="nb-NO" altLang="nb-NO" sz="3200" b="1" dirty="0" smtClean="0"/>
            </a:br>
            <a:endParaRPr lang="nb-NO" altLang="nb-NO" sz="1600" i="1" spc="30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942181" y="1619058"/>
            <a:ext cx="7485062" cy="4345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Kompetansekrav til anskaffelsesansvarlig: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altLang="nb-NO" sz="2000" dirty="0" smtClean="0"/>
              <a:t>Å gjøre gode BK-vurdering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altLang="nb-NO" sz="2000" dirty="0" smtClean="0"/>
              <a:t>Lokalisering av komplette sett data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altLang="nb-NO" sz="2000" dirty="0" smtClean="0"/>
              <a:t>Teknisk </a:t>
            </a:r>
            <a:r>
              <a:rPr lang="nb-NO" altLang="nb-NO" sz="2000" dirty="0" err="1" smtClean="0"/>
              <a:t>Noark</a:t>
            </a:r>
            <a:r>
              <a:rPr lang="nb-NO" altLang="nb-NO" sz="2000" dirty="0" smtClean="0"/>
              <a:t>-kompetanse for å lage en god uttrekksstruktur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altLang="nb-NO" sz="2400" dirty="0" smtClean="0"/>
              <a:t>Kan vi forvente at denne kompetansen ligger hos den eller de som anskaffer et fagsystem?</a:t>
            </a:r>
          </a:p>
        </p:txBody>
      </p:sp>
    </p:spTree>
    <p:extLst>
      <p:ext uri="{BB962C8B-B14F-4D97-AF65-F5344CB8AC3E}">
        <p14:creationId xmlns:p14="http://schemas.microsoft.com/office/powerpoint/2010/main" val="40595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688"/>
            <a:ext cx="10058400" cy="4565083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b-NO" dirty="0" smtClean="0"/>
              <a:t>«</a:t>
            </a:r>
            <a:r>
              <a:rPr lang="nb-NO" dirty="0" err="1" smtClean="0"/>
              <a:t>Noark</a:t>
            </a:r>
            <a:r>
              <a:rPr lang="nb-NO" dirty="0" smtClean="0"/>
              <a:t>-tabeller»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4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Hele fagsystemet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456508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594692" y="3624549"/>
            <a:ext cx="1035585" cy="9254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54567" y="2646919"/>
            <a:ext cx="205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</a:t>
            </a:r>
            <a:r>
              <a:rPr lang="nb-NO" dirty="0" err="1" smtClean="0"/>
              <a:t>Noark</a:t>
            </a:r>
            <a:r>
              <a:rPr lang="nb-NO" dirty="0" smtClean="0"/>
              <a:t>-tabeller»</a:t>
            </a:r>
            <a:endParaRPr lang="nb-NO" dirty="0"/>
          </a:p>
        </p:txBody>
      </p:sp>
      <p:cxnSp>
        <p:nvCxnSpPr>
          <p:cNvPr id="8" name="Rett linje 7"/>
          <p:cNvCxnSpPr>
            <a:stCxn id="6" idx="2"/>
            <a:endCxn id="5" idx="0"/>
          </p:cNvCxnSpPr>
          <p:nvPr/>
        </p:nvCxnSpPr>
        <p:spPr>
          <a:xfrm>
            <a:off x="1681909" y="3016251"/>
            <a:ext cx="430576" cy="608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581852" cy="629971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998" y="-11875"/>
            <a:ext cx="9517480" cy="6341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9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3610100" y="-12032"/>
            <a:ext cx="8650080" cy="634142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07874" y="-12032"/>
            <a:ext cx="8641276" cy="6341424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6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822325" y="697550"/>
            <a:ext cx="10712450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nb-NO" altLang="nb-NO" sz="4000" b="1" dirty="0" smtClean="0"/>
              <a:t>Et håp for fremtiden</a:t>
            </a:r>
            <a:br>
              <a:rPr lang="nb-NO" altLang="nb-NO" sz="4000" b="1" dirty="0" smtClean="0"/>
            </a:br>
            <a:endParaRPr lang="nb-NO" altLang="nb-NO" sz="1600" i="1" spc="300" dirty="0"/>
          </a:p>
        </p:txBody>
      </p:sp>
      <p:sp>
        <p:nvSpPr>
          <p:cNvPr id="9" name="Plassholder for innhold 2"/>
          <p:cNvSpPr txBox="1">
            <a:spLocks/>
          </p:cNvSpPr>
          <p:nvPr/>
        </p:nvSpPr>
        <p:spPr>
          <a:xfrm>
            <a:off x="2392059" y="1730564"/>
            <a:ext cx="7485062" cy="3785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b-NO" altLang="nb-NO" sz="3200" dirty="0" smtClean="0"/>
              <a:t>Det videre arbeidet med digital arkivbevaring og nasjonale standarder, må baseres mer på empiri og kritiske undersøkelser av praktisk anvendelse og konsekvenser.</a:t>
            </a:r>
          </a:p>
        </p:txBody>
      </p:sp>
    </p:spTree>
    <p:extLst>
      <p:ext uri="{BB962C8B-B14F-4D97-AF65-F5344CB8AC3E}">
        <p14:creationId xmlns:p14="http://schemas.microsoft.com/office/powerpoint/2010/main" val="29762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642"/>
          <a:stretch/>
        </p:blipFill>
        <p:spPr>
          <a:xfrm>
            <a:off x="6137882" y="184641"/>
            <a:ext cx="4508500" cy="604739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31985" y="861645"/>
            <a:ext cx="4585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Rapport om tilpassing av sektorspesifikke metadata for barnevernssektoren kan lastes ned fra </a:t>
            </a:r>
            <a:r>
              <a:rPr lang="nb-NO" sz="2800" dirty="0" smtClean="0">
                <a:hlinkClick r:id="rId3"/>
              </a:rPr>
              <a:t>KDRS.no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87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581852" cy="629971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998" y="-11875"/>
            <a:ext cx="9517480" cy="6341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9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3610100" y="-12032"/>
            <a:ext cx="8650080" cy="634142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10100" y="-12032"/>
            <a:ext cx="8641276" cy="6341424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6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 txBox="1">
            <a:spLocks/>
          </p:cNvSpPr>
          <p:nvPr/>
        </p:nvSpPr>
        <p:spPr>
          <a:xfrm>
            <a:off x="885092" y="132995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smtClean="0"/>
              <a:t>Takk for oppmerksomheten!</a:t>
            </a:r>
            <a:endParaRPr lang="nb-NO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021198" y="3364375"/>
            <a:ext cx="4243388" cy="22144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/>
              <a:t>Petter B. Høiaas</a:t>
            </a:r>
            <a:endParaRPr lang="nb-NO" sz="3200" dirty="0"/>
          </a:p>
          <a:p>
            <a:pPr algn="ctr"/>
            <a:r>
              <a:rPr lang="nb-NO" sz="2000" dirty="0" smtClean="0">
                <a:hlinkClick r:id="rId5"/>
              </a:rPr>
              <a:t>petter@ikakongsberg.no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644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4" y="525340"/>
            <a:ext cx="6041406" cy="573247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150594" y="525340"/>
            <a:ext cx="6041406" cy="5732470"/>
          </a:xfrm>
          <a:prstGeom prst="rect">
            <a:avLst/>
          </a:prstGeom>
          <a:gradFill flip="none" rotWithShape="1">
            <a:gsLst>
              <a:gs pos="28000">
                <a:schemeClr val="bg1">
                  <a:alpha val="0"/>
                </a:schemeClr>
              </a:gs>
              <a:gs pos="7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25340"/>
            <a:ext cx="8646990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En «</a:t>
            </a:r>
            <a:r>
              <a:rPr lang="nb-NO" altLang="nb-NO" sz="3200" b="1" i="1" dirty="0" smtClean="0"/>
              <a:t>never ending story</a:t>
            </a:r>
            <a:r>
              <a:rPr lang="nb-NO" altLang="nb-NO" sz="3200" b="1" dirty="0" smtClean="0"/>
              <a:t>» av nye problemer</a:t>
            </a:r>
            <a:br>
              <a:rPr lang="nb-NO" altLang="nb-NO" sz="3200" b="1" dirty="0" smtClean="0"/>
            </a:br>
            <a:r>
              <a:rPr lang="nb-NO" altLang="nb-NO" sz="2800" i="1" spc="300" dirty="0" smtClean="0"/>
              <a:t>- Frustrert fagsystemansvarlig</a:t>
            </a:r>
            <a:endParaRPr lang="nb-NO" altLang="nb-NO" sz="1600" i="1" spc="300" dirty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822325" y="1833133"/>
            <a:ext cx="7485062" cy="4128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«Som fagsystemansvarlig har jeg valgt et system som er godkjent av Riksarkivet. Om det ikke er godt nok, er ikke mitt problem!»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altLang="nb-NO" sz="2000" i="1" dirty="0" smtClean="0"/>
              <a:t>Systemansvarlig i anskaffelsesprosess, Kommune 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«Jeg er ikke arkivar! Er det godkjent av Riksarkivet, er det godt nok for meg!»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altLang="nb-NO" sz="2000" i="1" dirty="0" smtClean="0"/>
              <a:t>Fagsystemansvarlig, kommune B</a:t>
            </a:r>
          </a:p>
        </p:txBody>
      </p:sp>
    </p:spTree>
    <p:extLst>
      <p:ext uri="{BB962C8B-B14F-4D97-AF65-F5344CB8AC3E}">
        <p14:creationId xmlns:p14="http://schemas.microsoft.com/office/powerpoint/2010/main" val="35007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4" y="525340"/>
            <a:ext cx="6041406" cy="573247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150594" y="525340"/>
            <a:ext cx="6041406" cy="5732470"/>
          </a:xfrm>
          <a:prstGeom prst="rect">
            <a:avLst/>
          </a:prstGeom>
          <a:gradFill flip="none" rotWithShape="1">
            <a:gsLst>
              <a:gs pos="28000">
                <a:schemeClr val="bg1">
                  <a:alpha val="0"/>
                </a:schemeClr>
              </a:gs>
              <a:gs pos="7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25340"/>
            <a:ext cx="8646990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En «</a:t>
            </a:r>
            <a:r>
              <a:rPr lang="nb-NO" altLang="nb-NO" sz="3200" b="1" i="1" dirty="0" smtClean="0"/>
              <a:t>never ending story</a:t>
            </a:r>
            <a:r>
              <a:rPr lang="nb-NO" altLang="nb-NO" sz="3200" b="1" dirty="0" smtClean="0"/>
              <a:t>» av nye problemer</a:t>
            </a:r>
            <a:br>
              <a:rPr lang="nb-NO" altLang="nb-NO" sz="3200" b="1" dirty="0" smtClean="0"/>
            </a:br>
            <a:r>
              <a:rPr lang="nb-NO" altLang="nb-NO" sz="2800" i="1" spc="300" dirty="0" smtClean="0"/>
              <a:t>- Frustrert fagsystemansvarlig</a:t>
            </a:r>
            <a:endParaRPr lang="nb-NO" altLang="nb-NO" sz="1600" i="1" spc="300" dirty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822325" y="1833133"/>
            <a:ext cx="7485062" cy="3521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«Det må jo være godt nok! Det er jo testet og godkjent av Riksarkivet!»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altLang="nb-NO" sz="1600" dirty="0" smtClean="0"/>
              <a:t>Systemansvarlig, kommune 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«Det er jammen godt vi snart blir digitale, så slipper vi dette arkiv-styret!»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altLang="nb-NO" sz="1600" dirty="0" smtClean="0"/>
              <a:t>IT-ansvarlig, kommune D</a:t>
            </a:r>
          </a:p>
        </p:txBody>
      </p:sp>
    </p:spTree>
    <p:extLst>
      <p:ext uri="{BB962C8B-B14F-4D97-AF65-F5344CB8AC3E}">
        <p14:creationId xmlns:p14="http://schemas.microsoft.com/office/powerpoint/2010/main" val="1525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7" y="1654226"/>
            <a:ext cx="8546123" cy="466543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45877" y="1653097"/>
            <a:ext cx="8546123" cy="46665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8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25340"/>
            <a:ext cx="7724775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Godkjent!</a:t>
            </a:r>
            <a:endParaRPr lang="nb-NO" altLang="nb-NO" sz="1600" i="1" spc="30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822324" y="1833133"/>
            <a:ext cx="8163413" cy="3785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b-NO" dirty="0"/>
          </a:p>
          <a:p>
            <a:pPr lvl="1"/>
            <a:r>
              <a:rPr lang="nb-NO" i="1" dirty="0" smtClean="0"/>
              <a:t>«Løsningen </a:t>
            </a:r>
            <a:r>
              <a:rPr lang="nb-NO" i="1" dirty="0"/>
              <a:t>godkjennes som et fagsystem </a:t>
            </a:r>
            <a:r>
              <a:rPr lang="nb-NO" i="1" dirty="0" smtClean="0"/>
              <a:t>(…) med </a:t>
            </a:r>
            <a:r>
              <a:rPr lang="nb-NO" i="1" dirty="0"/>
              <a:t>en innebygd </a:t>
            </a:r>
            <a:r>
              <a:rPr lang="nb-NO" i="1" dirty="0" err="1"/>
              <a:t>Noark</a:t>
            </a:r>
            <a:r>
              <a:rPr lang="nb-NO" i="1" dirty="0"/>
              <a:t> 5-kjerne. Funksjonaliteten og arkivstrukturen i </a:t>
            </a:r>
            <a:r>
              <a:rPr lang="nb-NO" i="1" dirty="0" err="1"/>
              <a:t>Noark</a:t>
            </a:r>
            <a:r>
              <a:rPr lang="nb-NO" i="1" dirty="0"/>
              <a:t> 5-kjernen er tilpasset de behovene som stilles til slike </a:t>
            </a:r>
            <a:r>
              <a:rPr lang="nb-NO" i="1" dirty="0" smtClean="0"/>
              <a:t>fagsystemer…»</a:t>
            </a:r>
            <a:endParaRPr lang="nb-NO" altLang="nb-NO" sz="2000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nb-NO" alt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8874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3610100" y="-12032"/>
            <a:ext cx="8650080" cy="634142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10100" y="-12032"/>
            <a:ext cx="8650080" cy="6341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5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25340"/>
            <a:ext cx="7724775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Fagsystemets håp</a:t>
            </a:r>
          </a:p>
          <a:p>
            <a:pPr>
              <a:lnSpc>
                <a:spcPct val="100000"/>
              </a:lnSpc>
            </a:pPr>
            <a:r>
              <a:rPr lang="nb-NO" altLang="nb-NO" sz="2400" i="1" dirty="0" smtClean="0"/>
              <a:t>- </a:t>
            </a:r>
            <a:r>
              <a:rPr lang="nb-NO" altLang="nb-NO" sz="2400" i="1" dirty="0" err="1" smtClean="0"/>
              <a:t>VirksomhetsspesifikkeMetadata</a:t>
            </a:r>
            <a:r>
              <a:rPr lang="nb-NO" altLang="nb-NO" sz="3200" b="1" dirty="0" smtClean="0"/>
              <a:t/>
            </a:r>
            <a:br>
              <a:rPr lang="nb-NO" altLang="nb-NO" sz="3200" b="1" dirty="0" smtClean="0"/>
            </a:br>
            <a:endParaRPr lang="nb-NO" altLang="nb-NO" sz="1600" i="1" spc="30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822325" y="1833133"/>
            <a:ext cx="7485062" cy="4345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altLang="nb-NO" sz="2000" dirty="0" smtClean="0"/>
              <a:t>- </a:t>
            </a:r>
            <a:r>
              <a:rPr lang="nb-NO" altLang="nb-NO" sz="2000" dirty="0" err="1" smtClean="0"/>
              <a:t>Noark</a:t>
            </a:r>
            <a:r>
              <a:rPr lang="nb-NO" altLang="nb-NO" sz="2000" dirty="0" smtClean="0"/>
              <a:t> 5 standarden, s.60: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474771"/>
            <a:ext cx="10854358" cy="30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3610100" y="-12032"/>
            <a:ext cx="8650080" cy="634142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10100" y="-12032"/>
            <a:ext cx="8650080" cy="6341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5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822325" y="525340"/>
            <a:ext cx="7724775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Egenerklæring?</a:t>
            </a:r>
            <a:br>
              <a:rPr lang="nb-NO" altLang="nb-NO" sz="3200" b="1" dirty="0" smtClean="0"/>
            </a:br>
            <a:endParaRPr lang="nb-NO" altLang="nb-NO" sz="1600" i="1" spc="3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2156430"/>
            <a:ext cx="10822613" cy="20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3610100" y="-12032"/>
            <a:ext cx="8650080" cy="634142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10100" y="-12032"/>
            <a:ext cx="8650080" cy="6341424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6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822325" y="525340"/>
            <a:ext cx="7724775" cy="142655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Prosjekt:</a:t>
            </a:r>
            <a:br>
              <a:rPr lang="nb-NO" altLang="nb-NO" sz="3200" b="1" dirty="0" smtClean="0"/>
            </a:br>
            <a:r>
              <a:rPr lang="nb-NO" altLang="nb-NO" sz="2800" i="1" spc="300" dirty="0" smtClean="0"/>
              <a:t>- Tilpasning og Sektorspesifikke Metadata for barnevernssektoren</a:t>
            </a:r>
            <a:endParaRPr lang="nb-NO" altLang="nb-NO" sz="1600" i="1" spc="300" dirty="0"/>
          </a:p>
        </p:txBody>
      </p:sp>
      <p:sp>
        <p:nvSpPr>
          <p:cNvPr id="15" name="Plassholder for innhold 2"/>
          <p:cNvSpPr txBox="1">
            <a:spLocks/>
          </p:cNvSpPr>
          <p:nvPr/>
        </p:nvSpPr>
        <p:spPr>
          <a:xfrm>
            <a:off x="822325" y="1951891"/>
            <a:ext cx="7485062" cy="3666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Bestilling fra eierkommuner hos IKA Rogaland og IKA Kongsberg: Ønske om bevaring av faginformasjon fra eldre fagsystem i frittstående </a:t>
            </a:r>
            <a:r>
              <a:rPr lang="nb-NO" altLang="nb-NO" sz="2400" dirty="0" err="1" smtClean="0"/>
              <a:t>Noark</a:t>
            </a:r>
            <a:r>
              <a:rPr lang="nb-NO" altLang="nb-NO" sz="2400" dirty="0" smtClean="0"/>
              <a:t> 5-kjerne.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 Basert på metodikk etablert i SAMDOK KOMM_2: </a:t>
            </a:r>
            <a:r>
              <a:rPr lang="nb-NO" altLang="nb-NO" sz="2400" i="1" dirty="0" smtClean="0"/>
              <a:t>Metodikk for bevaring fra kommunale fagsystemer</a:t>
            </a:r>
          </a:p>
        </p:txBody>
      </p:sp>
    </p:spTree>
    <p:extLst>
      <p:ext uri="{BB962C8B-B14F-4D97-AF65-F5344CB8AC3E}">
        <p14:creationId xmlns:p14="http://schemas.microsoft.com/office/powerpoint/2010/main" val="17352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7" y="1665950"/>
            <a:ext cx="8546123" cy="466543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45877" y="1665950"/>
            <a:ext cx="8546123" cy="46665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25340"/>
            <a:ext cx="7724775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Prosjekt</a:t>
            </a:r>
          </a:p>
          <a:p>
            <a:pPr>
              <a:lnSpc>
                <a:spcPct val="100000"/>
              </a:lnSpc>
            </a:pPr>
            <a:r>
              <a:rPr lang="nb-NO" altLang="nb-NO" sz="2800" i="1" spc="300" dirty="0" smtClean="0"/>
              <a:t>- BK-vurdering</a:t>
            </a:r>
            <a:endParaRPr lang="nb-NO" altLang="nb-NO" sz="1400" i="1" spc="30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822325" y="1833133"/>
            <a:ext cx="7485062" cy="3785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Gjennomgang av lover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Gjennomgang av dokumenttyper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Samarbeid mellom brukerne, kommunens arkivmedarbeidere og depot-arkivarer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Krever juridisk og arkivfaglig kompetanse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nb-NO" alt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2199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5" y="-28401"/>
            <a:ext cx="9542585" cy="636428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649415" y="-28401"/>
            <a:ext cx="9648093" cy="63642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22325" y="568672"/>
            <a:ext cx="7724775" cy="10937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altLang="nb-NO" sz="3200" b="1" dirty="0" smtClean="0"/>
              <a:t>Prosjekt</a:t>
            </a:r>
            <a:br>
              <a:rPr lang="nb-NO" altLang="nb-NO" sz="3200" b="1" dirty="0" smtClean="0"/>
            </a:br>
            <a:r>
              <a:rPr lang="nb-NO" altLang="nb-NO" sz="2800" i="1" spc="300" dirty="0" smtClean="0"/>
              <a:t>- Databaselokalisering</a:t>
            </a:r>
            <a:endParaRPr lang="nb-NO" altLang="nb-NO" sz="1600" i="1" spc="30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822325" y="1833133"/>
            <a:ext cx="7485062" cy="3785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nb-NO" altLang="nb-NO" sz="2400" dirty="0" smtClean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974725" y="1985533"/>
            <a:ext cx="7485062" cy="3785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Hvilke bevaringsverdige elementer ligger hvor?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Hvordan ser de ut, og hvordan kan vi bevare de?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Hvilken kontekst har de der de er, og hva kan vi endre på?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b-NO" altLang="nb-NO" sz="2400" dirty="0" smtClean="0"/>
              <a:t>Krever databasekompetanse</a:t>
            </a:r>
            <a:endParaRPr lang="nb-NO" altLang="nb-NO" sz="2400" dirty="0"/>
          </a:p>
        </p:txBody>
      </p:sp>
    </p:spTree>
    <p:extLst>
      <p:ext uri="{BB962C8B-B14F-4D97-AF65-F5344CB8AC3E}">
        <p14:creationId xmlns:p14="http://schemas.microsoft.com/office/powerpoint/2010/main" val="1880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388</Words>
  <Application>Microsoft Office PowerPoint</Application>
  <PresentationFormat>Widescreen</PresentationFormat>
  <Paragraphs>61</Paragraphs>
  <Slides>16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Fagsystem  med Noark-kjerne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«Noark-tabeller»</vt:lpstr>
      <vt:lpstr>Hele fagsystemet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Throndsen</dc:creator>
  <cp:lastModifiedBy>Mona Danielsen</cp:lastModifiedBy>
  <cp:revision>190</cp:revision>
  <dcterms:created xsi:type="dcterms:W3CDTF">2016-01-05T09:50:28Z</dcterms:created>
  <dcterms:modified xsi:type="dcterms:W3CDTF">2018-02-01T08:23:39Z</dcterms:modified>
</cp:coreProperties>
</file>