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1"/>
    <p:restoredTop sz="63509"/>
  </p:normalViewPr>
  <p:slideViewPr>
    <p:cSldViewPr snapToGrid="0" snapToObjects="1">
      <p:cViewPr>
        <p:scale>
          <a:sx n="90" d="100"/>
          <a:sy n="90" d="100"/>
        </p:scale>
        <p:origin x="2040"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2368" y="1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A14ED-E9C1-374A-B000-790B6D3B7E29}" type="datetimeFigureOut">
              <a:rPr lang="nb-NO" smtClean="0"/>
              <a:t>18.07.2018</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5FDA80-7BC8-9348-9322-592C1DB02673}" type="slidenum">
              <a:rPr lang="nb-NO" smtClean="0"/>
              <a:t>‹#›</a:t>
            </a:fld>
            <a:endParaRPr lang="nb-NO"/>
          </a:p>
        </p:txBody>
      </p:sp>
    </p:spTree>
    <p:extLst>
      <p:ext uri="{BB962C8B-B14F-4D97-AF65-F5344CB8AC3E}">
        <p14:creationId xmlns:p14="http://schemas.microsoft.com/office/powerpoint/2010/main" val="183191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A864D-FC99-EA46-94B3-C0C6219C10DA}" type="datetimeFigureOut">
              <a:rPr lang="nb-NO" smtClean="0"/>
              <a:t>18.07.2018</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58AC5-C714-E64F-8467-4186571E9B27}" type="slidenum">
              <a:rPr lang="nb-NO" smtClean="0"/>
              <a:t>‹#›</a:t>
            </a:fld>
            <a:endParaRPr lang="nb-NO"/>
          </a:p>
        </p:txBody>
      </p:sp>
    </p:spTree>
    <p:extLst>
      <p:ext uri="{BB962C8B-B14F-4D97-AF65-F5344CB8AC3E}">
        <p14:creationId xmlns:p14="http://schemas.microsoft.com/office/powerpoint/2010/main" val="59555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Presentasjonen er</a:t>
            </a:r>
            <a:r>
              <a:rPr lang="nb-NO" baseline="0" dirty="0" smtClean="0"/>
              <a:t> bygget opp slik at planlegging utføres før vedtak, planlegging av ny kommune gjennomføres i løpet av arbeidet mot sammenslåing, og uttrekk gjennomføres først etter sammenslåing. For kommuner som ikke har en fullstendig kartlegging og oversikt over system og tilhørende arkiv klare før vedtak bør dette prioriteres i arbeidet mot sammenslåing.</a:t>
            </a:r>
          </a:p>
          <a:p>
            <a:r>
              <a:rPr lang="nb-NO" baseline="0" dirty="0" smtClean="0"/>
              <a:t>Les mer om de ulike fasene her - http://</a:t>
            </a:r>
            <a:r>
              <a:rPr lang="nb-NO" baseline="0" dirty="0" err="1" smtClean="0"/>
              <a:t>www.kommunereformarkiv.no</a:t>
            </a:r>
            <a:r>
              <a:rPr lang="nb-NO" baseline="0" dirty="0" smtClean="0"/>
              <a:t>/veileder/</a:t>
            </a:r>
          </a:p>
          <a:p>
            <a:endParaRPr lang="nb-NO" baseline="0"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2</a:t>
            </a:fld>
            <a:endParaRPr lang="nb-NO"/>
          </a:p>
        </p:txBody>
      </p:sp>
    </p:spTree>
    <p:extLst>
      <p:ext uri="{BB962C8B-B14F-4D97-AF65-F5344CB8AC3E}">
        <p14:creationId xmlns:p14="http://schemas.microsoft.com/office/powerpoint/2010/main" val="203869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kan være at man må ha flere leverandører involvert i en slik prosess. Leverandør av nåværende system skal kunne være behjelpelig med systemet slik det står, ny leverandør skal kunne være behjelpelig med nytt system, samt sette krav til hva som må til for å gjøre gamle data tilgjengelige i nytt system. Kommunens IT-avdeling må ha kjennskap til alle datasystemer, samt serverkapasitet og tekniske krav. Det er viktig å skille på informasjon kommunen har behov for her og nå, løpende både før og etter sammenslåing, hva kommunen har krav, plikt og interesse av å bevare for ettertiden og avleveres som et arkiv, samt hva kommunen har en interesse av å sikre med en </a:t>
            </a:r>
            <a:r>
              <a:rPr lang="nb-NO" dirty="0" err="1" smtClean="0"/>
              <a:t>backup</a:t>
            </a:r>
            <a:r>
              <a:rPr lang="nb-NO"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I forbindelse med dialog med leverandører</a:t>
            </a:r>
            <a:r>
              <a:rPr lang="nb-NO" baseline="0" dirty="0" smtClean="0"/>
              <a:t> ved overgang anbefales det å lese gjennom KS sin rapport «Digitale konsekvenser av kommunesammenslåingen» - http://</a:t>
            </a:r>
            <a:r>
              <a:rPr lang="nb-NO" baseline="0" dirty="0" err="1" smtClean="0"/>
              <a:t>www.ks.no</a:t>
            </a:r>
            <a:r>
              <a:rPr lang="nb-NO" baseline="0" dirty="0" smtClean="0"/>
              <a:t>/</a:t>
            </a:r>
            <a:r>
              <a:rPr lang="nb-NO" baseline="0" dirty="0" err="1" smtClean="0"/>
              <a:t>fagomrader</a:t>
            </a:r>
            <a:r>
              <a:rPr lang="nb-NO" baseline="0" dirty="0" smtClean="0"/>
              <a:t>/utvikling/</a:t>
            </a:r>
            <a:r>
              <a:rPr lang="nb-NO" baseline="0" dirty="0" err="1" smtClean="0"/>
              <a:t>fou</a:t>
            </a:r>
            <a:r>
              <a:rPr lang="nb-NO" baseline="0" dirty="0" smtClean="0"/>
              <a:t>/</a:t>
            </a:r>
            <a:r>
              <a:rPr lang="nb-NO" baseline="0" dirty="0" err="1" smtClean="0"/>
              <a:t>fou</a:t>
            </a:r>
            <a:r>
              <a:rPr lang="nb-NO" baseline="0" dirty="0" smtClean="0"/>
              <a:t>-rapporter/digitale-konsekvenser-av-</a:t>
            </a:r>
            <a:r>
              <a:rPr lang="nb-NO" baseline="0" dirty="0" err="1" smtClean="0"/>
              <a:t>kommunesammenslaing</a:t>
            </a:r>
            <a:r>
              <a:rPr lang="nb-NO" baseline="0" dirty="0" smtClean="0"/>
              <a:t>/</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13</a:t>
            </a:fld>
            <a:endParaRPr lang="nb-NO"/>
          </a:p>
        </p:txBody>
      </p:sp>
    </p:spTree>
    <p:extLst>
      <p:ext uri="{BB962C8B-B14F-4D97-AF65-F5344CB8AC3E}">
        <p14:creationId xmlns:p14="http://schemas.microsoft.com/office/powerpoint/2010/main" val="139895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 er her viktig å gjøre kommuner klar over forskjellen mellom en konvertering av data inn i nye system for videre tilgang, og en overføring</a:t>
            </a:r>
            <a:r>
              <a:rPr lang="nb-NO" baseline="0" dirty="0" smtClean="0"/>
              <a:t> av bevaringsverdige opplysninger til depot.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14</a:t>
            </a:fld>
            <a:endParaRPr lang="nb-NO"/>
          </a:p>
        </p:txBody>
      </p:sp>
    </p:spTree>
    <p:extLst>
      <p:ext uri="{BB962C8B-B14F-4D97-AF65-F5344CB8AC3E}">
        <p14:creationId xmlns:p14="http://schemas.microsoft.com/office/powerpoint/2010/main" val="87988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En bevaringsvurdering stadfester ofte hva som er bevaringsverdig, men ikke hvordan dette er tenkt bevart. Særlig</a:t>
            </a:r>
            <a:r>
              <a:rPr lang="nb-NO" baseline="0" dirty="0" smtClean="0"/>
              <a:t> utfordrende er dette i forbindelse med elektroniske systemer, som ofte blir funnet bevaringsverdige uten at kommunen har klart for seg hvordan bevaring i elektronisk form skal gjennomføres. Kommunen bør i samråd med IT-avdelingen samt IKA gå gjennom samtlige system og gjøre tydelig hva som skal bevares, og hvordan det skal bevares.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15</a:t>
            </a:fld>
            <a:endParaRPr lang="nb-NO"/>
          </a:p>
        </p:txBody>
      </p:sp>
    </p:spTree>
    <p:extLst>
      <p:ext uri="{BB962C8B-B14F-4D97-AF65-F5344CB8AC3E}">
        <p14:creationId xmlns:p14="http://schemas.microsoft.com/office/powerpoint/2010/main" val="42682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16</a:t>
            </a:fld>
            <a:endParaRPr lang="nb-NO"/>
          </a:p>
        </p:txBody>
      </p:sp>
    </p:spTree>
    <p:extLst>
      <p:ext uri="{BB962C8B-B14F-4D97-AF65-F5344CB8AC3E}">
        <p14:creationId xmlns:p14="http://schemas.microsoft.com/office/powerpoint/2010/main" val="147442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Husk at uttrekk</a:t>
            </a:r>
            <a:r>
              <a:rPr lang="nb-NO" baseline="0" dirty="0" smtClean="0"/>
              <a:t> og deponering av disse først kan starte etter at kommunesammenslåingen er gjennomført. Kommunen bør utarbeide en tidshorisont på 3-5 år for å håndtere deponering av avsluttede elektroniske systemer til digitalt depot. Dette fordi det vil være svært vanskelig for en kommune å håndtere samtlige systemer på en gang, samtidig som det heller ikke bør gå for lang tid før systemene blir håndtert. </a:t>
            </a:r>
          </a:p>
          <a:p>
            <a:endParaRPr lang="nb-NO" baseline="0" dirty="0" smtClean="0"/>
          </a:p>
          <a:p>
            <a:r>
              <a:rPr lang="nb-NO" baseline="0" dirty="0" smtClean="0"/>
              <a:t>Det er et viktig poeng at gjennomgang av prosesskartet ikke nødvendigvis skal utføres av arkivenheten alene. Prosesskartet bør være en del av arbeidet med avslutning av kommunen som flere enheter eller arbeidsgrupper bør ta del i. Det samme gjelder for øvrig alt arbeid knyttet til avslutning av systemer og sikring av dokumentasjon fra disse. Arkivleder bør av den grunn ta med seg dette arbeidet inni arbeidsgruppene som opprettes i forbindelse med kommunesammenslåing.</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17</a:t>
            </a:fld>
            <a:endParaRPr lang="nb-NO"/>
          </a:p>
        </p:txBody>
      </p:sp>
    </p:spTree>
    <p:extLst>
      <p:ext uri="{BB962C8B-B14F-4D97-AF65-F5344CB8AC3E}">
        <p14:creationId xmlns:p14="http://schemas.microsoft.com/office/powerpoint/2010/main" val="127920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18</a:t>
            </a:fld>
            <a:endParaRPr lang="nb-NO"/>
          </a:p>
        </p:txBody>
      </p:sp>
    </p:spTree>
    <p:extLst>
      <p:ext uri="{BB962C8B-B14F-4D97-AF65-F5344CB8AC3E}">
        <p14:creationId xmlns:p14="http://schemas.microsoft.com/office/powerpoint/2010/main" val="92687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Særlig viktig i</a:t>
            </a:r>
            <a:r>
              <a:rPr lang="nb-NO" baseline="0" dirty="0" smtClean="0"/>
              <a:t> forbindelse med kommunesammenslåing er det at kommuner forstår proveniensprinsippet, som i dette tilfellet stadfester at arkiv må avsluttes for den gamle kommunen og startes på nytt igjen for den nye. Arkivene for den gamle og den nye kommunen skal ikke blandes. Deretter er det viktig å gjøre et poeng ut av at bevaringsvurderingen må være fullstendig, og at uttrekket må forholde seg til bevaringsvurderingen. Dette må etterprøves og kvalitetssikres ved testing av uttrekk, hvor opprinnelig bevaringsvurdering bør ligge vedlagt.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21</a:t>
            </a:fld>
            <a:endParaRPr lang="nb-NO"/>
          </a:p>
        </p:txBody>
      </p:sp>
    </p:spTree>
    <p:extLst>
      <p:ext uri="{BB962C8B-B14F-4D97-AF65-F5344CB8AC3E}">
        <p14:creationId xmlns:p14="http://schemas.microsoft.com/office/powerpoint/2010/main" val="60410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a:t>
            </a:r>
            <a:r>
              <a:rPr lang="nb-NO" baseline="0" dirty="0" smtClean="0"/>
              <a:t> er svært vanskelig å implementere beslutningskartet som et foilsett. Vi anbefaler derfor isteden at presentasjonen hopper fra </a:t>
            </a:r>
            <a:r>
              <a:rPr lang="nb-NO" baseline="0" dirty="0" err="1" smtClean="0"/>
              <a:t>powerpoint</a:t>
            </a:r>
            <a:r>
              <a:rPr lang="nb-NO" baseline="0" dirty="0" smtClean="0"/>
              <a:t> og til en nettleser hvor beslutningskartet gjennomgås. Beslutningsdiagrammet «sjekkliste ved uttrekk» finner du her - http://</a:t>
            </a:r>
            <a:r>
              <a:rPr lang="nb-NO" baseline="0" dirty="0" err="1" smtClean="0"/>
              <a:t>www.kommunereformarkiv.no</a:t>
            </a:r>
            <a:r>
              <a:rPr lang="nb-NO" baseline="0" dirty="0" smtClean="0"/>
              <a:t>/veileder/ii-6-avslutte-eksisterende-arkiver/ - men husk at mye av det øvrige på denne siden gjerne kan bakes inn i presentasjonen.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22</a:t>
            </a:fld>
            <a:endParaRPr lang="nb-NO"/>
          </a:p>
        </p:txBody>
      </p:sp>
    </p:spTree>
    <p:extLst>
      <p:ext uri="{BB962C8B-B14F-4D97-AF65-F5344CB8AC3E}">
        <p14:creationId xmlns:p14="http://schemas.microsoft.com/office/powerpoint/2010/main" val="1875793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 er ofte et uklart ansvarsforhold mellom leverandør,</a:t>
            </a:r>
            <a:r>
              <a:rPr lang="nb-NO" baseline="0" dirty="0" smtClean="0"/>
              <a:t> kommune og eventuelt IKA. Dette gjelder også forventningene disse partene har til hverandre. Ansvarsforholdet bør defineres klart før arbeidet starter, slik at samtlige parter er innforstått med hvilken rolle de har fått tildelt. Det vil her sikkert forekomme lokale variasjoner, men på et generelt grunnlag bør den som generer uttrekk ikke være den samme som tester uttrekket. Det anbefales at leverandør utfører uttrekk, mens interkommunale arkiv står ansvarlig for testingen av disse.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23</a:t>
            </a:fld>
            <a:endParaRPr lang="nb-NO"/>
          </a:p>
        </p:txBody>
      </p:sp>
    </p:spTree>
    <p:extLst>
      <p:ext uri="{BB962C8B-B14F-4D97-AF65-F5344CB8AC3E}">
        <p14:creationId xmlns:p14="http://schemas.microsoft.com/office/powerpoint/2010/main" val="196611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Her vil det nok i stor grad forekomme lokale</a:t>
            </a:r>
            <a:r>
              <a:rPr lang="nb-NO" baseline="0" dirty="0" smtClean="0"/>
              <a:t> variasjoner.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24</a:t>
            </a:fld>
            <a:endParaRPr lang="nb-NO"/>
          </a:p>
        </p:txBody>
      </p:sp>
    </p:spTree>
    <p:extLst>
      <p:ext uri="{BB962C8B-B14F-4D97-AF65-F5344CB8AC3E}">
        <p14:creationId xmlns:p14="http://schemas.microsoft.com/office/powerpoint/2010/main" val="33609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En fullstendig oversikt over alle bevaringsverdige arkiv</a:t>
            </a:r>
            <a:r>
              <a:rPr lang="nb-NO" baseline="0" dirty="0" smtClean="0"/>
              <a:t> i kommunen er basis for hele opplegget rundt kommunesammenslåing slik det presenteres i veilederen. Les mer om dette her - </a:t>
            </a:r>
            <a:r>
              <a:rPr lang="nb-NO" sz="1200" dirty="0" smtClean="0"/>
              <a:t>http://</a:t>
            </a:r>
            <a:r>
              <a:rPr lang="nb-NO" sz="1200" dirty="0" err="1" smtClean="0"/>
              <a:t>www.kommunereformarkiv.no</a:t>
            </a:r>
            <a:r>
              <a:rPr lang="nb-NO" sz="1200" dirty="0" smtClean="0"/>
              <a:t>/veileder/1-oversikt/</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4</a:t>
            </a:fld>
            <a:endParaRPr lang="nb-NO"/>
          </a:p>
        </p:txBody>
      </p:sp>
    </p:spTree>
    <p:extLst>
      <p:ext uri="{BB962C8B-B14F-4D97-AF65-F5344CB8AC3E}">
        <p14:creationId xmlns:p14="http://schemas.microsoft.com/office/powerpoint/2010/main" val="157624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ofte utfordrende for arkiv å ha en fullstendig oversikt over samtlige systemer som benyttes</a:t>
            </a:r>
            <a:r>
              <a:rPr lang="nb-NO" baseline="0" dirty="0" smtClean="0"/>
              <a:t> i en kommune. For mange kommuner gjelder det at arkivenheten ikke alltid er involvert i innkjøp av nye systemer, eller at det eksisterer svært autonome enheter som i stor grad styrer seg selv og sine egne arkiv. I tilfeller hvor det er vanskelig å få en fullstendig oversikt for arkivenheten anbefales det at oppgaven settes bort til IT avdelingen, som ofte har en fullstendig oversikt over lisenser som en kommune har og har hatt. </a:t>
            </a:r>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5</a:t>
            </a:fld>
            <a:endParaRPr lang="nb-NO"/>
          </a:p>
        </p:txBody>
      </p:sp>
    </p:spTree>
    <p:extLst>
      <p:ext uri="{BB962C8B-B14F-4D97-AF65-F5344CB8AC3E}">
        <p14:creationId xmlns:p14="http://schemas.microsoft.com/office/powerpoint/2010/main" val="10913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Årsaken</a:t>
            </a:r>
            <a:r>
              <a:rPr lang="nb-NO" baseline="0" dirty="0" smtClean="0"/>
              <a:t> til at fokuset bør ligge på fagsystemer uten </a:t>
            </a:r>
            <a:r>
              <a:rPr lang="nb-NO" baseline="0" dirty="0" err="1" smtClean="0"/>
              <a:t>Noark</a:t>
            </a:r>
            <a:r>
              <a:rPr lang="nb-NO" baseline="0" dirty="0" smtClean="0"/>
              <a:t> godkjenning </a:t>
            </a:r>
            <a:r>
              <a:rPr lang="nb-NO" baseline="0" dirty="0" smtClean="0"/>
              <a:t>er todelt</a:t>
            </a:r>
            <a:r>
              <a:rPr lang="nb-NO" baseline="0" dirty="0" smtClean="0"/>
              <a:t>. Først og fremst er det slik at for Noark-5 godkjente fagsystemer så ligger allerede mye tilrettelagt for at dokumentasjonen skal la seg bevare i selve </a:t>
            </a:r>
            <a:r>
              <a:rPr lang="nb-NO" baseline="0" dirty="0" err="1" smtClean="0"/>
              <a:t>Noark</a:t>
            </a:r>
            <a:r>
              <a:rPr lang="nb-NO" baseline="0" dirty="0" smtClean="0"/>
              <a:t> standarden. Den andre årsaken er at fagsystemer uten </a:t>
            </a:r>
            <a:r>
              <a:rPr lang="nb-NO" baseline="0" dirty="0" err="1" smtClean="0"/>
              <a:t>Noark</a:t>
            </a:r>
            <a:r>
              <a:rPr lang="nb-NO" baseline="0" dirty="0" smtClean="0"/>
              <a:t> godkjenning ofte «faller utenfor radaren» i forhold til arkivplan og kommunens øvrige oversikt over egne system.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6</a:t>
            </a:fld>
            <a:endParaRPr lang="nb-NO"/>
          </a:p>
        </p:txBody>
      </p:sp>
    </p:spTree>
    <p:extLst>
      <p:ext uri="{BB962C8B-B14F-4D97-AF65-F5344CB8AC3E}">
        <p14:creationId xmlns:p14="http://schemas.microsoft.com/office/powerpoint/2010/main" val="61321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En oppdatert arkivplan er en forutsetning for ordinær drift av en kommune. Erfaringsmessig er det slik at få kommuner har en arkivplan som både</a:t>
            </a:r>
            <a:r>
              <a:rPr lang="nb-NO" baseline="0" dirty="0" smtClean="0"/>
              <a:t> fanger opp den fullstendige arkivdanningen og dokumenterer denne godt nok. Det er også viktig å huske at arkivplanen bør inneholde en strategi for hvordan bevaringsverdig dokumentasjon fra et system eller et fagområde skal bevares – altså om dokumentasjonen skal bevares på papir eller elektronisk. I tilfeller hvor dokumentasjonen skal bevares elektronisk er det viktig at kommunen gjør tilstrekkelig rede for hvordan dette skal skje.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7</a:t>
            </a:fld>
            <a:endParaRPr lang="nb-NO"/>
          </a:p>
        </p:txBody>
      </p:sp>
    </p:spTree>
    <p:extLst>
      <p:ext uri="{BB962C8B-B14F-4D97-AF65-F5344CB8AC3E}">
        <p14:creationId xmlns:p14="http://schemas.microsoft.com/office/powerpoint/2010/main" val="35419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Interkommunale samarbeid er ofte svært utfordrende</a:t>
            </a:r>
            <a:r>
              <a:rPr lang="nb-NO" baseline="0" dirty="0" smtClean="0"/>
              <a:t> når det gjelder dokumentasjon. Ofte skyldes dette at ansvaret ikke er tilstrekkelig gjort rede for, og at dokumentasjonen av systemer og tjenester av den grunn ikke blir dokumentert og gjort rede for hos noen involverte kommuner. Sørg for å ta tak i interkommunale selskap på et tidlig stadium, og gå inn i dialog med øvrige kommuner involvert for å bli enige om hvordan dokumentasjonen skal håndteres.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Mye av utfordringene som gjelder for interkommunale samarbeid</a:t>
            </a:r>
            <a:r>
              <a:rPr lang="nb-NO" baseline="0" dirty="0" smtClean="0"/>
              <a:t> gjelder også for tjenester satt ut til private aktører. Eksempelvis barnehage, som er en kommunal tjeneste som ofte settes ut til privat næring.</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8</a:t>
            </a:fld>
            <a:endParaRPr lang="nb-NO"/>
          </a:p>
        </p:txBody>
      </p:sp>
    </p:spTree>
    <p:extLst>
      <p:ext uri="{BB962C8B-B14F-4D97-AF65-F5344CB8AC3E}">
        <p14:creationId xmlns:p14="http://schemas.microsoft.com/office/powerpoint/2010/main" val="89942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Lenke</a:t>
            </a:r>
            <a:r>
              <a:rPr lang="nb-NO" baseline="0" dirty="0" smtClean="0"/>
              <a:t> til forskrift om bevaring og kassasjon finner du her - </a:t>
            </a:r>
            <a:r>
              <a:rPr lang="nb-NO" baseline="0" dirty="0" err="1" smtClean="0"/>
              <a:t>https</a:t>
            </a:r>
            <a:r>
              <a:rPr lang="nb-NO" baseline="0" dirty="0" smtClean="0"/>
              <a:t>://</a:t>
            </a:r>
            <a:r>
              <a:rPr lang="nb-NO" baseline="0" dirty="0" err="1" smtClean="0"/>
              <a:t>lovdata.no</a:t>
            </a:r>
            <a:r>
              <a:rPr lang="nb-NO" baseline="0" dirty="0" smtClean="0"/>
              <a:t>/dokument/SF/forskrift/2017-12-19-2286/KAPITTEL_7#KAPITTEL_7</a:t>
            </a:r>
            <a:endParaRPr lang="nb-NO" baseline="0" dirty="0" smtClean="0"/>
          </a:p>
          <a:p>
            <a:endParaRPr lang="nb-NO" baseline="0" dirty="0" smtClean="0"/>
          </a:p>
          <a:p>
            <a:r>
              <a:rPr lang="nb-NO" baseline="0" dirty="0" smtClean="0"/>
              <a:t>Lenke til veilederen finner du her - </a:t>
            </a:r>
            <a:r>
              <a:rPr lang="nb-NO" baseline="0" dirty="0" err="1" smtClean="0"/>
              <a:t>https</a:t>
            </a:r>
            <a:r>
              <a:rPr lang="nb-NO" baseline="0" dirty="0" smtClean="0"/>
              <a:t>://</a:t>
            </a:r>
            <a:r>
              <a:rPr lang="nb-NO" baseline="0" dirty="0" err="1" smtClean="0"/>
              <a:t>www.arkivverket.no</a:t>
            </a:r>
            <a:r>
              <a:rPr lang="nb-NO" baseline="0" dirty="0" smtClean="0"/>
              <a:t>/for-arkiveiere/bevaring-og-kassasjon</a:t>
            </a:r>
            <a:endParaRPr lang="nb-NO" baseline="0" dirty="0" smtClean="0"/>
          </a:p>
          <a:p>
            <a:endParaRPr lang="nb-NO" baseline="0" dirty="0" smtClean="0"/>
          </a:p>
          <a:p>
            <a:r>
              <a:rPr lang="nb-NO" baseline="0" dirty="0" smtClean="0"/>
              <a:t>I forbindelse med bevarings- og kassasjonsplaner kan man også se noe til KS sin rapport for «Digitale konsekvenser av kommunesammenslåingen» - http://</a:t>
            </a:r>
            <a:r>
              <a:rPr lang="nb-NO" baseline="0" dirty="0" err="1" smtClean="0"/>
              <a:t>www.ks.no</a:t>
            </a:r>
            <a:r>
              <a:rPr lang="nb-NO" baseline="0" dirty="0" smtClean="0"/>
              <a:t>/</a:t>
            </a:r>
            <a:r>
              <a:rPr lang="nb-NO" baseline="0" dirty="0" err="1" smtClean="0"/>
              <a:t>fagomrader</a:t>
            </a:r>
            <a:r>
              <a:rPr lang="nb-NO" baseline="0" dirty="0" smtClean="0"/>
              <a:t>/utvikling/</a:t>
            </a:r>
            <a:r>
              <a:rPr lang="nb-NO" baseline="0" dirty="0" err="1" smtClean="0"/>
              <a:t>fou</a:t>
            </a:r>
            <a:r>
              <a:rPr lang="nb-NO" baseline="0" dirty="0" smtClean="0"/>
              <a:t>/</a:t>
            </a:r>
            <a:r>
              <a:rPr lang="nb-NO" baseline="0" dirty="0" err="1" smtClean="0"/>
              <a:t>fou</a:t>
            </a:r>
            <a:r>
              <a:rPr lang="nb-NO" baseline="0" dirty="0" smtClean="0"/>
              <a:t>-rapporter/digitale-konsekvenser-av-</a:t>
            </a:r>
            <a:r>
              <a:rPr lang="nb-NO" baseline="0" dirty="0" err="1" smtClean="0"/>
              <a:t>kommunesammenslaing</a:t>
            </a:r>
            <a:r>
              <a:rPr lang="nb-NO" baseline="0" dirty="0" smtClean="0"/>
              <a: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9</a:t>
            </a:fld>
            <a:endParaRPr lang="nb-NO"/>
          </a:p>
        </p:txBody>
      </p:sp>
    </p:spTree>
    <p:extLst>
      <p:ext uri="{BB962C8B-B14F-4D97-AF65-F5344CB8AC3E}">
        <p14:creationId xmlns:p14="http://schemas.microsoft.com/office/powerpoint/2010/main" val="140859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 bør helt klart anbefales at</a:t>
            </a:r>
            <a:r>
              <a:rPr lang="nb-NO" baseline="0" dirty="0" smtClean="0"/>
              <a:t> eventuelt etterslep kommunen sitter inne på allerede i forhold til avsluttede system bør håndteres så raskt som mulig før arbeidet med kommunesammenslåingen starter. Dette gjelder også arkiver som er papirbasert.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10</a:t>
            </a:fld>
            <a:endParaRPr lang="nb-NO"/>
          </a:p>
        </p:txBody>
      </p:sp>
    </p:spTree>
    <p:extLst>
      <p:ext uri="{BB962C8B-B14F-4D97-AF65-F5344CB8AC3E}">
        <p14:creationId xmlns:p14="http://schemas.microsoft.com/office/powerpoint/2010/main" val="1400192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vil være en lang rekke systemer som inneholder viktig informasjon som kommunen trenger tilgang til på tvers av kommunesammenslåing. Dette gjelder pasient-systemer, skole-systemer og andre systemer som inneholder viktig informasjon som en behandler eller andre har behov for på daglig basis, og først og fremst gjelder liv og helse. Selv om samme systemleverandør og system som har vært brukt i en av de gamle kommunene blir valgt som løsning for ny, må det tas aksjon for sikring av denne kommunens arkiver. Slike systemer må avsluttes (periodiseres) for den gamle kommunen, og den nye kommunens felles data må implementeres i nytt system. Dette er en krevende prosess som er avhengig av gode planer, avtaler og bevissthet fra kommunen om hvilke krav som må stilles i prosessen.</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12</a:t>
            </a:fld>
            <a:endParaRPr lang="nb-NO"/>
          </a:p>
        </p:txBody>
      </p:sp>
    </p:spTree>
    <p:extLst>
      <p:ext uri="{BB962C8B-B14F-4D97-AF65-F5344CB8AC3E}">
        <p14:creationId xmlns:p14="http://schemas.microsoft.com/office/powerpoint/2010/main" val="103567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1173163"/>
            <a:ext cx="6858000" cy="4398962"/>
          </a:xfrm>
          <a:prstGeom prst="rect">
            <a:avLst/>
          </a:prstGeom>
          <a:gradFill>
            <a:gsLst>
              <a:gs pos="0">
                <a:schemeClr val="bg1">
                  <a:lumMod val="95000"/>
                </a:schemeClr>
              </a:gs>
              <a:gs pos="100000">
                <a:schemeClr val="bg1">
                  <a:lumMod val="85000"/>
                </a:schemeClr>
              </a:gs>
            </a:gsLst>
            <a:lin ang="5400000" scaled="1"/>
          </a:gradFill>
        </p:spPr>
        <p:txBody>
          <a:bodyPr tIns="503999">
            <a:normAutofit/>
          </a:bodyPr>
          <a:lstStyle>
            <a:lvl1pPr marL="0" indent="0" algn="ctr">
              <a:buNone/>
              <a:defRPr sz="2000" spc="2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smtClean="0"/>
              <a:t>KOMMUNEREFORM OG ARKIV</a:t>
            </a:r>
            <a:endParaRPr lang="en-US" dirty="0"/>
          </a:p>
        </p:txBody>
      </p:sp>
      <p:sp>
        <p:nvSpPr>
          <p:cNvPr id="8" name="Rektangel 7"/>
          <p:cNvSpPr/>
          <p:nvPr userDrawn="1"/>
        </p:nvSpPr>
        <p:spPr>
          <a:xfrm>
            <a:off x="0" y="6443662"/>
            <a:ext cx="9144000" cy="57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9"/>
          <p:cNvSpPr>
            <a:spLocks noGrp="1"/>
          </p:cNvSpPr>
          <p:nvPr>
            <p:ph type="title"/>
          </p:nvPr>
        </p:nvSpPr>
        <p:spPr>
          <a:xfrm>
            <a:off x="1143000" y="2422526"/>
            <a:ext cx="6858000" cy="1325563"/>
          </a:xfrm>
        </p:spPr>
        <p:txBody>
          <a:bodyPr anchor="ctr" anchorCtr="0">
            <a:noAutofit/>
          </a:bodyPr>
          <a:lstStyle>
            <a:lvl1pPr algn="ctr">
              <a:defRPr sz="4000" baseline="0">
                <a:solidFill>
                  <a:schemeClr val="accent1"/>
                </a:solidFill>
              </a:defRPr>
            </a:lvl1pPr>
          </a:lstStyle>
          <a:p>
            <a:r>
              <a:rPr lang="nb-NO" smtClean="0"/>
              <a:t>Klikk for å redigere tittelstil</a:t>
            </a:r>
            <a:endParaRPr lang="nb-NO"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614363"/>
            <a:ext cx="7886700" cy="904876"/>
          </a:xfrm>
        </p:spPr>
        <p:txBody>
          <a:bodyPr anchor="b">
            <a:normAutofit/>
          </a:bodyPr>
          <a:lstStyle>
            <a:lvl1pPr>
              <a:defRPr sz="4000" baseline="0"/>
            </a:lvl1pPr>
          </a:lstStyle>
          <a:p>
            <a:r>
              <a:rPr lang="nb-NO" smtClean="0"/>
              <a:t>Klikk for å redigere tittelstil</a:t>
            </a:r>
            <a:endParaRPr lang="en-US" dirty="0"/>
          </a:p>
        </p:txBody>
      </p:sp>
      <p:sp>
        <p:nvSpPr>
          <p:cNvPr id="3" name="Text Placeholder 2"/>
          <p:cNvSpPr>
            <a:spLocks noGrp="1"/>
          </p:cNvSpPr>
          <p:nvPr>
            <p:ph type="body" idx="1"/>
          </p:nvPr>
        </p:nvSpPr>
        <p:spPr>
          <a:xfrm>
            <a:off x="623888" y="1914526"/>
            <a:ext cx="7886700" cy="4175126"/>
          </a:xfrm>
          <a:prstGeom prst="rect">
            <a:avLst/>
          </a:prstGeom>
        </p:spPr>
        <p:txBody>
          <a:bodyPr>
            <a:normAutofit/>
          </a:bodyPr>
          <a:lstStyle>
            <a:lvl1pPr marL="0" indent="0">
              <a:buNone/>
              <a:defRPr sz="30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Klikk for å redigere tekststiler i malen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dirty="0" smtClean="0"/>
              <a:t>Klikk for å redigere tittelstil</a:t>
            </a:r>
            <a:endParaRPr lang="en-US" dirty="0"/>
          </a:p>
        </p:txBody>
      </p:sp>
      <p:sp>
        <p:nvSpPr>
          <p:cNvPr id="7" name="Plassholder for tekst 6"/>
          <p:cNvSpPr>
            <a:spLocks noGrp="1"/>
          </p:cNvSpPr>
          <p:nvPr>
            <p:ph type="body" idx="1"/>
          </p:nvPr>
        </p:nvSpPr>
        <p:spPr>
          <a:xfrm>
            <a:off x="628650" y="1825625"/>
            <a:ext cx="7886700" cy="41608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userDrawn="1"/>
        </p:nvCxnSpPr>
        <p:spPr>
          <a:xfrm>
            <a:off x="0" y="6419850"/>
            <a:ext cx="9144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Bilde 9"/>
          <p:cNvPicPr>
            <a:picLocks noChangeAspect="1"/>
          </p:cNvPicPr>
          <p:nvPr userDrawn="1"/>
        </p:nvPicPr>
        <p:blipFill rotWithShape="1">
          <a:blip r:embed="rId8">
            <a:extLst>
              <a:ext uri="{28A0092B-C50C-407E-A947-70E740481C1C}">
                <a14:useLocalDpi xmlns:a14="http://schemas.microsoft.com/office/drawing/2010/main" val="0"/>
              </a:ext>
            </a:extLst>
          </a:blip>
          <a:srcRect l="4611" t="88281" r="7357" b="3484"/>
          <a:stretch/>
        </p:blipFill>
        <p:spPr>
          <a:xfrm>
            <a:off x="1" y="6453123"/>
            <a:ext cx="9144000" cy="576000"/>
          </a:xfrm>
          <a:prstGeom prst="rect">
            <a:avLst/>
          </a:prstGeom>
        </p:spPr>
      </p:pic>
    </p:spTree>
    <p:extLst>
      <p:ext uri="{BB962C8B-B14F-4D97-AF65-F5344CB8AC3E}">
        <p14:creationId xmlns:p14="http://schemas.microsoft.com/office/powerpoint/2010/main" val="70194671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Lst>
  <p:timing>
    <p:tnLst>
      <p:par>
        <p:cTn id="1" dur="indefinite" restart="never" nodeType="tmRoot"/>
      </p:par>
    </p:tnLst>
  </p:timing>
  <p:txStyles>
    <p:titleStyle>
      <a:lvl1pPr algn="l" defTabSz="685800" rtl="0" eaLnBrk="1" latinLnBrk="0" hangingPunct="1">
        <a:lnSpc>
          <a:spcPct val="90000"/>
        </a:lnSpc>
        <a:spcBef>
          <a:spcPct val="0"/>
        </a:spcBef>
        <a:buNone/>
        <a:defRPr sz="4000" b="1" i="0" kern="1200" baseline="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0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kommunereformarkiv.no/faktabokser/#faktaboks-punkt7" TargetMode="External"/><Relationship Id="rId4" Type="http://schemas.openxmlformats.org/officeDocument/2006/relationships/hyperlink" Target="http://www.kommunereformarkiv.no/faktabokser/#faktaboks-punkt3"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r>
              <a:rPr lang="nb-NO" dirty="0"/>
              <a:t>KOMMUNEREFORM OG </a:t>
            </a:r>
            <a:r>
              <a:rPr lang="nb-NO" dirty="0" smtClean="0"/>
              <a:t>ARKIV</a:t>
            </a:r>
            <a:endParaRPr lang="nb-NO" dirty="0"/>
          </a:p>
        </p:txBody>
      </p:sp>
      <p:sp>
        <p:nvSpPr>
          <p:cNvPr id="3" name="Tittel 2"/>
          <p:cNvSpPr>
            <a:spLocks noGrp="1"/>
          </p:cNvSpPr>
          <p:nvPr>
            <p:ph type="title"/>
          </p:nvPr>
        </p:nvSpPr>
        <p:spPr>
          <a:xfrm>
            <a:off x="1907381" y="2386806"/>
            <a:ext cx="5329238" cy="1971675"/>
          </a:xfrm>
        </p:spPr>
        <p:txBody>
          <a:bodyPr/>
          <a:lstStyle/>
          <a:p>
            <a:r>
              <a:rPr lang="nb-NO"/>
              <a:t>Håndtering av digitale arkiv</a:t>
            </a:r>
          </a:p>
        </p:txBody>
      </p:sp>
    </p:spTree>
    <p:extLst>
      <p:ext uri="{BB962C8B-B14F-4D97-AF65-F5344CB8AC3E}">
        <p14:creationId xmlns:p14="http://schemas.microsoft.com/office/powerpoint/2010/main" val="48194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Eldre systemer og arkiv</a:t>
            </a:r>
          </a:p>
        </p:txBody>
      </p:sp>
      <p:sp>
        <p:nvSpPr>
          <p:cNvPr id="3" name="Plassholder for innhold 2"/>
          <p:cNvSpPr>
            <a:spLocks noGrp="1"/>
          </p:cNvSpPr>
          <p:nvPr>
            <p:ph idx="1"/>
          </p:nvPr>
        </p:nvSpPr>
        <p:spPr/>
        <p:txBody>
          <a:bodyPr>
            <a:normAutofit fontScale="92500" lnSpcReduction="10000"/>
          </a:bodyPr>
          <a:lstStyle/>
          <a:p>
            <a:pPr marL="0" indent="0">
              <a:buNone/>
            </a:pPr>
            <a:r>
              <a:rPr lang="nb-NO" dirty="0"/>
              <a:t>Selve overgangen vil være en travel tid. Sørg for at samtlige eldre systemer som inneholder bevaringsverdig materiale håndteres før man går i gang med selve kommunesammenslåingen.</a:t>
            </a:r>
          </a:p>
          <a:p>
            <a:endParaRPr lang="nb-NO" dirty="0"/>
          </a:p>
          <a:p>
            <a:pPr lvl="1"/>
            <a:r>
              <a:rPr lang="nb-NO" dirty="0"/>
              <a:t>Dette betyr at for samtlige eldre system som er avsluttet men ikke deponert bør man iverksette arbeidet med å deponere bevaringsverdig materiale så fort som mulig</a:t>
            </a:r>
            <a:r>
              <a:rPr lang="nb-NO" dirty="0" smtClean="0"/>
              <a:t>.</a:t>
            </a:r>
          </a:p>
          <a:p>
            <a:pPr lvl="1"/>
            <a:endParaRPr lang="nb-NO" dirty="0"/>
          </a:p>
          <a:p>
            <a:pPr lvl="1"/>
            <a:r>
              <a:rPr lang="nb-NO" dirty="0"/>
              <a:t>Ta utgangspunkt i arkivplan og bevaringsvurderingen for systemet, og benytt beslutningsdiagrammet i veilederen for å avgjøre hvordan systemet skal bevares på best mulig måte</a:t>
            </a:r>
            <a:r>
              <a:rPr lang="nb-NO" dirty="0" smtClean="0"/>
              <a:t>.</a:t>
            </a:r>
            <a:endParaRPr lang="nb-NO" dirty="0"/>
          </a:p>
        </p:txBody>
      </p:sp>
    </p:spTree>
    <p:extLst>
      <p:ext uri="{BB962C8B-B14F-4D97-AF65-F5344CB8AC3E}">
        <p14:creationId xmlns:p14="http://schemas.microsoft.com/office/powerpoint/2010/main" val="31504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Sammenslåing</a:t>
            </a: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5400941"/>
            <a:ext cx="7886700" cy="484962"/>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098" y="1064797"/>
            <a:ext cx="4436863" cy="3871161"/>
          </a:xfrm>
          <a:prstGeom prst="rect">
            <a:avLst/>
          </a:prstGeom>
        </p:spPr>
      </p:pic>
    </p:spTree>
    <p:extLst>
      <p:ext uri="{BB962C8B-B14F-4D97-AF65-F5344CB8AC3E}">
        <p14:creationId xmlns:p14="http://schemas.microsoft.com/office/powerpoint/2010/main" val="116236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Sammenslåing – data som skal være med </a:t>
            </a:r>
            <a:r>
              <a:rPr lang="nb-NO" dirty="0" smtClean="0"/>
              <a:t>videre</a:t>
            </a:r>
            <a:endParaRPr lang="nb-NO" dirty="0"/>
          </a:p>
        </p:txBody>
      </p:sp>
      <p:sp>
        <p:nvSpPr>
          <p:cNvPr id="3" name="Plassholder for innhold 2"/>
          <p:cNvSpPr>
            <a:spLocks noGrp="1"/>
          </p:cNvSpPr>
          <p:nvPr>
            <p:ph idx="1"/>
          </p:nvPr>
        </p:nvSpPr>
        <p:spPr/>
        <p:txBody>
          <a:bodyPr/>
          <a:lstStyle/>
          <a:p>
            <a:r>
              <a:rPr lang="nb-NO" dirty="0"/>
              <a:t>Ved kartlegging av systemer i en kommune bør man også ta høyde for å kartlegge hvilke systemer som produserer dokumentasjon som må være tilgjengelig for den nye kommunen. </a:t>
            </a:r>
          </a:p>
          <a:p>
            <a:endParaRPr lang="nb-NO" dirty="0"/>
          </a:p>
          <a:p>
            <a:r>
              <a:rPr lang="nb-NO" dirty="0"/>
              <a:t>Når oversikten over disse systemene er klare bør man utarbeide en klar strategi for hvordan opplysningene skal migreres inn i nye systemer hos den nye kommunen</a:t>
            </a:r>
            <a:r>
              <a:rPr lang="nb-NO" dirty="0" smtClean="0"/>
              <a:t>.</a:t>
            </a:r>
            <a:endParaRPr lang="nb-NO" dirty="0"/>
          </a:p>
        </p:txBody>
      </p:sp>
    </p:spTree>
    <p:extLst>
      <p:ext uri="{BB962C8B-B14F-4D97-AF65-F5344CB8AC3E}">
        <p14:creationId xmlns:p14="http://schemas.microsoft.com/office/powerpoint/2010/main" val="82816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Avtaler med </a:t>
            </a:r>
            <a:r>
              <a:rPr lang="nb-NO" dirty="0" smtClean="0"/>
              <a:t>leverandører</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a:t>For all konvertering av dokumentasjon fra eldre til nyere system gjelder det at dette vil være oppgaver som må utføres av leverandørene av systemet. </a:t>
            </a:r>
          </a:p>
          <a:p>
            <a:endParaRPr lang="nb-NO" dirty="0"/>
          </a:p>
          <a:p>
            <a:r>
              <a:rPr lang="nb-NO" dirty="0"/>
              <a:t>IT-avdelingen vil nok i stor grad stå ansvarlig for dette arbeidet internt i kommunen, men arkivenheten må sørge for at riktig dokumentasjon blir tatt med videre. </a:t>
            </a:r>
          </a:p>
          <a:p>
            <a:endParaRPr lang="nb-NO" dirty="0"/>
          </a:p>
          <a:p>
            <a:r>
              <a:rPr lang="nb-NO" dirty="0"/>
              <a:t>Det bør være mulig å be leverandør om å generere uttrekk fra systemer når man først er i gang med å konvertere disse</a:t>
            </a:r>
            <a:r>
              <a:rPr lang="nb-NO" dirty="0" smtClean="0"/>
              <a:t>.</a:t>
            </a:r>
            <a:endParaRPr lang="nb-NO" dirty="0"/>
          </a:p>
        </p:txBody>
      </p:sp>
    </p:spTree>
    <p:extLst>
      <p:ext uri="{BB962C8B-B14F-4D97-AF65-F5344CB8AC3E}">
        <p14:creationId xmlns:p14="http://schemas.microsoft.com/office/powerpoint/2010/main" val="165419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Konvertering og avlevering</a:t>
            </a:r>
          </a:p>
        </p:txBody>
      </p:sp>
      <p:sp>
        <p:nvSpPr>
          <p:cNvPr id="3" name="Plassholder for innhold 2"/>
          <p:cNvSpPr>
            <a:spLocks noGrp="1"/>
          </p:cNvSpPr>
          <p:nvPr>
            <p:ph idx="1"/>
          </p:nvPr>
        </p:nvSpPr>
        <p:spPr/>
        <p:txBody>
          <a:bodyPr>
            <a:normAutofit fontScale="77500" lnSpcReduction="20000"/>
          </a:bodyPr>
          <a:lstStyle/>
          <a:p>
            <a:r>
              <a:rPr lang="nb-NO" dirty="0"/>
              <a:t>Dette er ikke nødvendigvis den samme informasjonen som skal avleveres som arkiv. Vi anbefaler at den komplette databasen, helt uforandret, blir deponert som en SIARD-fil til depot-institusjonen, sammen med all dokumentasjon og alle rutiner som var implementert i kommunen. Alle data er lagret i en database, og det er denne som må anses å være arkivet, frem til et eventuelt arkivuttrekk kan foretas</a:t>
            </a:r>
            <a:r>
              <a:rPr lang="nb-NO" dirty="0" smtClean="0"/>
              <a:t>.</a:t>
            </a:r>
          </a:p>
          <a:p>
            <a:endParaRPr lang="nb-NO" dirty="0"/>
          </a:p>
          <a:p>
            <a:r>
              <a:rPr lang="nb-NO" dirty="0"/>
              <a:t>Det er i kommunens interesse å ta en sikkerhetskopi av systemet før det gjøres konverteringer, endringer eller «opprydding» av saker, journaler, registreringer eller lignende. Antallet systemer, antallet poster og den noe uoversiktlige situasjonen en kommunesammenslåing kan gi, krever at man sikrer informasjonen på flere enn en måte</a:t>
            </a:r>
            <a:r>
              <a:rPr lang="nb-NO" dirty="0" smtClean="0"/>
              <a:t>.</a:t>
            </a:r>
            <a:endParaRPr lang="nb-NO" dirty="0"/>
          </a:p>
        </p:txBody>
      </p:sp>
    </p:spTree>
    <p:extLst>
      <p:ext uri="{BB962C8B-B14F-4D97-AF65-F5344CB8AC3E}">
        <p14:creationId xmlns:p14="http://schemas.microsoft.com/office/powerpoint/2010/main" val="14944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Planlegge uttrekk av avsluttede </a:t>
            </a:r>
            <a:r>
              <a:rPr lang="nb-NO" dirty="0" smtClean="0"/>
              <a:t>systemer</a:t>
            </a:r>
            <a:endParaRPr lang="nb-NO" dirty="0"/>
          </a:p>
        </p:txBody>
      </p:sp>
      <p:sp>
        <p:nvSpPr>
          <p:cNvPr id="3" name="Plassholder for innhold 2"/>
          <p:cNvSpPr>
            <a:spLocks noGrp="1"/>
          </p:cNvSpPr>
          <p:nvPr>
            <p:ph idx="1"/>
          </p:nvPr>
        </p:nvSpPr>
        <p:spPr/>
        <p:txBody>
          <a:bodyPr>
            <a:normAutofit fontScale="92500" lnSpcReduction="20000"/>
          </a:bodyPr>
          <a:lstStyle/>
          <a:p>
            <a:pPr marL="0" indent="0">
              <a:buNone/>
            </a:pPr>
            <a:r>
              <a:rPr lang="nb-NO" dirty="0"/>
              <a:t>Kommunen bør ha en klar strategi for hvordan bevaringsverdig materiale produsert av elektroniske systemer skal bevares og deponeres ved avslutning. </a:t>
            </a:r>
          </a:p>
          <a:p>
            <a:pPr lvl="1"/>
            <a:endParaRPr lang="nb-NO" dirty="0" smtClean="0"/>
          </a:p>
          <a:p>
            <a:pPr lvl="1"/>
            <a:r>
              <a:rPr lang="nb-NO" dirty="0" smtClean="0"/>
              <a:t>For </a:t>
            </a:r>
            <a:r>
              <a:rPr lang="nb-NO" dirty="0"/>
              <a:t>hvert system bør det foreligge en bevaringsvurdering som gjør rede for systemets bevaringsverdige innhold</a:t>
            </a:r>
            <a:r>
              <a:rPr lang="nb-NO" dirty="0" smtClean="0"/>
              <a:t>.</a:t>
            </a:r>
            <a:br>
              <a:rPr lang="nb-NO" dirty="0" smtClean="0"/>
            </a:br>
            <a:endParaRPr lang="nb-NO" dirty="0"/>
          </a:p>
          <a:p>
            <a:pPr lvl="1"/>
            <a:r>
              <a:rPr lang="nb-NO" dirty="0"/>
              <a:t>Bevaringsvurderingen bør også inneholde en konkret redegjørelse for hvordan materialet skal bevares. Eksempelvis om bevaringsverdig dokumentasjon har blitt skrevet ut på papir, eller om det er behov for elektronisk arkivuttrekk. </a:t>
            </a:r>
            <a:r>
              <a:rPr lang="nb-NO" dirty="0" smtClean="0"/>
              <a:t/>
            </a:r>
            <a:br>
              <a:rPr lang="nb-NO" dirty="0" smtClean="0"/>
            </a:br>
            <a:endParaRPr lang="nb-NO" dirty="0"/>
          </a:p>
          <a:p>
            <a:pPr lvl="1"/>
            <a:r>
              <a:rPr lang="nb-NO" dirty="0"/>
              <a:t>Strategien bør også gjøre rede for hvem som eventuelt skal generere det elektroniske arkivuttrekket, og hvem som skal teste og kvalitetssikre dette i etterkant. </a:t>
            </a:r>
          </a:p>
        </p:txBody>
      </p:sp>
    </p:spTree>
    <p:extLst>
      <p:ext uri="{BB962C8B-B14F-4D97-AF65-F5344CB8AC3E}">
        <p14:creationId xmlns:p14="http://schemas.microsoft.com/office/powerpoint/2010/main" val="197494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Etter sammenslåing</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5313308"/>
            <a:ext cx="7886700" cy="490647"/>
          </a:xfr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618" y="1027907"/>
            <a:ext cx="4764507" cy="3871161"/>
          </a:xfrm>
          <a:prstGeom prst="rect">
            <a:avLst/>
          </a:prstGeom>
        </p:spPr>
      </p:pic>
    </p:spTree>
    <p:extLst>
      <p:ext uri="{BB962C8B-B14F-4D97-AF65-F5344CB8AC3E}">
        <p14:creationId xmlns:p14="http://schemas.microsoft.com/office/powerpoint/2010/main" val="179385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Etter sammenslåing</a:t>
            </a:r>
          </a:p>
        </p:txBody>
      </p:sp>
      <p:sp>
        <p:nvSpPr>
          <p:cNvPr id="3" name="Plassholder for innhold 2"/>
          <p:cNvSpPr>
            <a:spLocks noGrp="1"/>
          </p:cNvSpPr>
          <p:nvPr>
            <p:ph idx="1"/>
          </p:nvPr>
        </p:nvSpPr>
        <p:spPr/>
        <p:txBody>
          <a:bodyPr/>
          <a:lstStyle/>
          <a:p>
            <a:r>
              <a:rPr lang="nb-NO" dirty="0"/>
              <a:t>For elektronisk materiale vil prosessen med kommunesammenslåing utløse behov for å avslutte og deponere systemer etter gjennomført sammenslåing av kommuner.</a:t>
            </a:r>
          </a:p>
          <a:p>
            <a:endParaRPr lang="nb-NO" dirty="0"/>
          </a:p>
          <a:p>
            <a:r>
              <a:rPr lang="nb-NO" dirty="0"/>
              <a:t>Veilederen presenterer et prosesskart som skal bistå kommunen med viktige spørsmål for å avklare hvordan system og innhold på best mulig måte skal bevares</a:t>
            </a:r>
            <a:r>
              <a:rPr lang="nb-NO" dirty="0" smtClean="0"/>
              <a:t>.</a:t>
            </a:r>
            <a:endParaRPr lang="nb-NO" dirty="0"/>
          </a:p>
        </p:txBody>
      </p:sp>
    </p:spTree>
    <p:extLst>
      <p:ext uri="{BB962C8B-B14F-4D97-AF65-F5344CB8AC3E}">
        <p14:creationId xmlns:p14="http://schemas.microsoft.com/office/powerpoint/2010/main" val="214067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et arkivuttrekk</a:t>
            </a:r>
          </a:p>
        </p:txBody>
      </p:sp>
      <p:sp>
        <p:nvSpPr>
          <p:cNvPr id="3" name="Plassholder for innhold 2"/>
          <p:cNvSpPr>
            <a:spLocks noGrp="1"/>
          </p:cNvSpPr>
          <p:nvPr>
            <p:ph idx="1"/>
          </p:nvPr>
        </p:nvSpPr>
        <p:spPr/>
        <p:txBody>
          <a:bodyPr>
            <a:normAutofit fontScale="92500" lnSpcReduction="20000"/>
          </a:bodyPr>
          <a:lstStyle/>
          <a:p>
            <a:r>
              <a:rPr lang="nb-NO" dirty="0"/>
              <a:t>Med </a:t>
            </a:r>
            <a:r>
              <a:rPr lang="nb-NO" dirty="0" smtClean="0"/>
              <a:t>arkivuttrekk </a:t>
            </a:r>
            <a:r>
              <a:rPr lang="nb-NO" dirty="0"/>
              <a:t>menes at man henter ut bevaringsverdige opplysninger fra et elektronisk system, og gjør de på så måte uavhengig av det opprinnelige systemet opplysningene ble skapt i.</a:t>
            </a:r>
          </a:p>
          <a:p>
            <a:endParaRPr lang="nb-NO" dirty="0"/>
          </a:p>
          <a:p>
            <a:r>
              <a:rPr lang="nb-NO" dirty="0"/>
              <a:t>Arkivloven opererer hovedsakelig med to type </a:t>
            </a:r>
            <a:r>
              <a:rPr lang="nb-NO" dirty="0" smtClean="0"/>
              <a:t>arkivuttrekk</a:t>
            </a:r>
            <a:r>
              <a:rPr lang="nb-NO" dirty="0"/>
              <a:t>. Den ene typen er uttrekk etter </a:t>
            </a:r>
            <a:r>
              <a:rPr lang="nb-NO" dirty="0" err="1"/>
              <a:t>Noark</a:t>
            </a:r>
            <a:r>
              <a:rPr lang="nb-NO" dirty="0"/>
              <a:t> standard og benyttes for systemer som er godkjente i henhold til </a:t>
            </a:r>
            <a:r>
              <a:rPr lang="nb-NO" dirty="0" err="1"/>
              <a:t>Noark</a:t>
            </a:r>
            <a:r>
              <a:rPr lang="nb-NO" dirty="0"/>
              <a:t> standard. For systemer som ikke følger </a:t>
            </a:r>
            <a:r>
              <a:rPr lang="nb-NO" dirty="0" err="1"/>
              <a:t>Noark</a:t>
            </a:r>
            <a:r>
              <a:rPr lang="nb-NO" dirty="0"/>
              <a:t> standarden skal såkalte </a:t>
            </a:r>
            <a:r>
              <a:rPr lang="nb-NO" dirty="0" smtClean="0"/>
              <a:t>arkivuttrekk fra tabell benyttes</a:t>
            </a:r>
            <a:r>
              <a:rPr lang="nb-NO" dirty="0"/>
              <a:t>.</a:t>
            </a:r>
          </a:p>
          <a:p>
            <a:endParaRPr lang="nb-NO" dirty="0"/>
          </a:p>
          <a:p>
            <a:pPr marL="0" indent="0">
              <a:buNone/>
            </a:pPr>
            <a:r>
              <a:rPr lang="nb-NO" sz="1400" dirty="0"/>
              <a:t>Les mer her - http://</a:t>
            </a:r>
            <a:r>
              <a:rPr lang="nb-NO" sz="1400" dirty="0" err="1"/>
              <a:t>www.kommunereformarkiv.no</a:t>
            </a:r>
            <a:r>
              <a:rPr lang="nb-NO" sz="1400" dirty="0"/>
              <a:t>/</a:t>
            </a:r>
            <a:r>
              <a:rPr lang="nb-NO" sz="1400" dirty="0" err="1"/>
              <a:t>faktabokser</a:t>
            </a:r>
            <a:r>
              <a:rPr lang="nb-NO" sz="1400" dirty="0"/>
              <a:t>/#</a:t>
            </a:r>
            <a:r>
              <a:rPr lang="nb-NO" sz="1400" dirty="0" smtClean="0"/>
              <a:t>faktaboks-punkt9</a:t>
            </a:r>
            <a:endParaRPr lang="nb-NO" sz="1400" dirty="0"/>
          </a:p>
        </p:txBody>
      </p:sp>
    </p:spTree>
    <p:extLst>
      <p:ext uri="{BB962C8B-B14F-4D97-AF65-F5344CB8AC3E}">
        <p14:creationId xmlns:p14="http://schemas.microsoft.com/office/powerpoint/2010/main" val="158280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et </a:t>
            </a:r>
            <a:r>
              <a:rPr lang="nb-NO" dirty="0" err="1" smtClean="0"/>
              <a:t>arkivutrekk</a:t>
            </a:r>
            <a:r>
              <a:rPr lang="nb-NO" dirty="0" smtClean="0"/>
              <a:t> fra </a:t>
            </a:r>
            <a:r>
              <a:rPr lang="nb-NO" dirty="0" err="1" smtClean="0"/>
              <a:t>Noark</a:t>
            </a:r>
            <a:r>
              <a:rPr lang="nb-NO" dirty="0"/>
              <a:t> </a:t>
            </a:r>
            <a:r>
              <a:rPr lang="nb-NO" dirty="0" smtClean="0"/>
              <a:t>standard</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a:t>Et </a:t>
            </a:r>
            <a:r>
              <a:rPr lang="nb-NO" dirty="0" err="1"/>
              <a:t>Noark</a:t>
            </a:r>
            <a:r>
              <a:rPr lang="nb-NO" dirty="0"/>
              <a:t> uttrekk er et arkivuttrekk som følger kravene i </a:t>
            </a:r>
            <a:r>
              <a:rPr lang="nb-NO" dirty="0" err="1"/>
              <a:t>Noark</a:t>
            </a:r>
            <a:r>
              <a:rPr lang="nb-NO" dirty="0"/>
              <a:t> standarden. </a:t>
            </a:r>
          </a:p>
          <a:p>
            <a:r>
              <a:rPr lang="nb-NO" dirty="0"/>
              <a:t>Det er viktig å merke seg at kravene i </a:t>
            </a:r>
            <a:r>
              <a:rPr lang="nb-NO" dirty="0" err="1"/>
              <a:t>Noark</a:t>
            </a:r>
            <a:r>
              <a:rPr lang="nb-NO" dirty="0"/>
              <a:t> standarden presenterer et minimumskrav til hva et </a:t>
            </a:r>
            <a:r>
              <a:rPr lang="nb-NO" dirty="0" err="1"/>
              <a:t>Noark</a:t>
            </a:r>
            <a:r>
              <a:rPr lang="nb-NO" dirty="0"/>
              <a:t> uttrekk skal inneholde. Dette skyldes at disse minimumskravene skal gjelde samtlige system uansett fag- og funksjonsområde. </a:t>
            </a:r>
          </a:p>
          <a:p>
            <a:r>
              <a:rPr lang="nb-NO" dirty="0"/>
              <a:t>Kommuner bør av den grunn selv vurdere og definere innhold i </a:t>
            </a:r>
            <a:r>
              <a:rPr lang="nb-NO" dirty="0" err="1"/>
              <a:t>Noark</a:t>
            </a:r>
            <a:r>
              <a:rPr lang="nb-NO" dirty="0"/>
              <a:t> uttrekk. Særlig gjelder dette fagsystemer innenfor helse- og sosial sektor.</a:t>
            </a:r>
          </a:p>
          <a:p>
            <a:pPr marL="0" indent="0">
              <a:buNone/>
            </a:pPr>
            <a:r>
              <a:rPr lang="nb-NO" sz="1200" dirty="0"/>
              <a:t>Les mer her - http://</a:t>
            </a:r>
            <a:r>
              <a:rPr lang="nb-NO" sz="1200" dirty="0" err="1"/>
              <a:t>www.kommunereformarkiv.no</a:t>
            </a:r>
            <a:r>
              <a:rPr lang="nb-NO" sz="1200" dirty="0"/>
              <a:t>/</a:t>
            </a:r>
            <a:r>
              <a:rPr lang="nb-NO" sz="1200" dirty="0" err="1"/>
              <a:t>faktabokser</a:t>
            </a:r>
            <a:r>
              <a:rPr lang="nb-NO" sz="1200" dirty="0"/>
              <a:t>/#</a:t>
            </a:r>
            <a:r>
              <a:rPr lang="nb-NO" sz="1200" dirty="0" smtClean="0"/>
              <a:t>faktaboks-punkt6</a:t>
            </a:r>
            <a:endParaRPr lang="nb-NO" sz="1200" dirty="0"/>
          </a:p>
        </p:txBody>
      </p:sp>
    </p:spTree>
    <p:extLst>
      <p:ext uri="{BB962C8B-B14F-4D97-AF65-F5344CB8AC3E}">
        <p14:creationId xmlns:p14="http://schemas.microsoft.com/office/powerpoint/2010/main" val="11406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gjøres når?</a:t>
            </a:r>
          </a:p>
        </p:txBody>
      </p:sp>
      <p:sp>
        <p:nvSpPr>
          <p:cNvPr id="3" name="Plassholder for innhold 2"/>
          <p:cNvSpPr>
            <a:spLocks noGrp="1"/>
          </p:cNvSpPr>
          <p:nvPr>
            <p:ph idx="1"/>
          </p:nvPr>
        </p:nvSpPr>
        <p:spPr/>
        <p:txBody>
          <a:bodyPr>
            <a:normAutofit fontScale="77500" lnSpcReduction="20000"/>
          </a:bodyPr>
          <a:lstStyle/>
          <a:p>
            <a:pPr marL="0" indent="0">
              <a:buNone/>
            </a:pPr>
            <a:r>
              <a:rPr lang="nb-NO" dirty="0"/>
              <a:t>Det er viktig å merke seg at ulike oppgaver skal utføres til ulik tid. Veilederen har som formål å gjøre rede for hvilke oppgaver som må gjøres, og når disse bør påbegynnes for å rekke kommunesammenslåing.</a:t>
            </a:r>
          </a:p>
          <a:p>
            <a:endParaRPr lang="nb-NO" sz="2600" dirty="0"/>
          </a:p>
          <a:p>
            <a:r>
              <a:rPr lang="nb-NO" sz="2600" dirty="0"/>
              <a:t>Før vedtak bør fokuset ligge på kartlegging og planlegging.</a:t>
            </a:r>
          </a:p>
          <a:p>
            <a:r>
              <a:rPr lang="nb-NO" sz="2600" dirty="0"/>
              <a:t>Mot sammenslåing bør fokuset ligge på planlegging av nye systemer samt tilgjengeliggjøring av eldre systemer i ny kommune.</a:t>
            </a:r>
          </a:p>
          <a:p>
            <a:r>
              <a:rPr lang="nb-NO" sz="2600" dirty="0"/>
              <a:t>Etter sammenslåing bør fokuset ligge på uttrekk og deponering av eldre system</a:t>
            </a:r>
          </a:p>
          <a:p>
            <a:r>
              <a:rPr lang="nb-NO" sz="2600" dirty="0"/>
              <a:t>Husk å bruke IKA, arkivverket og andre kommuner som aktive dialogpartnere i løpet av prosessen.</a:t>
            </a:r>
          </a:p>
          <a:p>
            <a:endParaRPr lang="nb-NO" sz="2600" dirty="0"/>
          </a:p>
          <a:p>
            <a:r>
              <a:rPr lang="nb-NO" sz="2600" dirty="0"/>
              <a:t>Les mer om de ulike fasene her - http://</a:t>
            </a:r>
            <a:r>
              <a:rPr lang="nb-NO" sz="2600" dirty="0" err="1"/>
              <a:t>www.kommunereformarkiv.no</a:t>
            </a:r>
            <a:r>
              <a:rPr lang="nb-NO" sz="2600" dirty="0"/>
              <a:t>/veileder/</a:t>
            </a:r>
          </a:p>
          <a:p>
            <a:endParaRPr lang="nb-NO" sz="2600" dirty="0"/>
          </a:p>
        </p:txBody>
      </p:sp>
    </p:spTree>
    <p:extLst>
      <p:ext uri="{BB962C8B-B14F-4D97-AF65-F5344CB8AC3E}">
        <p14:creationId xmlns:p14="http://schemas.microsoft.com/office/powerpoint/2010/main" val="7563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et </a:t>
            </a:r>
            <a:r>
              <a:rPr lang="nb-NO" dirty="0" smtClean="0"/>
              <a:t>arkivuttrekk fra tabell</a:t>
            </a:r>
            <a:endParaRPr lang="nb-NO" dirty="0"/>
          </a:p>
        </p:txBody>
      </p:sp>
      <p:sp>
        <p:nvSpPr>
          <p:cNvPr id="3" name="Plassholder for innhold 2"/>
          <p:cNvSpPr>
            <a:spLocks noGrp="1"/>
          </p:cNvSpPr>
          <p:nvPr>
            <p:ph idx="1"/>
          </p:nvPr>
        </p:nvSpPr>
        <p:spPr/>
        <p:txBody>
          <a:bodyPr>
            <a:normAutofit/>
          </a:bodyPr>
          <a:lstStyle/>
          <a:p>
            <a:r>
              <a:rPr lang="nb-NO" dirty="0"/>
              <a:t>Et tabell uttrekk er et </a:t>
            </a:r>
            <a:r>
              <a:rPr lang="nb-NO" dirty="0" smtClean="0"/>
              <a:t>arkivuttrekk </a:t>
            </a:r>
            <a:r>
              <a:rPr lang="nb-NO" dirty="0"/>
              <a:t>som følger tekniske krav i Riksarkivarens forskrift </a:t>
            </a:r>
            <a:r>
              <a:rPr lang="nb-NO" dirty="0" err="1"/>
              <a:t>kap</a:t>
            </a:r>
            <a:r>
              <a:rPr lang="nb-NO" dirty="0"/>
              <a:t>. </a:t>
            </a:r>
            <a:r>
              <a:rPr lang="nb-NO" dirty="0" smtClean="0"/>
              <a:t>V. </a:t>
            </a:r>
            <a:endParaRPr lang="nb-NO" dirty="0"/>
          </a:p>
          <a:p>
            <a:r>
              <a:rPr lang="nb-NO" dirty="0"/>
              <a:t>Ut over de tekniske kravene finnes det ingen krav til selve innholdet. </a:t>
            </a:r>
          </a:p>
          <a:p>
            <a:r>
              <a:rPr lang="nb-NO" dirty="0"/>
              <a:t>Kommuner må for tabelluttrekk selv definere innholdet ved å gjennomføre en bevaringsvurdering av systemet. </a:t>
            </a:r>
          </a:p>
          <a:p>
            <a:endParaRPr lang="nb-NO" dirty="0" smtClean="0"/>
          </a:p>
          <a:p>
            <a:pPr marL="0" indent="0">
              <a:buNone/>
            </a:pPr>
            <a:r>
              <a:rPr lang="nb-NO" sz="1200" dirty="0" smtClean="0"/>
              <a:t>Les </a:t>
            </a:r>
            <a:r>
              <a:rPr lang="nb-NO" sz="1200" dirty="0"/>
              <a:t>mer her - http://</a:t>
            </a:r>
            <a:r>
              <a:rPr lang="nb-NO" sz="1200" dirty="0" err="1"/>
              <a:t>www.kommunereformarkiv.no</a:t>
            </a:r>
            <a:r>
              <a:rPr lang="nb-NO" sz="1200" dirty="0"/>
              <a:t>/</a:t>
            </a:r>
            <a:r>
              <a:rPr lang="nb-NO" sz="1200" dirty="0" err="1"/>
              <a:t>faktabokser</a:t>
            </a:r>
            <a:r>
              <a:rPr lang="nb-NO" sz="1200" dirty="0"/>
              <a:t>/#</a:t>
            </a:r>
            <a:r>
              <a:rPr lang="nb-NO" sz="1200" dirty="0" smtClean="0"/>
              <a:t>faktaboks-punkt8</a:t>
            </a:r>
            <a:endParaRPr lang="nb-NO" sz="1200" dirty="0"/>
          </a:p>
        </p:txBody>
      </p:sp>
    </p:spTree>
    <p:extLst>
      <p:ext uri="{BB962C8B-B14F-4D97-AF65-F5344CB8AC3E}">
        <p14:creationId xmlns:p14="http://schemas.microsoft.com/office/powerpoint/2010/main" val="1352441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Fem grunnprinsipper for arkivuttrekk</a:t>
            </a:r>
          </a:p>
        </p:txBody>
      </p:sp>
      <p:sp>
        <p:nvSpPr>
          <p:cNvPr id="3" name="Plassholder for innhold 2"/>
          <p:cNvSpPr>
            <a:spLocks noGrp="1"/>
          </p:cNvSpPr>
          <p:nvPr>
            <p:ph idx="1"/>
          </p:nvPr>
        </p:nvSpPr>
        <p:spPr/>
        <p:txBody>
          <a:bodyPr>
            <a:normAutofit fontScale="70000" lnSpcReduction="20000"/>
          </a:bodyPr>
          <a:lstStyle/>
          <a:p>
            <a:r>
              <a:rPr lang="nb-NO" dirty="0">
                <a:hlinkClick r:id="rId3"/>
              </a:rPr>
              <a:t>Proveniensprinsippet</a:t>
            </a:r>
            <a:r>
              <a:rPr lang="nb-NO" dirty="0"/>
              <a:t> må respekteres </a:t>
            </a:r>
          </a:p>
          <a:p>
            <a:r>
              <a:rPr lang="nb-NO" dirty="0"/>
              <a:t>Man må sjekke at det er foretatt en </a:t>
            </a:r>
            <a:r>
              <a:rPr lang="nb-NO" dirty="0">
                <a:hlinkClick r:id="rId4"/>
              </a:rPr>
              <a:t>bevaringsvurdering</a:t>
            </a:r>
            <a:r>
              <a:rPr lang="nb-NO" dirty="0"/>
              <a:t> av innholdet i systemene, og at bevaringsvurderingen er forsvarlig gjennomført, slik at man er sikker på at all bevaringsverdig materiale fra aktuelt system er gjort rede for.</a:t>
            </a:r>
          </a:p>
          <a:p>
            <a:r>
              <a:rPr lang="nb-NO" dirty="0"/>
              <a:t>Man må sjekke at uttrekket som gjennomføres tar hensyn til bevaringsvurderingen, og at all data som hentes ut av systemet er i samsvar med bevaringsvurderingen og at uttrekket ikke inneholder mangler.</a:t>
            </a:r>
          </a:p>
          <a:p>
            <a:r>
              <a:rPr lang="nb-NO" dirty="0"/>
              <a:t>Man må sjekke at all øvrig dokumentasjon knyttet til aktuelt uttrekk er fullstendig, samt at arkivplanen som dokumenterer materialets kontekst i kommunen for øvrig er fullstendig og ligger vedlagt.</a:t>
            </a:r>
          </a:p>
          <a:p>
            <a:r>
              <a:rPr lang="nb-NO" dirty="0"/>
              <a:t>Viktige valg som tas og hendelser som oppstår i forbindelse med uttrekket bør dokumenteres i arkivplanen og dokumentasjonen som følger uttrekket til depot</a:t>
            </a:r>
            <a:r>
              <a:rPr lang="nb-NO" dirty="0" smtClean="0"/>
              <a:t>.</a:t>
            </a:r>
            <a:endParaRPr lang="nb-NO" dirty="0"/>
          </a:p>
        </p:txBody>
      </p:sp>
    </p:spTree>
    <p:extLst>
      <p:ext uri="{BB962C8B-B14F-4D97-AF65-F5344CB8AC3E}">
        <p14:creationId xmlns:p14="http://schemas.microsoft.com/office/powerpoint/2010/main" val="95668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86389" y="-28576"/>
            <a:ext cx="3757612" cy="6400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628650" y="365126"/>
            <a:ext cx="5075809" cy="1325563"/>
          </a:xfrm>
        </p:spPr>
        <p:txBody>
          <a:bodyPr/>
          <a:lstStyle/>
          <a:p>
            <a:r>
              <a:rPr lang="nb-NO" dirty="0"/>
              <a:t>Hva bevares hvordan?</a:t>
            </a:r>
          </a:p>
        </p:txBody>
      </p:sp>
      <p:sp>
        <p:nvSpPr>
          <p:cNvPr id="3" name="Plassholder for innhold 2"/>
          <p:cNvSpPr>
            <a:spLocks noGrp="1"/>
          </p:cNvSpPr>
          <p:nvPr>
            <p:ph idx="1"/>
          </p:nvPr>
        </p:nvSpPr>
        <p:spPr>
          <a:xfrm>
            <a:off x="628650" y="1825625"/>
            <a:ext cx="4600569" cy="4351338"/>
          </a:xfrm>
        </p:spPr>
        <p:txBody>
          <a:bodyPr>
            <a:normAutofit fontScale="77500" lnSpcReduction="20000"/>
          </a:bodyPr>
          <a:lstStyle/>
          <a:p>
            <a:r>
              <a:rPr lang="nb-NO" dirty="0" smtClean="0"/>
              <a:t>Inneholder systemet dokumentasjon som er bevaringsverdig?</a:t>
            </a:r>
          </a:p>
          <a:p>
            <a:r>
              <a:rPr lang="nb-NO" dirty="0" smtClean="0"/>
              <a:t>Inneholder </a:t>
            </a:r>
            <a:r>
              <a:rPr lang="nb-NO" dirty="0"/>
              <a:t>systemet dokumentasjon som ikke er bevaringsverdig, men som kommunen ønsker å ha tilgjengelig for oppslag?</a:t>
            </a:r>
          </a:p>
          <a:p>
            <a:r>
              <a:rPr lang="nb-NO" dirty="0"/>
              <a:t>Inneholder systemet en journal?</a:t>
            </a:r>
          </a:p>
          <a:p>
            <a:r>
              <a:rPr lang="nb-NO" dirty="0"/>
              <a:t>Inneholder systemet saksdokumenter? </a:t>
            </a:r>
          </a:p>
          <a:p>
            <a:r>
              <a:rPr lang="nb-NO" dirty="0"/>
              <a:t>Inneholder systemet øvrig bevaringsverdig informasjon som ikke har blitt journalført eller kan anses som saksdokumenter</a:t>
            </a:r>
            <a:r>
              <a:rPr lang="nb-NO" dirty="0" smtClean="0"/>
              <a:t>?</a:t>
            </a:r>
          </a:p>
        </p:txBody>
      </p:sp>
      <p:pic>
        <p:nvPicPr>
          <p:cNvPr id="4" name="Plassholder for innho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7291" y="71440"/>
            <a:ext cx="3439541" cy="6222704"/>
          </a:xfrm>
          <a:prstGeom prst="rect">
            <a:avLst/>
          </a:prstGeom>
        </p:spPr>
      </p:pic>
    </p:spTree>
    <p:extLst>
      <p:ext uri="{BB962C8B-B14F-4D97-AF65-F5344CB8AC3E}">
        <p14:creationId xmlns:p14="http://schemas.microsoft.com/office/powerpoint/2010/main" val="173487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gjør hva i forbindelse med uttrekk?</a:t>
            </a:r>
          </a:p>
        </p:txBody>
      </p:sp>
      <p:sp>
        <p:nvSpPr>
          <p:cNvPr id="3" name="Plassholder for innhold 2"/>
          <p:cNvSpPr>
            <a:spLocks noGrp="1"/>
          </p:cNvSpPr>
          <p:nvPr>
            <p:ph idx="1"/>
          </p:nvPr>
        </p:nvSpPr>
        <p:spPr/>
        <p:txBody>
          <a:bodyPr>
            <a:normAutofit fontScale="85000" lnSpcReduction="20000"/>
          </a:bodyPr>
          <a:lstStyle/>
          <a:p>
            <a:pPr marL="0" indent="0">
              <a:buNone/>
            </a:pPr>
            <a:r>
              <a:rPr lang="nb-NO" dirty="0"/>
              <a:t>Det er også viktig å planlegge klare roller og ha en klar ansvarsfordeling i forbindelse med avslutning av </a:t>
            </a:r>
            <a:r>
              <a:rPr lang="nb-NO" dirty="0" smtClean="0"/>
              <a:t>systemer</a:t>
            </a:r>
            <a:endParaRPr lang="nb-NO" dirty="0"/>
          </a:p>
          <a:p>
            <a:pPr lvl="2"/>
            <a:endParaRPr lang="nb-NO" dirty="0" smtClean="0"/>
          </a:p>
          <a:p>
            <a:pPr lvl="1"/>
            <a:r>
              <a:rPr lang="nb-NO" dirty="0" smtClean="0"/>
              <a:t>Kommuner </a:t>
            </a:r>
            <a:r>
              <a:rPr lang="nb-NO" dirty="0"/>
              <a:t>bør selv stå ansvarlig for sin egen bevaringsvurdering. Mer spesifikt gjelder det muligens at systemeier bør stå ansvarlig for bevaringsvurderingen</a:t>
            </a:r>
            <a:r>
              <a:rPr lang="nb-NO" dirty="0" smtClean="0"/>
              <a:t>.</a:t>
            </a:r>
          </a:p>
          <a:p>
            <a:pPr lvl="1"/>
            <a:endParaRPr lang="nb-NO" dirty="0"/>
          </a:p>
          <a:p>
            <a:pPr lvl="1"/>
            <a:r>
              <a:rPr lang="nb-NO" dirty="0"/>
              <a:t>Leverandør av systemet bør stå ansvarlig for generering av </a:t>
            </a:r>
            <a:r>
              <a:rPr lang="nb-NO" dirty="0" smtClean="0"/>
              <a:t>arkivuttrekk </a:t>
            </a:r>
            <a:r>
              <a:rPr lang="nb-NO" dirty="0"/>
              <a:t>som følger bevaringsvurderingen. Start dialog med leverandør tidlig i prosessen.</a:t>
            </a:r>
          </a:p>
          <a:p>
            <a:pPr lvl="1"/>
            <a:endParaRPr lang="nb-NO" dirty="0" smtClean="0"/>
          </a:p>
          <a:p>
            <a:pPr lvl="1"/>
            <a:r>
              <a:rPr lang="nb-NO" dirty="0" smtClean="0"/>
              <a:t>Den </a:t>
            </a:r>
            <a:r>
              <a:rPr lang="nb-NO" dirty="0"/>
              <a:t>som genererer </a:t>
            </a:r>
            <a:r>
              <a:rPr lang="nb-NO" dirty="0" smtClean="0"/>
              <a:t>arkivuttrekket </a:t>
            </a:r>
            <a:r>
              <a:rPr lang="nb-NO" dirty="0"/>
              <a:t>bør ikke stå ansvarlig for testing og kvalitetssikring av dette i etterkant. Dersom kommunen er medlem hos et interkommunalt selskap bør det interkommunale selskapet bistå med bevaringsvurderingen i forkant av uttrekk, og testing og kvalitetssikring av </a:t>
            </a:r>
            <a:r>
              <a:rPr lang="nb-NO" dirty="0" smtClean="0"/>
              <a:t>arkivuttrekket </a:t>
            </a:r>
            <a:r>
              <a:rPr lang="nb-NO" dirty="0"/>
              <a:t>i etterkant. </a:t>
            </a:r>
          </a:p>
        </p:txBody>
      </p:sp>
    </p:spTree>
    <p:extLst>
      <p:ext uri="{BB962C8B-B14F-4D97-AF65-F5344CB8AC3E}">
        <p14:creationId xmlns:p14="http://schemas.microsoft.com/office/powerpoint/2010/main" val="7884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Overføring </a:t>
            </a:r>
            <a:r>
              <a:rPr lang="nb-NO"/>
              <a:t>av </a:t>
            </a:r>
            <a:r>
              <a:rPr lang="nb-NO" smtClean="0"/>
              <a:t>arkivuttrekk </a:t>
            </a:r>
            <a:r>
              <a:rPr lang="nb-NO" dirty="0"/>
              <a:t>til digitalt depot</a:t>
            </a:r>
          </a:p>
        </p:txBody>
      </p:sp>
      <p:sp>
        <p:nvSpPr>
          <p:cNvPr id="3" name="Plassholder for innhold 2"/>
          <p:cNvSpPr>
            <a:spLocks noGrp="1"/>
          </p:cNvSpPr>
          <p:nvPr>
            <p:ph idx="1"/>
          </p:nvPr>
        </p:nvSpPr>
        <p:spPr/>
        <p:txBody>
          <a:bodyPr>
            <a:normAutofit lnSpcReduction="10000"/>
          </a:bodyPr>
          <a:lstStyle/>
          <a:p>
            <a:r>
              <a:rPr lang="nb-NO" dirty="0"/>
              <a:t>Det er viktig at det elektroniske arkivuttrekket blir overført til et digitalt depot som følger OAIS-modellen. Formålet med et digitalt depot er å sørge for at materialet blir bevart- og tilgjengeliggjort riktig over tid. </a:t>
            </a:r>
          </a:p>
          <a:p>
            <a:endParaRPr lang="nb-NO" dirty="0"/>
          </a:p>
          <a:p>
            <a:r>
              <a:rPr lang="nb-NO" dirty="0"/>
              <a:t>For kommuner som er medlem ved et Interkommunalt Arkiv bør man forholde seg til aktuelt IKA sin deponeringsinstruks for digitalt materiale</a:t>
            </a:r>
            <a:r>
              <a:rPr lang="nb-NO" dirty="0" smtClean="0"/>
              <a:t>.</a:t>
            </a:r>
            <a:endParaRPr lang="nb-NO" dirty="0"/>
          </a:p>
        </p:txBody>
      </p:sp>
    </p:spTree>
    <p:extLst>
      <p:ext uri="{BB962C8B-B14F-4D97-AF65-F5344CB8AC3E}">
        <p14:creationId xmlns:p14="http://schemas.microsoft.com/office/powerpoint/2010/main" val="108836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Før </a:t>
            </a:r>
            <a:r>
              <a:rPr lang="nb-NO" dirty="0" smtClean="0"/>
              <a:t>vedtak	</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5319715"/>
            <a:ext cx="7886700" cy="484963"/>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250" y="932012"/>
            <a:ext cx="2634503" cy="3904098"/>
          </a:xfrm>
          <a:prstGeom prst="rect">
            <a:avLst/>
          </a:prstGeom>
        </p:spPr>
      </p:pic>
    </p:spTree>
    <p:extLst>
      <p:ext uri="{BB962C8B-B14F-4D97-AF65-F5344CB8AC3E}">
        <p14:creationId xmlns:p14="http://schemas.microsoft.com/office/powerpoint/2010/main" val="7973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Oppgaver som kan gjøres </a:t>
            </a:r>
            <a:r>
              <a:rPr lang="nb-NO" dirty="0" smtClean="0"/>
              <a:t/>
            </a:r>
            <a:br>
              <a:rPr lang="nb-NO" dirty="0" smtClean="0"/>
            </a:br>
            <a:r>
              <a:rPr lang="nb-NO" dirty="0" smtClean="0"/>
              <a:t>før </a:t>
            </a:r>
            <a:r>
              <a:rPr lang="nb-NO" dirty="0"/>
              <a:t>vedtak</a:t>
            </a:r>
          </a:p>
        </p:txBody>
      </p:sp>
      <p:sp>
        <p:nvSpPr>
          <p:cNvPr id="3" name="Plassholder for innhold 2"/>
          <p:cNvSpPr>
            <a:spLocks noGrp="1"/>
          </p:cNvSpPr>
          <p:nvPr>
            <p:ph idx="1"/>
          </p:nvPr>
        </p:nvSpPr>
        <p:spPr>
          <a:xfrm>
            <a:off x="628649" y="1825625"/>
            <a:ext cx="7886701" cy="4351338"/>
          </a:xfrm>
        </p:spPr>
        <p:txBody>
          <a:bodyPr>
            <a:normAutofit lnSpcReduction="10000"/>
          </a:bodyPr>
          <a:lstStyle/>
          <a:p>
            <a:pPr marL="0" indent="0">
              <a:buNone/>
            </a:pPr>
            <a:r>
              <a:rPr lang="nb-NO" dirty="0"/>
              <a:t>Få oversikt over hva man har samt planlegge hvordan oppgavene fremover skal håndteres. </a:t>
            </a:r>
            <a:endParaRPr lang="nb-NO" dirty="0" smtClean="0"/>
          </a:p>
          <a:p>
            <a:pPr lvl="2"/>
            <a:endParaRPr lang="nb-NO" dirty="0" smtClean="0"/>
          </a:p>
          <a:p>
            <a:pPr lvl="1"/>
            <a:r>
              <a:rPr lang="nb-NO" dirty="0" smtClean="0"/>
              <a:t>Få </a:t>
            </a:r>
            <a:r>
              <a:rPr lang="nb-NO" dirty="0"/>
              <a:t>oversikt over systemer</a:t>
            </a:r>
          </a:p>
          <a:p>
            <a:pPr lvl="1"/>
            <a:r>
              <a:rPr lang="nb-NO" dirty="0"/>
              <a:t>Sørg for at arkivplan er oppdatert og inneholder oversikt over alle type arkiv</a:t>
            </a:r>
          </a:p>
          <a:p>
            <a:pPr lvl="1"/>
            <a:r>
              <a:rPr lang="nb-NO" dirty="0"/>
              <a:t>Få oversikt over interkommunale samarbeid kommunen har inngått i.</a:t>
            </a:r>
          </a:p>
          <a:p>
            <a:pPr lvl="1"/>
            <a:r>
              <a:rPr lang="nb-NO" dirty="0"/>
              <a:t>Få oversikt over oppgaver og tjenester satt ut til private</a:t>
            </a:r>
          </a:p>
          <a:p>
            <a:pPr lvl="1"/>
            <a:r>
              <a:rPr lang="nb-NO" dirty="0"/>
              <a:t>Revider og sørg for at BK plan er oppdatert</a:t>
            </a:r>
          </a:p>
          <a:p>
            <a:pPr lvl="1"/>
            <a:r>
              <a:rPr lang="nb-NO" dirty="0"/>
              <a:t>Sørg for at eldre arkiv og systemer er håndtert og deponert</a:t>
            </a:r>
            <a:r>
              <a:rPr lang="nb-NO" dirty="0" smtClean="0"/>
              <a:t>.</a:t>
            </a:r>
            <a:endParaRPr lang="nb-NO" dirty="0"/>
          </a:p>
        </p:txBody>
      </p:sp>
    </p:spTree>
    <p:extLst>
      <p:ext uri="{BB962C8B-B14F-4D97-AF65-F5344CB8AC3E}">
        <p14:creationId xmlns:p14="http://schemas.microsoft.com/office/powerpoint/2010/main" val="77645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Få oversikt over systemer</a:t>
            </a:r>
          </a:p>
        </p:txBody>
      </p:sp>
      <p:sp>
        <p:nvSpPr>
          <p:cNvPr id="3" name="Plassholder for innhold 2"/>
          <p:cNvSpPr>
            <a:spLocks noGrp="1"/>
          </p:cNvSpPr>
          <p:nvPr>
            <p:ph idx="1"/>
          </p:nvPr>
        </p:nvSpPr>
        <p:spPr/>
        <p:txBody>
          <a:bodyPr>
            <a:normAutofit fontScale="92500" lnSpcReduction="10000"/>
          </a:bodyPr>
          <a:lstStyle/>
          <a:p>
            <a:r>
              <a:rPr lang="nb-NO" dirty="0"/>
              <a:t>Alt arbeid knyttet til bevaring fordrer at man har en fullstendig oversikt over systemer i kommunen. </a:t>
            </a:r>
          </a:p>
          <a:p>
            <a:pPr lvl="1"/>
            <a:endParaRPr lang="nb-NO" dirty="0" smtClean="0"/>
          </a:p>
          <a:p>
            <a:pPr lvl="1"/>
            <a:r>
              <a:rPr lang="nb-NO" dirty="0" smtClean="0"/>
              <a:t>Kommunen </a:t>
            </a:r>
            <a:r>
              <a:rPr lang="nb-NO" dirty="0"/>
              <a:t>bør allerede ha en god oversikt over egne arkiv og systemer, eksempelvis kommunens lisensoversikt over egne system. Bruk eksisterende oversikter aktivt i kartlegging så kartleggingen blir fullstendig.</a:t>
            </a:r>
          </a:p>
          <a:p>
            <a:pPr lvl="1"/>
            <a:r>
              <a:rPr lang="nb-NO" dirty="0"/>
              <a:t>Dersom kommunen ikke har en god oversikt over sine egne systemer kan dette gjøres ved å sende ut et skjema for kartlegging til samtlige enheter. </a:t>
            </a:r>
          </a:p>
          <a:p>
            <a:pPr lvl="1"/>
            <a:r>
              <a:rPr lang="nb-NO" dirty="0"/>
              <a:t>Det er viktig å få frem systemets bruk og innhold. Bruk for øvrig kommunens mal for arkivplan for å se hva en kartlegging bør </a:t>
            </a:r>
            <a:r>
              <a:rPr lang="nb-NO" dirty="0" err="1"/>
              <a:t>ettespørre</a:t>
            </a:r>
            <a:r>
              <a:rPr lang="nb-NO" dirty="0" smtClean="0"/>
              <a:t>.</a:t>
            </a:r>
            <a:endParaRPr lang="nb-NO" dirty="0"/>
          </a:p>
          <a:p>
            <a:pPr marL="0" indent="0">
              <a:buNone/>
            </a:pPr>
            <a:r>
              <a:rPr lang="nb-NO" sz="1100" dirty="0" smtClean="0"/>
              <a:t>Les </a:t>
            </a:r>
            <a:r>
              <a:rPr lang="nb-NO" sz="1100" dirty="0"/>
              <a:t>mer her - http://</a:t>
            </a:r>
            <a:r>
              <a:rPr lang="nb-NO" sz="1100" dirty="0" err="1"/>
              <a:t>www.kommunereformarkiv.no</a:t>
            </a:r>
            <a:r>
              <a:rPr lang="nb-NO" sz="1100" dirty="0"/>
              <a:t>/veileder/1-oversikt/</a:t>
            </a:r>
            <a:endParaRPr lang="nb-NO" dirty="0"/>
          </a:p>
        </p:txBody>
      </p:sp>
    </p:spTree>
    <p:extLst>
      <p:ext uri="{BB962C8B-B14F-4D97-AF65-F5344CB8AC3E}">
        <p14:creationId xmlns:p14="http://schemas.microsoft.com/office/powerpoint/2010/main" val="117582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Få oversikt over systemer</a:t>
            </a:r>
          </a:p>
        </p:txBody>
      </p:sp>
      <p:sp>
        <p:nvSpPr>
          <p:cNvPr id="3" name="Plassholder for innhold 2"/>
          <p:cNvSpPr>
            <a:spLocks noGrp="1"/>
          </p:cNvSpPr>
          <p:nvPr>
            <p:ph idx="1"/>
          </p:nvPr>
        </p:nvSpPr>
        <p:spPr/>
        <p:txBody>
          <a:bodyPr>
            <a:normAutofit/>
          </a:bodyPr>
          <a:lstStyle/>
          <a:p>
            <a:r>
              <a:rPr lang="nb-NO" dirty="0"/>
              <a:t>En av de viktigste forberedelsene en kommune her kan gjøre er å kartlegge samtlige fagsystemer uten </a:t>
            </a:r>
            <a:r>
              <a:rPr lang="nb-NO" dirty="0" err="1"/>
              <a:t>Noark</a:t>
            </a:r>
            <a:r>
              <a:rPr lang="nb-NO" dirty="0"/>
              <a:t> 5-godkjenning. Følgende to spørsmål bør tas hensyn til i en slik kartlegging:</a:t>
            </a:r>
          </a:p>
          <a:p>
            <a:endParaRPr lang="nb-NO" dirty="0"/>
          </a:p>
          <a:p>
            <a:pPr marL="1028700" lvl="1" indent="-457200">
              <a:buFont typeface="+mj-lt"/>
              <a:buAutoNum type="arabicPeriod"/>
            </a:pPr>
            <a:r>
              <a:rPr lang="nb-NO" dirty="0"/>
              <a:t>Hvilke fagsystemer uten </a:t>
            </a:r>
            <a:r>
              <a:rPr lang="nb-NO" dirty="0" err="1"/>
              <a:t>Noark</a:t>
            </a:r>
            <a:r>
              <a:rPr lang="nb-NO" dirty="0"/>
              <a:t>-godkjenning produserer bevaringsverdig dokumentasjon?</a:t>
            </a:r>
          </a:p>
          <a:p>
            <a:pPr marL="1028700" lvl="1" indent="-457200">
              <a:buFont typeface="+mj-lt"/>
              <a:buAutoNum type="arabicPeriod"/>
            </a:pPr>
            <a:r>
              <a:rPr lang="nb-NO" dirty="0"/>
              <a:t>Har kommunen en klar strategi for hvordan dokumentasjon fra disse systemene skal bevares</a:t>
            </a:r>
            <a:r>
              <a:rPr lang="nb-NO" dirty="0" smtClean="0"/>
              <a:t>?</a:t>
            </a:r>
            <a:endParaRPr lang="nb-NO" dirty="0"/>
          </a:p>
          <a:p>
            <a:endParaRPr lang="nb-NO" dirty="0"/>
          </a:p>
        </p:txBody>
      </p:sp>
    </p:spTree>
    <p:extLst>
      <p:ext uri="{BB962C8B-B14F-4D97-AF65-F5344CB8AC3E}">
        <p14:creationId xmlns:p14="http://schemas.microsoft.com/office/powerpoint/2010/main" val="23158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Oppdater arkivplan</a:t>
            </a:r>
          </a:p>
        </p:txBody>
      </p:sp>
      <p:sp>
        <p:nvSpPr>
          <p:cNvPr id="3" name="Plassholder for innhold 2"/>
          <p:cNvSpPr>
            <a:spLocks noGrp="1"/>
          </p:cNvSpPr>
          <p:nvPr>
            <p:ph idx="1"/>
          </p:nvPr>
        </p:nvSpPr>
        <p:spPr>
          <a:xfrm>
            <a:off x="628649" y="1825625"/>
            <a:ext cx="7986713" cy="4351338"/>
          </a:xfrm>
        </p:spPr>
        <p:txBody>
          <a:bodyPr>
            <a:normAutofit fontScale="92500" lnSpcReduction="10000"/>
          </a:bodyPr>
          <a:lstStyle/>
          <a:p>
            <a:pPr marL="0" indent="0">
              <a:buNone/>
            </a:pPr>
            <a:r>
              <a:rPr lang="nb-NO" dirty="0"/>
              <a:t>Arkivplanen må være oppdatert med oversikt over samtlige systemer. </a:t>
            </a:r>
          </a:p>
          <a:p>
            <a:pPr lvl="1"/>
            <a:endParaRPr lang="nb-NO" dirty="0" smtClean="0"/>
          </a:p>
          <a:p>
            <a:pPr lvl="1"/>
            <a:r>
              <a:rPr lang="nb-NO" dirty="0" smtClean="0"/>
              <a:t>Med </a:t>
            </a:r>
            <a:r>
              <a:rPr lang="nb-NO" dirty="0"/>
              <a:t>utgangspunkt i en kartlegging bør arkivplanen gjennomgås. Se om det mangler systemer i arkivplanen, eller opplysninger om noen av systemene er utdatert.</a:t>
            </a:r>
          </a:p>
          <a:p>
            <a:pPr lvl="1"/>
            <a:r>
              <a:rPr lang="nb-NO" dirty="0"/>
              <a:t>Sørg for at arkivplanen også inneholder oppdaterte opplysninger om systemer som er avsluttet og deponert, systemer som er avsluttet men ikke deponert, samt systemer som er aktive. </a:t>
            </a:r>
          </a:p>
          <a:p>
            <a:pPr lvl="1"/>
            <a:r>
              <a:rPr lang="nb-NO" dirty="0"/>
              <a:t>Kartleggingen bør også resultere i en oversikt over dokumentasjon fra avsluttede systemer som må gjøres tilgjengelig for den nye kommunen. </a:t>
            </a:r>
          </a:p>
          <a:p>
            <a:pPr marL="342900" lvl="1" indent="0">
              <a:buNone/>
            </a:pPr>
            <a:endParaRPr lang="nb-NO" sz="1400" dirty="0" smtClean="0"/>
          </a:p>
          <a:p>
            <a:pPr marL="342900" lvl="1" indent="0">
              <a:buNone/>
            </a:pPr>
            <a:r>
              <a:rPr lang="nb-NO" sz="1400" dirty="0" smtClean="0"/>
              <a:t>http</a:t>
            </a:r>
            <a:r>
              <a:rPr lang="nb-NO" sz="1400" dirty="0"/>
              <a:t>://</a:t>
            </a:r>
            <a:r>
              <a:rPr lang="nb-NO" sz="1400" dirty="0" err="1"/>
              <a:t>www.kommunereformarkiv.no</a:t>
            </a:r>
            <a:r>
              <a:rPr lang="nb-NO" sz="1400" dirty="0"/>
              <a:t>/veileder/3-tiltak/#</a:t>
            </a:r>
            <a:r>
              <a:rPr lang="nb-NO" sz="1400" dirty="0" smtClean="0"/>
              <a:t>fase1-punkt1</a:t>
            </a:r>
            <a:endParaRPr lang="nb-NO" sz="1400" dirty="0"/>
          </a:p>
        </p:txBody>
      </p:sp>
    </p:spTree>
    <p:extLst>
      <p:ext uri="{BB962C8B-B14F-4D97-AF65-F5344CB8AC3E}">
        <p14:creationId xmlns:p14="http://schemas.microsoft.com/office/powerpoint/2010/main" val="182926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Andre kommunale arkiv</a:t>
            </a:r>
          </a:p>
        </p:txBody>
      </p:sp>
      <p:sp>
        <p:nvSpPr>
          <p:cNvPr id="3" name="Plassholder for innhold 2"/>
          <p:cNvSpPr>
            <a:spLocks noGrp="1"/>
          </p:cNvSpPr>
          <p:nvPr>
            <p:ph idx="1"/>
          </p:nvPr>
        </p:nvSpPr>
        <p:spPr>
          <a:xfrm>
            <a:off x="628649" y="1825625"/>
            <a:ext cx="7886701" cy="4351338"/>
          </a:xfrm>
        </p:spPr>
        <p:txBody>
          <a:bodyPr>
            <a:normAutofit fontScale="92500"/>
          </a:bodyPr>
          <a:lstStyle/>
          <a:p>
            <a:pPr marL="0" indent="0">
              <a:buNone/>
            </a:pPr>
            <a:r>
              <a:rPr lang="nb-NO" dirty="0"/>
              <a:t>Husk at kommunen ikke alltid sitter inne med alle av sine egne </a:t>
            </a:r>
            <a:r>
              <a:rPr lang="nb-NO" dirty="0" smtClean="0"/>
              <a:t>arkiv</a:t>
            </a:r>
            <a:endParaRPr lang="nb-NO" dirty="0"/>
          </a:p>
          <a:p>
            <a:pPr lvl="2"/>
            <a:endParaRPr lang="nb-NO" dirty="0" smtClean="0"/>
          </a:p>
          <a:p>
            <a:pPr lvl="1"/>
            <a:r>
              <a:rPr lang="nb-NO" dirty="0" smtClean="0"/>
              <a:t>For </a:t>
            </a:r>
            <a:r>
              <a:rPr lang="nb-NO" dirty="0"/>
              <a:t>noen tjenester gjelder det at disse er satt ut til </a:t>
            </a:r>
            <a:r>
              <a:rPr lang="nb-NO" dirty="0" err="1" smtClean="0"/>
              <a:t>interkom-munale</a:t>
            </a:r>
            <a:r>
              <a:rPr lang="nb-NO" dirty="0" smtClean="0"/>
              <a:t> </a:t>
            </a:r>
            <a:r>
              <a:rPr lang="nb-NO" dirty="0"/>
              <a:t>selskaper. Sørg for å avklare hvilken type tjenester interkommunale samarbeidsordninger er ansvarlige for samt hvilke systemer benyttes for å dokumentere disse. Avklar hvordan disse tjenestene blir dokumentert, samt om man må sette inn tiltak for å sikre dokumentasjon ved sammenslåing.</a:t>
            </a:r>
          </a:p>
          <a:p>
            <a:pPr lvl="1"/>
            <a:r>
              <a:rPr lang="nb-NO" dirty="0"/>
              <a:t>For andre kommunale tjenester gjelder det at disse er satt ut til private aktører. Barnehage er et godt eksempel på en slik tjeneste. Avklar også her om det er behov for å sette inn tiltak for å sikre dokumentasjon i en overgang.</a:t>
            </a:r>
          </a:p>
          <a:p>
            <a:pPr lvl="2"/>
            <a:endParaRPr lang="nb-NO" dirty="0"/>
          </a:p>
          <a:p>
            <a:endParaRPr lang="nb-NO" dirty="0"/>
          </a:p>
        </p:txBody>
      </p:sp>
    </p:spTree>
    <p:extLst>
      <p:ext uri="{BB962C8B-B14F-4D97-AF65-F5344CB8AC3E}">
        <p14:creationId xmlns:p14="http://schemas.microsoft.com/office/powerpoint/2010/main" val="143134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Revider bevarings- og kassasjonsplaner</a:t>
            </a:r>
          </a:p>
        </p:txBody>
      </p:sp>
      <p:sp>
        <p:nvSpPr>
          <p:cNvPr id="3" name="Plassholder for innhold 2"/>
          <p:cNvSpPr>
            <a:spLocks noGrp="1"/>
          </p:cNvSpPr>
          <p:nvPr>
            <p:ph idx="1"/>
          </p:nvPr>
        </p:nvSpPr>
        <p:spPr/>
        <p:txBody>
          <a:bodyPr>
            <a:normAutofit fontScale="92500"/>
          </a:bodyPr>
          <a:lstStyle/>
          <a:p>
            <a:pPr marL="0" indent="0">
              <a:buNone/>
            </a:pPr>
            <a:r>
              <a:rPr lang="nb-NO" dirty="0"/>
              <a:t>For elektronisk materiale gjelder det samme som for papirarkiv, nemlig at noen prosesser og </a:t>
            </a:r>
            <a:r>
              <a:rPr lang="nb-NO" dirty="0" smtClean="0"/>
              <a:t>dokument-typer </a:t>
            </a:r>
            <a:r>
              <a:rPr lang="nb-NO" dirty="0"/>
              <a:t>skal bevares mens andre kan kasseres. </a:t>
            </a:r>
          </a:p>
          <a:p>
            <a:pPr lvl="2"/>
            <a:endParaRPr lang="nb-NO" dirty="0" smtClean="0"/>
          </a:p>
          <a:p>
            <a:pPr lvl="1"/>
            <a:r>
              <a:rPr lang="nb-NO" dirty="0" smtClean="0"/>
              <a:t>Ta </a:t>
            </a:r>
            <a:r>
              <a:rPr lang="nb-NO" dirty="0"/>
              <a:t>utgangspunkt i Bevarings- og kassasjonsforskriften når BK-planer skal utarbeides for kommunen. Husk også at Bevarings- og kassasjonsforskriften har en veileder.</a:t>
            </a:r>
          </a:p>
          <a:p>
            <a:pPr lvl="1"/>
            <a:r>
              <a:rPr lang="nb-NO" dirty="0"/>
              <a:t>Vurderingen bør klart definere hvilke dokumenttyper og hvilke prosesser som skal anses som bevaringsverdig pr. system. Det er denne vurderingen som danner grunnlaget for et senere uttrekk av systemet. </a:t>
            </a:r>
          </a:p>
          <a:p>
            <a:pPr marL="685800" lvl="2" indent="0">
              <a:buNone/>
            </a:pPr>
            <a:endParaRPr lang="nb-NO" dirty="0"/>
          </a:p>
          <a:p>
            <a:pPr marL="342900" lvl="1" indent="0">
              <a:buNone/>
            </a:pPr>
            <a:r>
              <a:rPr lang="nb-NO" sz="1400" dirty="0" smtClean="0"/>
              <a:t>http</a:t>
            </a:r>
            <a:r>
              <a:rPr lang="nb-NO" sz="1400" dirty="0"/>
              <a:t>://</a:t>
            </a:r>
            <a:r>
              <a:rPr lang="nb-NO" sz="1400" dirty="0" err="1"/>
              <a:t>www.kommunereformarkiv.no</a:t>
            </a:r>
            <a:r>
              <a:rPr lang="nb-NO" sz="1400" dirty="0"/>
              <a:t>/veileder/3-tiltak/#</a:t>
            </a:r>
            <a:r>
              <a:rPr lang="nb-NO" sz="1400" dirty="0" smtClean="0"/>
              <a:t>fase1-punkt2</a:t>
            </a:r>
            <a:endParaRPr lang="nb-NO" sz="1400" dirty="0"/>
          </a:p>
        </p:txBody>
      </p:sp>
    </p:spTree>
    <p:extLst>
      <p:ext uri="{BB962C8B-B14F-4D97-AF65-F5344CB8AC3E}">
        <p14:creationId xmlns:p14="http://schemas.microsoft.com/office/powerpoint/2010/main" val="2109262144"/>
      </p:ext>
    </p:extLst>
  </p:cSld>
  <p:clrMapOvr>
    <a:masterClrMapping/>
  </p:clrMapOvr>
</p:sld>
</file>

<file path=ppt/theme/theme1.xml><?xml version="1.0" encoding="utf-8"?>
<a:theme xmlns:a="http://schemas.openxmlformats.org/drawingml/2006/main" name="Office-tema">
  <a:themeElements>
    <a:clrScheme name="Egendefinert 3">
      <a:dk1>
        <a:srgbClr val="000000"/>
      </a:dk1>
      <a:lt1>
        <a:srgbClr val="EAEAEA"/>
      </a:lt1>
      <a:dk2>
        <a:srgbClr val="D5D5D5"/>
      </a:dk2>
      <a:lt2>
        <a:srgbClr val="EAEAEA"/>
      </a:lt2>
      <a:accent1>
        <a:srgbClr val="D71E00"/>
      </a:accent1>
      <a:accent2>
        <a:srgbClr val="407AA9"/>
      </a:accent2>
      <a:accent3>
        <a:srgbClr val="4E8F00"/>
      </a:accent3>
      <a:accent4>
        <a:srgbClr val="FFD300"/>
      </a:accent4>
      <a:accent5>
        <a:srgbClr val="A9A9A9"/>
      </a:accent5>
      <a:accent6>
        <a:srgbClr val="797979"/>
      </a:accent6>
      <a:hlink>
        <a:srgbClr val="407AA9"/>
      </a:hlink>
      <a:folHlink>
        <a:srgbClr val="407AA9"/>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munereformarkiv" id="{FC05B694-CA53-0744-BAB2-D05F24BDDA5F}" vid="{30FC1982-9298-814D-A174-4C68E5BB868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kommunereformarkiv</Template>
  <TotalTime>466</TotalTime>
  <Words>2959</Words>
  <Application>Microsoft Macintosh PowerPoint</Application>
  <PresentationFormat>Skjermfremvisning (4:3)</PresentationFormat>
  <Paragraphs>173</Paragraphs>
  <Slides>24</Slides>
  <Notes>19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24</vt:i4>
      </vt:variant>
    </vt:vector>
  </HeadingPairs>
  <TitlesOfParts>
    <vt:vector size="28" baseType="lpstr">
      <vt:lpstr>Calibri</vt:lpstr>
      <vt:lpstr>Times New Roman</vt:lpstr>
      <vt:lpstr>Arial</vt:lpstr>
      <vt:lpstr>Office-tema</vt:lpstr>
      <vt:lpstr>Håndtering av digitale arkiv</vt:lpstr>
      <vt:lpstr>Hva gjøres når?</vt:lpstr>
      <vt:lpstr>Før vedtak </vt:lpstr>
      <vt:lpstr>Oppgaver som kan gjøres  før vedtak</vt:lpstr>
      <vt:lpstr>Få oversikt over systemer</vt:lpstr>
      <vt:lpstr>Få oversikt over systemer</vt:lpstr>
      <vt:lpstr>Oppdater arkivplan</vt:lpstr>
      <vt:lpstr>Andre kommunale arkiv</vt:lpstr>
      <vt:lpstr>Revider bevarings- og kassasjonsplaner</vt:lpstr>
      <vt:lpstr>Eldre systemer og arkiv</vt:lpstr>
      <vt:lpstr>Sammenslåing</vt:lpstr>
      <vt:lpstr>Sammenslåing – data som skal være med videre</vt:lpstr>
      <vt:lpstr>Avtaler med leverandører</vt:lpstr>
      <vt:lpstr>Konvertering og avlevering</vt:lpstr>
      <vt:lpstr>Planlegge uttrekk av avsluttede systemer</vt:lpstr>
      <vt:lpstr>Etter sammenslåing</vt:lpstr>
      <vt:lpstr>Etter sammenslåing</vt:lpstr>
      <vt:lpstr>Hva er et arkivuttrekk</vt:lpstr>
      <vt:lpstr>Hva er et arkivutrekk fra Noark standard</vt:lpstr>
      <vt:lpstr>Hva er et arkivuttrekk fra tabell</vt:lpstr>
      <vt:lpstr>Fem grunnprinsipper for arkivuttrekk</vt:lpstr>
      <vt:lpstr>Hva bevares hvordan?</vt:lpstr>
      <vt:lpstr>Hvem gjør hva i forbindelse med uttrekk?</vt:lpstr>
      <vt:lpstr>Overføring av arkivuttrekk til digitalt depot</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Håndtering av digitale arkiv</dc:title>
  <dc:creator>Maria Astrup</dc:creator>
  <cp:lastModifiedBy>Microsoft Office-bruker</cp:lastModifiedBy>
  <cp:revision>21</cp:revision>
  <dcterms:created xsi:type="dcterms:W3CDTF">2017-04-03T01:10:28Z</dcterms:created>
  <dcterms:modified xsi:type="dcterms:W3CDTF">2018-07-18T12:58:53Z</dcterms:modified>
</cp:coreProperties>
</file>