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1"/>
  </p:sldMasterIdLst>
  <p:notesMasterIdLst>
    <p:notesMasterId r:id="rId12"/>
  </p:notesMasterIdLst>
  <p:handoutMasterIdLst>
    <p:handoutMasterId r:id="rId13"/>
  </p:handout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61"/>
    <p:restoredTop sz="81211"/>
  </p:normalViewPr>
  <p:slideViewPr>
    <p:cSldViewPr snapToGrid="0" snapToObjects="1">
      <p:cViewPr>
        <p:scale>
          <a:sx n="90" d="100"/>
          <a:sy n="90" d="100"/>
        </p:scale>
        <p:origin x="2040" y="10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6" d="100"/>
          <a:sy n="96" d="100"/>
        </p:scale>
        <p:origin x="2368" y="168"/>
      </p:cViewPr>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6A14ED-E9C1-374A-B000-790B6D3B7E29}" type="datetimeFigureOut">
              <a:rPr lang="nb-NO" smtClean="0"/>
              <a:t>19.07.2018</a:t>
            </a:fld>
            <a:endParaRPr lang="nb-NO"/>
          </a:p>
        </p:txBody>
      </p:sp>
      <p:sp>
        <p:nvSpPr>
          <p:cNvPr id="4" name="Plassholder for bunn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45FDA80-7BC8-9348-9322-592C1DB02673}" type="slidenum">
              <a:rPr lang="nb-NO" smtClean="0"/>
              <a:t>‹#›</a:t>
            </a:fld>
            <a:endParaRPr lang="nb-NO"/>
          </a:p>
        </p:txBody>
      </p:sp>
    </p:spTree>
    <p:extLst>
      <p:ext uri="{BB962C8B-B14F-4D97-AF65-F5344CB8AC3E}">
        <p14:creationId xmlns:p14="http://schemas.microsoft.com/office/powerpoint/2010/main" val="1831912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DA864D-FC99-EA46-94B3-C0C6219C10DA}" type="datetimeFigureOut">
              <a:rPr lang="nb-NO" smtClean="0"/>
              <a:t>19.07.2018</a:t>
            </a:fld>
            <a:endParaRPr lang="nb-NO"/>
          </a:p>
        </p:txBody>
      </p:sp>
      <p:sp>
        <p:nvSpPr>
          <p:cNvPr id="4" name="Plassholder for lysbil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58AC5-C714-E64F-8467-4186571E9B27}" type="slidenum">
              <a:rPr lang="nb-NO" smtClean="0"/>
              <a:t>‹#›</a:t>
            </a:fld>
            <a:endParaRPr lang="nb-NO"/>
          </a:p>
        </p:txBody>
      </p:sp>
    </p:spTree>
    <p:extLst>
      <p:ext uri="{BB962C8B-B14F-4D97-AF65-F5344CB8AC3E}">
        <p14:creationId xmlns:p14="http://schemas.microsoft.com/office/powerpoint/2010/main" val="595557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www.kommunereformarkiv.no/veileder/ii-4-etablere-ny-arkivtjeneste/"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Når man skal planlegge arkivforvaltningen</a:t>
            </a:r>
            <a:r>
              <a:rPr lang="nb-NO" baseline="0" dirty="0" smtClean="0"/>
              <a:t> i en ny kommune, er det en rekke faktorer som må tas hensyn til.</a:t>
            </a:r>
          </a:p>
          <a:p>
            <a:r>
              <a:rPr lang="nb-NO" baseline="0" dirty="0" smtClean="0"/>
              <a:t>Denne listen inneholder de viktigste punktene i planleggingen, men den vil selvfølgelig også kunne detaljeres og bygges ut ytterligere.</a:t>
            </a:r>
          </a:p>
          <a:p>
            <a:r>
              <a:rPr lang="nb-NO" baseline="0" dirty="0" smtClean="0"/>
              <a:t>I de følgende foilene skal vi se nærmere på hvert enkelt punkt.</a:t>
            </a:r>
          </a:p>
          <a:p>
            <a:endParaRPr lang="nb-NO"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Du kan også lese mer om planleggingen av ny arkivtjeneste i veilederen om kommunereform og arkiv: </a:t>
            </a:r>
            <a:r>
              <a:rPr lang="nb-NO" dirty="0" smtClean="0">
                <a:hlinkClick r:id="rId3"/>
              </a:rPr>
              <a:t>https://</a:t>
            </a:r>
            <a:r>
              <a:rPr lang="nb-NO" dirty="0" smtClean="0">
                <a:hlinkClick r:id="rId3"/>
              </a:rPr>
              <a:t>www.kommunereformarkiv.no/veileder/ii-4-etablere-ny-arkivtjeneste/</a:t>
            </a:r>
            <a:endParaRPr lang="nb-NO" dirty="0" smtClean="0"/>
          </a:p>
          <a:p>
            <a:endParaRPr lang="nb-NO" dirty="0" smtClean="0"/>
          </a:p>
        </p:txBody>
      </p:sp>
      <p:sp>
        <p:nvSpPr>
          <p:cNvPr id="4" name="Plassholder for lysbildenummer 3"/>
          <p:cNvSpPr>
            <a:spLocks noGrp="1"/>
          </p:cNvSpPr>
          <p:nvPr>
            <p:ph type="sldNum" sz="quarter" idx="10"/>
          </p:nvPr>
        </p:nvSpPr>
        <p:spPr/>
        <p:txBody>
          <a:bodyPr/>
          <a:lstStyle/>
          <a:p>
            <a:fld id="{B4E58AC5-C714-E64F-8467-4186571E9B27}" type="slidenum">
              <a:rPr lang="nb-NO" smtClean="0"/>
              <a:t>2</a:t>
            </a:fld>
            <a:endParaRPr lang="nb-NO"/>
          </a:p>
        </p:txBody>
      </p:sp>
    </p:spTree>
    <p:extLst>
      <p:ext uri="{BB962C8B-B14F-4D97-AF65-F5344CB8AC3E}">
        <p14:creationId xmlns:p14="http://schemas.microsoft.com/office/powerpoint/2010/main" val="1883142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Hvordan</a:t>
            </a:r>
            <a:r>
              <a:rPr lang="nb-NO" baseline="0" dirty="0" smtClean="0"/>
              <a:t> man skal organisere arkivtjenesten i den nye kommunen er en beslutning som bør fattes på et så tidlig tidspunkt som mulig. Dette er fordi organiseringsformen som velges vil være av stor betydning for resten av arbeidet med planleggingen.</a:t>
            </a:r>
          </a:p>
          <a:p>
            <a:r>
              <a:rPr lang="nb-NO" baseline="0" dirty="0" smtClean="0"/>
              <a:t>De to hovedformene for arkivorganisering er «Sentral arkivtjeneste» og «Desentral arkivtjeneste». </a:t>
            </a:r>
          </a:p>
          <a:p>
            <a:r>
              <a:rPr lang="nb-NO" baseline="0" dirty="0" smtClean="0"/>
              <a:t>I en kommune med en sentral arkivtjeneste vil all post til kommunen – uavhengig av hvilken virksomhet som er adressat – mottas, åpnes, </a:t>
            </a:r>
            <a:r>
              <a:rPr lang="nb-NO" baseline="0" dirty="0" err="1" smtClean="0"/>
              <a:t>arkivvurderes</a:t>
            </a:r>
            <a:r>
              <a:rPr lang="nb-NO" baseline="0" dirty="0" smtClean="0"/>
              <a:t> og videre </a:t>
            </a:r>
            <a:r>
              <a:rPr lang="nb-NO" baseline="0" dirty="0" err="1" smtClean="0"/>
              <a:t>arkivmessig</a:t>
            </a:r>
            <a:r>
              <a:rPr lang="nb-NO" baseline="0" dirty="0" smtClean="0"/>
              <a:t> behandles i en sentral, samlet arkivtjeneste. Etter at den sentrale arkivtjenesten har utført sine oppgaver, blir dokumentene distribuert videre elektronisk til rett mottaker. </a:t>
            </a:r>
          </a:p>
          <a:p>
            <a:r>
              <a:rPr lang="nb-NO" baseline="0" dirty="0" smtClean="0"/>
              <a:t>I en kommune med en desentral arkivtjeneste mottas posten ved den virksomheten som er adressat, og behandles </a:t>
            </a:r>
            <a:r>
              <a:rPr lang="nb-NO" baseline="0" dirty="0" err="1" smtClean="0"/>
              <a:t>arkivmessig</a:t>
            </a:r>
            <a:r>
              <a:rPr lang="nb-NO" baseline="0" dirty="0" smtClean="0"/>
              <a:t> lokalt før saksbehandling.</a:t>
            </a:r>
          </a:p>
          <a:p>
            <a:endParaRPr lang="nb-NO" baseline="0" dirty="0" smtClean="0"/>
          </a:p>
          <a:p>
            <a:r>
              <a:rPr lang="nb-NO" baseline="0" dirty="0" smtClean="0"/>
              <a:t> De siste 15 – 20 årene har flere og flere kommuner gått over til en mer sentralisert arkivorganisering. Årsaken til dette ligger i at den teknologiske utviklingen har muliggjort en slik sentralisering, og kommunene har derfor hatt anledning til å realisere de gevinstene som ligger i en slik form for organisering av arkivtjenesten.</a:t>
            </a:r>
          </a:p>
          <a:p>
            <a:r>
              <a:rPr lang="nb-NO" baseline="0" dirty="0" smtClean="0"/>
              <a:t>Gevinstene ved en sentral arkivorganisering er til dels kvantitative, men i første rekke kvalitative. De viktigste gevinstene er at man lettere kan skape et større og mer profesjonalisert fagmiljø knyttet til dokumentforvaltningen. Dette fører igjen til en vesentlig bedring av arkivets kvalitet. En annen viktig gevinst er at bemanningssituasjonen gjør arkivtjenesten mindre sårbar ved ferieavvikling, sykdom og annet fravær.</a:t>
            </a:r>
          </a:p>
          <a:p>
            <a:r>
              <a:rPr lang="nb-NO" baseline="0" dirty="0" smtClean="0"/>
              <a:t>Ulempene ved en sentralisert arkivtjeneste er i hovedsak knyttet til forestillingen om arkiv som en merkantil tjeneste tett knyttet til de enkelte kommunale fagområdene. Denne forestillingen er gradvis svekket de siste årene i takt med arkivfagets voksende anseelse som eget fag.</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B4E58AC5-C714-E64F-8467-4186571E9B27}" type="slidenum">
              <a:rPr lang="nb-NO" smtClean="0"/>
              <a:t>3</a:t>
            </a:fld>
            <a:endParaRPr lang="nb-NO"/>
          </a:p>
        </p:txBody>
      </p:sp>
    </p:spTree>
    <p:extLst>
      <p:ext uri="{BB962C8B-B14F-4D97-AF65-F5344CB8AC3E}">
        <p14:creationId xmlns:p14="http://schemas.microsoft.com/office/powerpoint/2010/main" val="1624236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Fordelene og ulempene ved et desentralisert arkiv er på</a:t>
            </a:r>
            <a:r>
              <a:rPr lang="nb-NO" baseline="0" dirty="0" smtClean="0"/>
              <a:t> mange måter de samme som for den sentraliserte modellen, men med motsatt fortegn.</a:t>
            </a:r>
          </a:p>
          <a:p>
            <a:r>
              <a:rPr lang="nb-NO" baseline="0" dirty="0" smtClean="0"/>
              <a:t>Etter hvert som elektroniske verktøy og datalinjer mellom kommunenes ulike virksomheter har blitt tatt i bruk og videreutviklet, har de behovene som nødvendiggjorde en desentral arkivorganisering – særlig arkivtjenestens nærhet til saksbehandlerne og saksbehandlernes nærhet til det fysiske arkivet blitt irrelevante. Dette betyr i sin tur at det bør være sterke lokale argumenter for en desentralisert løsning dersom dette skal velges.</a:t>
            </a:r>
            <a:endParaRPr lang="nb-NO" dirty="0" smtClean="0"/>
          </a:p>
        </p:txBody>
      </p:sp>
      <p:sp>
        <p:nvSpPr>
          <p:cNvPr id="4" name="Plassholder for lysbildenummer 3"/>
          <p:cNvSpPr>
            <a:spLocks noGrp="1"/>
          </p:cNvSpPr>
          <p:nvPr>
            <p:ph type="sldNum" sz="quarter" idx="10"/>
          </p:nvPr>
        </p:nvSpPr>
        <p:spPr/>
        <p:txBody>
          <a:bodyPr/>
          <a:lstStyle/>
          <a:p>
            <a:fld id="{B4E58AC5-C714-E64F-8467-4186571E9B27}" type="slidenum">
              <a:rPr lang="nb-NO" smtClean="0"/>
              <a:t>4</a:t>
            </a:fld>
            <a:endParaRPr lang="nb-NO"/>
          </a:p>
        </p:txBody>
      </p:sp>
    </p:spTree>
    <p:extLst>
      <p:ext uri="{BB962C8B-B14F-4D97-AF65-F5344CB8AC3E}">
        <p14:creationId xmlns:p14="http://schemas.microsoft.com/office/powerpoint/2010/main" val="1813170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B4E58AC5-C714-E64F-8467-4186571E9B27}" type="slidenum">
              <a:rPr lang="nb-NO" smtClean="0"/>
              <a:t>5</a:t>
            </a:fld>
            <a:endParaRPr lang="nb-NO"/>
          </a:p>
        </p:txBody>
      </p:sp>
    </p:spTree>
    <p:extLst>
      <p:ext uri="{BB962C8B-B14F-4D97-AF65-F5344CB8AC3E}">
        <p14:creationId xmlns:p14="http://schemas.microsoft.com/office/powerpoint/2010/main" val="394582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Når man har bestemt</a:t>
            </a:r>
            <a:r>
              <a:rPr lang="nb-NO" baseline="0" dirty="0" smtClean="0"/>
              <a:t> hvilken organiseringsform man skal ha på den nye kommunens arkivtjeneste, bør man begynne å tenke på hvilke oppgaver som skal utføres av arkivtjenesten.</a:t>
            </a:r>
          </a:p>
          <a:p>
            <a:r>
              <a:rPr lang="nb-NO" baseline="0" dirty="0" smtClean="0"/>
              <a:t>Mange kommuner plasserer andre merkantile oppgaver til arkivtjenesten, i tillegg til de rent arkivfaglige. Vanlige eksempler på slike oppgaver er skranketjeneste/servicetorg, betjening av sentralbord, politisk møtesekretariat, kopieringstjeneste m.m.</a:t>
            </a:r>
          </a:p>
          <a:p>
            <a:r>
              <a:rPr lang="nb-NO" baseline="0" dirty="0" smtClean="0"/>
              <a:t>Mange av de tilleggsoppgavene arkivtjenestene blir tillagt er en type arbeid som ikke kan vente (servicetorg, sentralbord, politisk møtesekretariat) Dette medfører dessverre alt for ofte at arkivarbeidet blir utsatt til man har tid til å sette seg ned med det, noe som igjen kan føre til at både registrerings- og kvalitetssikringsoppgaver blir utført med for lav kvalitet. Den foretrukne løsningen vil derfor være at arkivtjenesten kan rendyrke arkivfaget, dyrke profesjonaliseringen og dermed øke både kvalitet og effektivitet i dokumentforvaltningen.</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B4E58AC5-C714-E64F-8467-4186571E9B27}" type="slidenum">
              <a:rPr lang="nb-NO" smtClean="0"/>
              <a:t>6</a:t>
            </a:fld>
            <a:endParaRPr lang="nb-NO"/>
          </a:p>
        </p:txBody>
      </p:sp>
    </p:spTree>
    <p:extLst>
      <p:ext uri="{BB962C8B-B14F-4D97-AF65-F5344CB8AC3E}">
        <p14:creationId xmlns:p14="http://schemas.microsoft.com/office/powerpoint/2010/main" val="631179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I en kommunal</a:t>
            </a:r>
            <a:r>
              <a:rPr lang="nb-NO" baseline="0" dirty="0" smtClean="0"/>
              <a:t> arkivtjeneste – uavhengig av om den er sentral eller desentral, er det enkelte viktige roller som skal ivaretas. Skal det skilles mellom administrativ ledelse og faglig ledelse av arkivtjenesten? I så fall, hva slags oppgaver er knyttet disse rollene, og hvor går skillelinjene mellom dem? Arkivfaglig sett er det viktig at den faglige rollen, arkivlederrollen, får frigjort tid til arkivlederoppgaver som </a:t>
            </a:r>
            <a:r>
              <a:rPr lang="nb-NO" baseline="0" dirty="0" err="1" smtClean="0"/>
              <a:t>f.eks</a:t>
            </a:r>
            <a:r>
              <a:rPr lang="nb-NO" baseline="0" dirty="0" smtClean="0"/>
              <a:t> kompetanseheving, kompetanseplanlegging, arkivplanlegging, utarbeidelse og vedlikehold av rutiner osv. I en større kommune med tilstrekkelig bemanning i arkivtjenesten kan det være vanskelig å kombinere dette arbeidet med administrativ ledelse.</a:t>
            </a:r>
          </a:p>
          <a:p>
            <a:r>
              <a:rPr lang="nb-NO" baseline="0" dirty="0" smtClean="0"/>
              <a:t>Systemadministrasjon vil i en større kommune utgjøre mye arbeid, og man bør tenke nøye gjennom om ikke dette er en oppgave som har behov for en spesialisert stilling.</a:t>
            </a:r>
          </a:p>
          <a:p>
            <a:r>
              <a:rPr lang="nb-NO" baseline="0" dirty="0" smtClean="0"/>
              <a:t>Til slutt må også måten man forvalter personell-ressursene planlegges. Skal enkeltpersoner spesialiseres innenfor enkelte kommunalområder? Skal enkeltpersoner spesialiseres innenfor enkelte oppgavetyper? Skal man la alle eller mange bli generalister gjennom rullering av arbeidsoppgaver, og på den måten minske sårbarheten?</a:t>
            </a:r>
          </a:p>
          <a:p>
            <a:r>
              <a:rPr lang="nb-NO" baseline="0" dirty="0" smtClean="0"/>
              <a:t>Det finnes ikke noe fasitsvar på disse problemstillingene, men det er like fullt viktig at problemstillingen tas opp, avklares og planlegges, slik at den nye kommunens arkivtjeneste kan fungere best mulig fra dag 1.</a:t>
            </a:r>
          </a:p>
          <a:p>
            <a:endParaRPr lang="nb-NO" dirty="0"/>
          </a:p>
        </p:txBody>
      </p:sp>
      <p:sp>
        <p:nvSpPr>
          <p:cNvPr id="4" name="Plassholder for lysbildenummer 3"/>
          <p:cNvSpPr>
            <a:spLocks noGrp="1"/>
          </p:cNvSpPr>
          <p:nvPr>
            <p:ph type="sldNum" sz="quarter" idx="10"/>
          </p:nvPr>
        </p:nvSpPr>
        <p:spPr/>
        <p:txBody>
          <a:bodyPr/>
          <a:lstStyle/>
          <a:p>
            <a:fld id="{B4E58AC5-C714-E64F-8467-4186571E9B27}" type="slidenum">
              <a:rPr lang="nb-NO" smtClean="0"/>
              <a:t>7</a:t>
            </a:fld>
            <a:endParaRPr lang="nb-NO"/>
          </a:p>
        </p:txBody>
      </p:sp>
    </p:spTree>
    <p:extLst>
      <p:ext uri="{BB962C8B-B14F-4D97-AF65-F5344CB8AC3E}">
        <p14:creationId xmlns:p14="http://schemas.microsoft.com/office/powerpoint/2010/main" val="1683207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smtClean="0"/>
              <a:t>Det</a:t>
            </a:r>
            <a:r>
              <a:rPr lang="nb-NO" baseline="0" dirty="0" smtClean="0"/>
              <a:t> er viktig at den nye kommunen ikke setter i gang med en underbemannet arkivtjeneste, ettersom dette vil føre til et etterslep av oppgaver som det er vanskelig å komme </a:t>
            </a:r>
            <a:r>
              <a:rPr lang="nb-NO" baseline="0" dirty="0" err="1" smtClean="0"/>
              <a:t>ajour</a:t>
            </a:r>
            <a:r>
              <a:rPr lang="nb-NO" baseline="0" dirty="0" smtClean="0"/>
              <a:t> med. Dersom det er stor usikkerhet knyttet til bemanningsbehovet, er det bedre å bemanne arkivtjenesten med en eller to stillinger for mye, for deretter å kutte </a:t>
            </a:r>
            <a:r>
              <a:rPr lang="nb-NO" baseline="0" dirty="0" err="1" smtClean="0"/>
              <a:t>f.eks</a:t>
            </a:r>
            <a:r>
              <a:rPr lang="nb-NO" baseline="0" dirty="0" smtClean="0"/>
              <a:t> ved naturlig avgang. Enkelte vil mene at det vil være mulig å starte på ett nivå, for deretter å øke bemanninger dersom det viser seg nødvendig, men dette har et par svært uheldige konsekvenser: for det første vil det føre til et umiddelbart og stadig økende etterslep av ikke utførte oppgaver. Dette vil gå ut over kvaliteten på arkivet, motivasjonen til de ansatte, tilliten mellom arkivtjenesten og saksbehandlerne og i verste fall innbyggernes tillit til kommunen. For det andre er det lett å tenke seg at en bemanningsmessig økning i arkivtjenesten i vanlig kommunal drift budsjettmessig vil måtte konkurrere med en rekke andre gode og viktige formål. Dette setter bemanningsøkningen i fare, og vil i det minste føre til at det går forholdsvis mye tid før en riktig dimensjonert arkivtjeneste er operativ. I løpet av den medgåtte tiden er det igjen fare for at etterslepet har blitt så stort at heller ikke en riktig dimensjonert arkivtjeneste kan ta det igjen innen rimelig tid.</a:t>
            </a:r>
          </a:p>
          <a:p>
            <a:pPr marL="171450" indent="-171450">
              <a:buFont typeface="Arial" panose="020B0604020202020204" pitchFamily="34" charset="0"/>
              <a:buChar char="•"/>
            </a:pPr>
            <a:endParaRPr lang="nb-NO" dirty="0" smtClean="0"/>
          </a:p>
        </p:txBody>
      </p:sp>
      <p:sp>
        <p:nvSpPr>
          <p:cNvPr id="4" name="Plassholder for lysbildenummer 3"/>
          <p:cNvSpPr>
            <a:spLocks noGrp="1"/>
          </p:cNvSpPr>
          <p:nvPr>
            <p:ph type="sldNum" sz="quarter" idx="10"/>
          </p:nvPr>
        </p:nvSpPr>
        <p:spPr/>
        <p:txBody>
          <a:bodyPr/>
          <a:lstStyle/>
          <a:p>
            <a:fld id="{B4E58AC5-C714-E64F-8467-4186571E9B27}" type="slidenum">
              <a:rPr lang="nb-NO" smtClean="0"/>
              <a:t>8</a:t>
            </a:fld>
            <a:endParaRPr lang="nb-NO"/>
          </a:p>
        </p:txBody>
      </p:sp>
    </p:spTree>
    <p:extLst>
      <p:ext uri="{BB962C8B-B14F-4D97-AF65-F5344CB8AC3E}">
        <p14:creationId xmlns:p14="http://schemas.microsoft.com/office/powerpoint/2010/main" val="1881876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Arkivfaget</a:t>
            </a:r>
            <a:r>
              <a:rPr lang="nb-NO" baseline="0" dirty="0" smtClean="0"/>
              <a:t> har vært i sterk utvikling de siste 20 årene, med stadig økende bruk av elektroniske verktøy, stadig høyere forventninger fra saksbehandlere og ledere i organisasjonen og stadig høyere forventninger og krav fra både sentrale myndigheter, media og innbyggere. For å kunne drive en kvalitetsmessig god og effektiv arkivtjeneste, er det viktig at medarbeiderne har god nok kompetanse til å utføre arbeidet. For å sikre at kompetansen er riktig, bør det i planleggingsfasen defineres hvilken kompetanse den nye kommunen skal kreve for de ulike rollene i arkivtjenesten. Disse kravene kan med fordel nedfelles i stillingsbeskrivelser som kan danne grunnlag for kartleggingssamtalene som skal avholdes med de enkelte arbeidstakerne i de gamle kommunene.</a:t>
            </a:r>
          </a:p>
          <a:p>
            <a:r>
              <a:rPr lang="nb-NO" baseline="0" dirty="0" smtClean="0"/>
              <a:t>Det vil ikke være unaturlig å tenke seg at de gamle kommunene ikke innehar nok personell med rett kompetanse til å fylle alle stillingene i den nye arkivtjenesten. Det bør derfor i tillegg utarbeides en kompetansehevingsplan som sikrer at alle ansatte i arkivtjenesten kan komme på rett kompetansenivå innen rimelig tid.</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B4E58AC5-C714-E64F-8467-4186571E9B27}" type="slidenum">
              <a:rPr lang="nb-NO" smtClean="0"/>
              <a:t>9</a:t>
            </a:fld>
            <a:endParaRPr lang="nb-NO"/>
          </a:p>
        </p:txBody>
      </p:sp>
    </p:spTree>
    <p:extLst>
      <p:ext uri="{BB962C8B-B14F-4D97-AF65-F5344CB8AC3E}">
        <p14:creationId xmlns:p14="http://schemas.microsoft.com/office/powerpoint/2010/main" val="394198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For at den nye kommunen skal kunne ha en fungerende arkivtjeneste fra første</a:t>
            </a:r>
            <a:r>
              <a:rPr lang="nb-NO" baseline="0" dirty="0" smtClean="0"/>
              <a:t> stund, må arkivtjenesten ha egnede lokaler til å utføre sine oppgaver. Det kan være en rekke behov som må ivaretas i planleggingen av disse lokalene, men de vanligste faglige kravene er listet opp i denne foilen. </a:t>
            </a:r>
            <a:r>
              <a:rPr lang="nb-NO" baseline="0" smtClean="0"/>
              <a:t>Lokalenes størrelse vil selvfølgelig variere etter antall ansatte og etter kommunestørrelse, og det kan være en god ide å sjekke med andre kommuner hvordan ulike problemstillinger knyttet til lokalene er løst der.</a:t>
            </a:r>
            <a:endParaRPr lang="nb-NO" smtClean="0"/>
          </a:p>
          <a:p>
            <a:endParaRPr lang="nb-NO"/>
          </a:p>
        </p:txBody>
      </p:sp>
      <p:sp>
        <p:nvSpPr>
          <p:cNvPr id="4" name="Plassholder for lysbildenummer 3"/>
          <p:cNvSpPr>
            <a:spLocks noGrp="1"/>
          </p:cNvSpPr>
          <p:nvPr>
            <p:ph type="sldNum" sz="quarter" idx="10"/>
          </p:nvPr>
        </p:nvSpPr>
        <p:spPr/>
        <p:txBody>
          <a:bodyPr/>
          <a:lstStyle/>
          <a:p>
            <a:fld id="{B4E58AC5-C714-E64F-8467-4186571E9B27}" type="slidenum">
              <a:rPr lang="nb-NO" smtClean="0"/>
              <a:t>10</a:t>
            </a:fld>
            <a:endParaRPr lang="nb-NO"/>
          </a:p>
        </p:txBody>
      </p:sp>
    </p:spTree>
    <p:extLst>
      <p:ext uri="{BB962C8B-B14F-4D97-AF65-F5344CB8AC3E}">
        <p14:creationId xmlns:p14="http://schemas.microsoft.com/office/powerpoint/2010/main" val="932945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bg>
      <p:bgPr>
        <a:blipFill>
          <a:blip r:embed="rId2"/>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143000" y="1173163"/>
            <a:ext cx="6858000" cy="4398962"/>
          </a:xfrm>
          <a:prstGeom prst="rect">
            <a:avLst/>
          </a:prstGeom>
          <a:gradFill>
            <a:gsLst>
              <a:gs pos="0">
                <a:schemeClr val="bg1">
                  <a:lumMod val="95000"/>
                </a:schemeClr>
              </a:gs>
              <a:gs pos="100000">
                <a:schemeClr val="bg1">
                  <a:lumMod val="85000"/>
                </a:schemeClr>
              </a:gs>
            </a:gsLst>
            <a:lin ang="5400000" scaled="1"/>
          </a:gradFill>
        </p:spPr>
        <p:txBody>
          <a:bodyPr tIns="503999">
            <a:normAutofit/>
          </a:bodyPr>
          <a:lstStyle>
            <a:lvl1pPr marL="0" indent="0" algn="ctr">
              <a:buNone/>
              <a:defRPr sz="2000" spc="2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dirty="0" smtClean="0"/>
              <a:t>KOMMUNEREFORM OG ARKIV</a:t>
            </a:r>
            <a:endParaRPr lang="en-US" dirty="0"/>
          </a:p>
        </p:txBody>
      </p:sp>
      <p:sp>
        <p:nvSpPr>
          <p:cNvPr id="8" name="Rektangel 7"/>
          <p:cNvSpPr/>
          <p:nvPr userDrawn="1"/>
        </p:nvSpPr>
        <p:spPr>
          <a:xfrm>
            <a:off x="0" y="6443662"/>
            <a:ext cx="9144000" cy="57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ittel 9"/>
          <p:cNvSpPr>
            <a:spLocks noGrp="1"/>
          </p:cNvSpPr>
          <p:nvPr>
            <p:ph type="title"/>
          </p:nvPr>
        </p:nvSpPr>
        <p:spPr>
          <a:xfrm>
            <a:off x="1143000" y="2422526"/>
            <a:ext cx="6858000" cy="1325563"/>
          </a:xfrm>
        </p:spPr>
        <p:txBody>
          <a:bodyPr anchor="ctr" anchorCtr="0">
            <a:noAutofit/>
          </a:bodyPr>
          <a:lstStyle>
            <a:lvl1pPr algn="ctr">
              <a:defRPr sz="4000" baseline="0">
                <a:solidFill>
                  <a:schemeClr val="accent1"/>
                </a:solidFill>
              </a:defRPr>
            </a:lvl1pPr>
          </a:lstStyle>
          <a:p>
            <a:r>
              <a:rPr lang="nb-NO" smtClean="0"/>
              <a:t>Klikk for å redigere tittelstil</a:t>
            </a:r>
            <a:endParaRPr lang="nb-NO"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614363"/>
            <a:ext cx="7886700" cy="904876"/>
          </a:xfrm>
        </p:spPr>
        <p:txBody>
          <a:bodyPr anchor="b">
            <a:normAutofit/>
          </a:bodyPr>
          <a:lstStyle>
            <a:lvl1pPr>
              <a:defRPr sz="4000" baseline="0"/>
            </a:lvl1pPr>
          </a:lstStyle>
          <a:p>
            <a:r>
              <a:rPr lang="nb-NO" smtClean="0"/>
              <a:t>Klikk for å redigere tittelstil</a:t>
            </a:r>
            <a:endParaRPr lang="en-US" dirty="0"/>
          </a:p>
        </p:txBody>
      </p:sp>
      <p:sp>
        <p:nvSpPr>
          <p:cNvPr id="3" name="Text Placeholder 2"/>
          <p:cNvSpPr>
            <a:spLocks noGrp="1"/>
          </p:cNvSpPr>
          <p:nvPr>
            <p:ph type="body" idx="1"/>
          </p:nvPr>
        </p:nvSpPr>
        <p:spPr>
          <a:xfrm>
            <a:off x="623888" y="1914526"/>
            <a:ext cx="7886700" cy="4175126"/>
          </a:xfrm>
          <a:prstGeom prst="rect">
            <a:avLst/>
          </a:prstGeom>
        </p:spPr>
        <p:txBody>
          <a:bodyPr>
            <a:normAutofit/>
          </a:bodyPr>
          <a:lstStyle>
            <a:lvl1pPr marL="0" indent="0">
              <a:buNone/>
              <a:defRPr sz="3000" baseline="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smtClean="0"/>
              <a:t>Klikk for å redigere tekststiler i malen</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b-NO" smtClean="0"/>
              <a:t>Klikk for å redigere tittelstil</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smtClean="0"/>
              <a:t>Klikk for å redigere tekststiler i malen</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smtClean="0"/>
              <a:t>Klikk for å redigere tekststiler i malen</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b-NO" dirty="0" smtClean="0"/>
              <a:t>Klikk for å redigere tittelstil</a:t>
            </a:r>
            <a:endParaRPr lang="en-US" dirty="0"/>
          </a:p>
        </p:txBody>
      </p:sp>
      <p:sp>
        <p:nvSpPr>
          <p:cNvPr id="7" name="Plassholder for tekst 6"/>
          <p:cNvSpPr>
            <a:spLocks noGrp="1"/>
          </p:cNvSpPr>
          <p:nvPr>
            <p:ph type="body" idx="1"/>
          </p:nvPr>
        </p:nvSpPr>
        <p:spPr>
          <a:xfrm>
            <a:off x="628650" y="1825625"/>
            <a:ext cx="7886700" cy="4160838"/>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cxnSp>
        <p:nvCxnSpPr>
          <p:cNvPr id="9" name="Rett linje 8"/>
          <p:cNvCxnSpPr/>
          <p:nvPr userDrawn="1"/>
        </p:nvCxnSpPr>
        <p:spPr>
          <a:xfrm>
            <a:off x="0" y="6419850"/>
            <a:ext cx="9144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Bilde 9"/>
          <p:cNvPicPr>
            <a:picLocks noChangeAspect="1"/>
          </p:cNvPicPr>
          <p:nvPr userDrawn="1"/>
        </p:nvPicPr>
        <p:blipFill rotWithShape="1">
          <a:blip r:embed="rId8">
            <a:extLst>
              <a:ext uri="{28A0092B-C50C-407E-A947-70E740481C1C}">
                <a14:useLocalDpi xmlns:a14="http://schemas.microsoft.com/office/drawing/2010/main" val="0"/>
              </a:ext>
            </a:extLst>
          </a:blip>
          <a:srcRect l="4611" t="88281" r="7357" b="3484"/>
          <a:stretch/>
        </p:blipFill>
        <p:spPr>
          <a:xfrm>
            <a:off x="1" y="6453123"/>
            <a:ext cx="9144000" cy="576000"/>
          </a:xfrm>
          <a:prstGeom prst="rect">
            <a:avLst/>
          </a:prstGeom>
        </p:spPr>
      </p:pic>
    </p:spTree>
    <p:extLst>
      <p:ext uri="{BB962C8B-B14F-4D97-AF65-F5344CB8AC3E}">
        <p14:creationId xmlns:p14="http://schemas.microsoft.com/office/powerpoint/2010/main" val="701946715"/>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Lst>
  <p:timing>
    <p:tnLst>
      <p:par>
        <p:cTn id="1" dur="indefinite" restart="never" nodeType="tmRoot"/>
      </p:par>
    </p:tnLst>
  </p:timing>
  <p:txStyles>
    <p:titleStyle>
      <a:lvl1pPr algn="l" defTabSz="685800" rtl="0" eaLnBrk="1" latinLnBrk="0" hangingPunct="1">
        <a:lnSpc>
          <a:spcPct val="90000"/>
        </a:lnSpc>
        <a:spcBef>
          <a:spcPct val="0"/>
        </a:spcBef>
        <a:buNone/>
        <a:defRPr sz="4000" b="1" i="0" kern="1200" baseline="0">
          <a:solidFill>
            <a:srgbClr val="00000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000" kern="1200"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baseline="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p:cNvSpPr>
            <a:spLocks noGrp="1"/>
          </p:cNvSpPr>
          <p:nvPr>
            <p:ph type="subTitle" idx="1"/>
          </p:nvPr>
        </p:nvSpPr>
        <p:spPr/>
        <p:txBody>
          <a:bodyPr/>
          <a:lstStyle/>
          <a:p>
            <a:r>
              <a:rPr lang="nb-NO"/>
              <a:t>KOMMUNEREFORM OG </a:t>
            </a:r>
            <a:r>
              <a:rPr lang="nb-NO" smtClean="0"/>
              <a:t>ARKIV</a:t>
            </a:r>
            <a:endParaRPr lang="nb-NO"/>
          </a:p>
        </p:txBody>
      </p:sp>
      <p:sp>
        <p:nvSpPr>
          <p:cNvPr id="3" name="Tittel 2"/>
          <p:cNvSpPr>
            <a:spLocks noGrp="1"/>
          </p:cNvSpPr>
          <p:nvPr>
            <p:ph type="title"/>
          </p:nvPr>
        </p:nvSpPr>
        <p:spPr>
          <a:xfrm>
            <a:off x="2121693" y="2965451"/>
            <a:ext cx="4900613" cy="1325563"/>
          </a:xfrm>
        </p:spPr>
        <p:txBody>
          <a:bodyPr/>
          <a:lstStyle/>
          <a:p>
            <a:r>
              <a:rPr lang="nb-NO" dirty="0"/>
              <a:t>Den nye kommunens arkivtjeneste</a:t>
            </a:r>
          </a:p>
        </p:txBody>
      </p:sp>
      <p:pic>
        <p:nvPicPr>
          <p:cNvPr id="5" name="Bil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1765" y="2205357"/>
            <a:ext cx="1379855" cy="3231130"/>
          </a:xfrm>
          <a:prstGeom prst="rect">
            <a:avLst/>
          </a:prstGeom>
        </p:spPr>
      </p:pic>
    </p:spTree>
    <p:extLst>
      <p:ext uri="{BB962C8B-B14F-4D97-AF65-F5344CB8AC3E}">
        <p14:creationId xmlns:p14="http://schemas.microsoft.com/office/powerpoint/2010/main" val="481941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Lokaler</a:t>
            </a:r>
          </a:p>
        </p:txBody>
      </p:sp>
      <p:sp>
        <p:nvSpPr>
          <p:cNvPr id="3" name="Plassholder for innhold 2"/>
          <p:cNvSpPr>
            <a:spLocks noGrp="1"/>
          </p:cNvSpPr>
          <p:nvPr>
            <p:ph idx="1"/>
          </p:nvPr>
        </p:nvSpPr>
        <p:spPr/>
        <p:txBody>
          <a:bodyPr/>
          <a:lstStyle/>
          <a:p>
            <a:pPr marL="0" indent="0">
              <a:buNone/>
            </a:pPr>
            <a:r>
              <a:rPr lang="nb-NO" dirty="0"/>
              <a:t>Den nye kommunens arkivtjeneste bør få tilfredsstillende lokaler</a:t>
            </a:r>
          </a:p>
          <a:p>
            <a:r>
              <a:rPr lang="nb-NO" dirty="0"/>
              <a:t>Kontorplasser</a:t>
            </a:r>
          </a:p>
          <a:p>
            <a:r>
              <a:rPr lang="nb-NO" dirty="0"/>
              <a:t>Arbeidsstasjoner</a:t>
            </a:r>
          </a:p>
          <a:p>
            <a:r>
              <a:rPr lang="nb-NO" dirty="0"/>
              <a:t>Poståpningsrom</a:t>
            </a:r>
          </a:p>
          <a:p>
            <a:r>
              <a:rPr lang="nb-NO" dirty="0"/>
              <a:t>Lukket rom for sensitiv post</a:t>
            </a:r>
          </a:p>
          <a:p>
            <a:r>
              <a:rPr lang="nb-NO" dirty="0"/>
              <a:t>Møterom</a:t>
            </a:r>
          </a:p>
          <a:p>
            <a:r>
              <a:rPr lang="nb-NO" dirty="0"/>
              <a:t>Opplæringsrom</a:t>
            </a:r>
          </a:p>
          <a:p>
            <a:pPr lvl="1"/>
            <a:endParaRPr lang="nb-NO" dirty="0"/>
          </a:p>
          <a:p>
            <a:endParaRPr lang="nb-NO" dirty="0"/>
          </a:p>
        </p:txBody>
      </p:sp>
    </p:spTree>
    <p:extLst>
      <p:ext uri="{BB962C8B-B14F-4D97-AF65-F5344CB8AC3E}">
        <p14:creationId xmlns:p14="http://schemas.microsoft.com/office/powerpoint/2010/main" val="313743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Planleggingens innhold</a:t>
            </a:r>
          </a:p>
        </p:txBody>
      </p:sp>
      <p:sp>
        <p:nvSpPr>
          <p:cNvPr id="3" name="Plassholder for innhold 2"/>
          <p:cNvSpPr>
            <a:spLocks noGrp="1"/>
          </p:cNvSpPr>
          <p:nvPr>
            <p:ph idx="1"/>
          </p:nvPr>
        </p:nvSpPr>
        <p:spPr/>
        <p:txBody>
          <a:bodyPr>
            <a:normAutofit lnSpcReduction="10000"/>
          </a:bodyPr>
          <a:lstStyle/>
          <a:p>
            <a:r>
              <a:rPr lang="nb-NO" dirty="0"/>
              <a:t>Organisering – sentral/desentral arkivtjeneste</a:t>
            </a:r>
          </a:p>
          <a:p>
            <a:r>
              <a:rPr lang="nb-NO" dirty="0" err="1"/>
              <a:t>Evt</a:t>
            </a:r>
            <a:r>
              <a:rPr lang="nb-NO" dirty="0"/>
              <a:t> hvor sentral skal arkivtjenesten være – fagsystemer?</a:t>
            </a:r>
          </a:p>
          <a:p>
            <a:r>
              <a:rPr lang="nb-NO" dirty="0"/>
              <a:t>Innhold/oppgaver i den nye arkivtjenesten</a:t>
            </a:r>
          </a:p>
          <a:p>
            <a:r>
              <a:rPr lang="nb-NO" dirty="0"/>
              <a:t>Intern organisering (leder, arkivleder, systemansvarlig, </a:t>
            </a:r>
            <a:r>
              <a:rPr lang="nb-NO" dirty="0" err="1"/>
              <a:t>arkivmedarb</a:t>
            </a:r>
            <a:r>
              <a:rPr lang="nb-NO" dirty="0"/>
              <a:t>.</a:t>
            </a:r>
          </a:p>
          <a:p>
            <a:r>
              <a:rPr lang="nb-NO" dirty="0"/>
              <a:t>Bemanning</a:t>
            </a:r>
          </a:p>
          <a:p>
            <a:r>
              <a:rPr lang="nb-NO" dirty="0"/>
              <a:t>Stillingsbeskrivelser/Kompetansebehov </a:t>
            </a:r>
          </a:p>
          <a:p>
            <a:r>
              <a:rPr lang="nb-NO" dirty="0" smtClean="0"/>
              <a:t>Lokaler</a:t>
            </a:r>
            <a:endParaRPr lang="nb-NO" dirty="0"/>
          </a:p>
        </p:txBody>
      </p:sp>
    </p:spTree>
    <p:extLst>
      <p:ext uri="{BB962C8B-B14F-4D97-AF65-F5344CB8AC3E}">
        <p14:creationId xmlns:p14="http://schemas.microsoft.com/office/powerpoint/2010/main" val="623115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Organisering av arkivtjenesten</a:t>
            </a:r>
          </a:p>
        </p:txBody>
      </p:sp>
      <p:sp>
        <p:nvSpPr>
          <p:cNvPr id="3" name="Plassholder for innhold 2"/>
          <p:cNvSpPr>
            <a:spLocks noGrp="1"/>
          </p:cNvSpPr>
          <p:nvPr>
            <p:ph idx="1"/>
          </p:nvPr>
        </p:nvSpPr>
        <p:spPr/>
        <p:txBody>
          <a:bodyPr/>
          <a:lstStyle/>
          <a:p>
            <a:r>
              <a:rPr lang="nb-NO" dirty="0">
                <a:latin typeface="+mj-lt"/>
              </a:rPr>
              <a:t>To hovedtyper organisering: Sentral arkivtjeneste og desentral arkivtjeneste</a:t>
            </a:r>
          </a:p>
          <a:p>
            <a:r>
              <a:rPr lang="nb-NO" dirty="0"/>
              <a:t>Sentral arkivtjeneste – fordeler:</a:t>
            </a:r>
          </a:p>
          <a:p>
            <a:pPr lvl="1"/>
            <a:r>
              <a:rPr lang="nb-NO" dirty="0"/>
              <a:t>Større fagmiljø</a:t>
            </a:r>
          </a:p>
          <a:p>
            <a:pPr lvl="1"/>
            <a:r>
              <a:rPr lang="nb-NO" dirty="0"/>
              <a:t>Mindre sårbarhet</a:t>
            </a:r>
          </a:p>
          <a:p>
            <a:pPr lvl="1"/>
            <a:r>
              <a:rPr lang="nb-NO" dirty="0"/>
              <a:t>Profesjonalisering av arkivarbeidet</a:t>
            </a:r>
          </a:p>
          <a:p>
            <a:r>
              <a:rPr lang="nb-NO" dirty="0"/>
              <a:t>Sentral arkivtjeneste – ulemper:</a:t>
            </a:r>
          </a:p>
          <a:p>
            <a:pPr lvl="1"/>
            <a:r>
              <a:rPr lang="nb-NO" dirty="0"/>
              <a:t>Vanskelig å ha inngående kjennskap til hvert enkelt fagfelt</a:t>
            </a:r>
          </a:p>
          <a:p>
            <a:pPr lvl="1"/>
            <a:r>
              <a:rPr lang="nb-NO" dirty="0"/>
              <a:t>Fysisk distanse til enheter og saksbehandlere</a:t>
            </a:r>
          </a:p>
          <a:p>
            <a:endParaRPr lang="nb-NO" dirty="0"/>
          </a:p>
        </p:txBody>
      </p:sp>
    </p:spTree>
    <p:extLst>
      <p:ext uri="{BB962C8B-B14F-4D97-AF65-F5344CB8AC3E}">
        <p14:creationId xmlns:p14="http://schemas.microsoft.com/office/powerpoint/2010/main" val="380605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Organisering av arkivtjenesten</a:t>
            </a:r>
          </a:p>
        </p:txBody>
      </p:sp>
      <p:sp>
        <p:nvSpPr>
          <p:cNvPr id="3" name="Plassholder for innhold 2"/>
          <p:cNvSpPr>
            <a:spLocks noGrp="1"/>
          </p:cNvSpPr>
          <p:nvPr>
            <p:ph idx="1"/>
          </p:nvPr>
        </p:nvSpPr>
        <p:spPr/>
        <p:txBody>
          <a:bodyPr/>
          <a:lstStyle/>
          <a:p>
            <a:r>
              <a:rPr lang="nb-NO" dirty="0"/>
              <a:t>Desentral arkivtjeneste – fordeler:</a:t>
            </a:r>
          </a:p>
          <a:p>
            <a:pPr lvl="1"/>
            <a:r>
              <a:rPr lang="nb-NO" dirty="0"/>
              <a:t>Nærhet til fagområdet ved enheten</a:t>
            </a:r>
          </a:p>
          <a:p>
            <a:pPr lvl="1"/>
            <a:r>
              <a:rPr lang="nb-NO" dirty="0"/>
              <a:t>Nærhet til saksbehandlerne</a:t>
            </a:r>
          </a:p>
          <a:p>
            <a:pPr lvl="1"/>
            <a:r>
              <a:rPr lang="nb-NO" dirty="0"/>
              <a:t>Saksbehandlernes nærhet til arkivet</a:t>
            </a:r>
          </a:p>
          <a:p>
            <a:r>
              <a:rPr lang="nb-NO" dirty="0"/>
              <a:t>Desentral arkivtjeneste – ulemper:</a:t>
            </a:r>
          </a:p>
          <a:p>
            <a:pPr lvl="1"/>
            <a:r>
              <a:rPr lang="nb-NO" dirty="0"/>
              <a:t>Lite lokalt fagmiljø</a:t>
            </a:r>
          </a:p>
          <a:p>
            <a:pPr lvl="1"/>
            <a:r>
              <a:rPr lang="nb-NO" dirty="0"/>
              <a:t>Stor sårbarhet</a:t>
            </a:r>
          </a:p>
          <a:p>
            <a:pPr lvl="1"/>
            <a:r>
              <a:rPr lang="nb-NO" dirty="0"/>
              <a:t>Fare for manglende profesjonalitet</a:t>
            </a:r>
          </a:p>
          <a:p>
            <a:endParaRPr lang="nb-NO" dirty="0"/>
          </a:p>
        </p:txBody>
      </p:sp>
    </p:spTree>
    <p:extLst>
      <p:ext uri="{BB962C8B-B14F-4D97-AF65-F5344CB8AC3E}">
        <p14:creationId xmlns:p14="http://schemas.microsoft.com/office/powerpoint/2010/main" val="592336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Graden av sentralisering</a:t>
            </a:r>
          </a:p>
        </p:txBody>
      </p:sp>
      <p:sp>
        <p:nvSpPr>
          <p:cNvPr id="3" name="Plassholder for innhold 2"/>
          <p:cNvSpPr>
            <a:spLocks noGrp="1"/>
          </p:cNvSpPr>
          <p:nvPr>
            <p:ph idx="1"/>
          </p:nvPr>
        </p:nvSpPr>
        <p:spPr/>
        <p:txBody>
          <a:bodyPr>
            <a:normAutofit/>
          </a:bodyPr>
          <a:lstStyle/>
          <a:p>
            <a:pPr marL="0" indent="0">
              <a:buNone/>
            </a:pPr>
            <a:r>
              <a:rPr lang="nb-NO" sz="3500" dirty="0" smtClean="0"/>
              <a:t>Poståpning</a:t>
            </a:r>
            <a:endParaRPr lang="nb-NO" sz="3500" dirty="0"/>
          </a:p>
          <a:p>
            <a:pPr marL="857250" lvl="1" indent="-514350">
              <a:buFont typeface="+mj-lt"/>
              <a:buAutoNum type="arabicPeriod"/>
            </a:pPr>
            <a:r>
              <a:rPr lang="nb-NO" dirty="0"/>
              <a:t>Arkivtjenesten åpner og sorterer post til sentraladministrasjonen</a:t>
            </a:r>
          </a:p>
          <a:p>
            <a:pPr marL="857250" lvl="1" indent="-514350">
              <a:buFont typeface="+mj-lt"/>
              <a:buAutoNum type="arabicPeriod"/>
            </a:pPr>
            <a:r>
              <a:rPr lang="nb-NO" dirty="0"/>
              <a:t>Arkivtjenesten åpner og sorterer i tillegg post til enkelte andre virksomheter</a:t>
            </a:r>
          </a:p>
          <a:p>
            <a:pPr marL="857250" lvl="1" indent="-514350">
              <a:buFont typeface="+mj-lt"/>
              <a:buAutoNum type="arabicPeriod"/>
            </a:pPr>
            <a:r>
              <a:rPr lang="nb-NO" dirty="0"/>
              <a:t>Arkivtjenesten åpner og sorterer all post til kommunen</a:t>
            </a:r>
          </a:p>
          <a:p>
            <a:pPr marL="0" indent="0">
              <a:buNone/>
            </a:pPr>
            <a:r>
              <a:rPr lang="nb-NO" sz="3500" dirty="0"/>
              <a:t>Registrering og journalføring</a:t>
            </a:r>
          </a:p>
          <a:p>
            <a:pPr marL="857250" lvl="1" indent="-514350">
              <a:buFont typeface="+mj-lt"/>
              <a:buAutoNum type="arabicPeriod"/>
            </a:pPr>
            <a:r>
              <a:rPr lang="nb-NO" dirty="0"/>
              <a:t>Arkivtjenesten fører arkiv i sak- og arkivsystemet</a:t>
            </a:r>
          </a:p>
          <a:p>
            <a:pPr marL="857250" lvl="1" indent="-514350">
              <a:buFont typeface="+mj-lt"/>
              <a:buAutoNum type="arabicPeriod"/>
            </a:pPr>
            <a:r>
              <a:rPr lang="nb-NO" dirty="0"/>
              <a:t>Arkivtjenesten fører i tillegg arkiv i enkelte fagsystemer</a:t>
            </a:r>
          </a:p>
          <a:p>
            <a:pPr marL="857250" lvl="1" indent="-514350">
              <a:buFont typeface="+mj-lt"/>
              <a:buAutoNum type="arabicPeriod"/>
            </a:pPr>
            <a:r>
              <a:rPr lang="nb-NO" dirty="0"/>
              <a:t>Arkivtjenesten fører i tillegg arkiv i alle </a:t>
            </a:r>
            <a:r>
              <a:rPr lang="nb-NO" dirty="0" smtClean="0"/>
              <a:t>fagsystemer</a:t>
            </a:r>
            <a:endParaRPr lang="nb-NO" dirty="0"/>
          </a:p>
        </p:txBody>
      </p:sp>
    </p:spTree>
    <p:extLst>
      <p:ext uri="{BB962C8B-B14F-4D97-AF65-F5344CB8AC3E}">
        <p14:creationId xmlns:p14="http://schemas.microsoft.com/office/powerpoint/2010/main" val="1250751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Innhold/oppgaver i den nye arkivtjenesten</a:t>
            </a:r>
          </a:p>
        </p:txBody>
      </p:sp>
      <p:sp>
        <p:nvSpPr>
          <p:cNvPr id="3" name="Plassholder for innhold 2"/>
          <p:cNvSpPr>
            <a:spLocks noGrp="1"/>
          </p:cNvSpPr>
          <p:nvPr>
            <p:ph idx="1"/>
          </p:nvPr>
        </p:nvSpPr>
        <p:spPr/>
        <p:txBody>
          <a:bodyPr>
            <a:normAutofit lnSpcReduction="10000"/>
          </a:bodyPr>
          <a:lstStyle/>
          <a:p>
            <a:r>
              <a:rPr lang="nb-NO" dirty="0"/>
              <a:t>Tradisjonelt vanlige tilleggsoppgaver i arkivtjenesten</a:t>
            </a:r>
          </a:p>
          <a:p>
            <a:pPr lvl="1"/>
            <a:r>
              <a:rPr lang="nb-NO" dirty="0"/>
              <a:t>Servicetorg</a:t>
            </a:r>
          </a:p>
          <a:p>
            <a:pPr lvl="1"/>
            <a:r>
              <a:rPr lang="nb-NO" dirty="0"/>
              <a:t>Sentralbord</a:t>
            </a:r>
          </a:p>
          <a:p>
            <a:pPr lvl="1"/>
            <a:r>
              <a:rPr lang="nb-NO" dirty="0"/>
              <a:t>Politisk møtesekretariat</a:t>
            </a:r>
          </a:p>
          <a:p>
            <a:pPr lvl="1"/>
            <a:r>
              <a:rPr lang="nb-NO" dirty="0"/>
              <a:t>«</a:t>
            </a:r>
            <a:r>
              <a:rPr lang="nb-NO" dirty="0" err="1"/>
              <a:t>Hustrykkeri</a:t>
            </a:r>
            <a:r>
              <a:rPr lang="nb-NO" dirty="0"/>
              <a:t>»/kopieringsoppgaver</a:t>
            </a:r>
          </a:p>
          <a:p>
            <a:pPr lvl="1"/>
            <a:r>
              <a:rPr lang="nb-NO" dirty="0"/>
              <a:t>Annet forefallende merkantilt arbeid</a:t>
            </a:r>
          </a:p>
          <a:p>
            <a:r>
              <a:rPr lang="nb-NO" dirty="0"/>
              <a:t>Foretrukken løsning vil være å rendyrke arkivfaget i arkivtjenesten for å øke profesjonaliseringen og for å unngå prioriteringskonflikt med andre oppgaver</a:t>
            </a:r>
          </a:p>
          <a:p>
            <a:pPr lvl="1"/>
            <a:endParaRPr lang="nb-NO" dirty="0"/>
          </a:p>
        </p:txBody>
      </p:sp>
    </p:spTree>
    <p:extLst>
      <p:ext uri="{BB962C8B-B14F-4D97-AF65-F5344CB8AC3E}">
        <p14:creationId xmlns:p14="http://schemas.microsoft.com/office/powerpoint/2010/main" val="1918363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Intern organisering av arkivtjenesten</a:t>
            </a:r>
          </a:p>
        </p:txBody>
      </p:sp>
      <p:sp>
        <p:nvSpPr>
          <p:cNvPr id="3" name="Plassholder for innhold 2"/>
          <p:cNvSpPr>
            <a:spLocks noGrp="1"/>
          </p:cNvSpPr>
          <p:nvPr>
            <p:ph idx="1"/>
          </p:nvPr>
        </p:nvSpPr>
        <p:spPr/>
        <p:txBody>
          <a:bodyPr/>
          <a:lstStyle/>
          <a:p>
            <a:r>
              <a:rPr lang="nb-NO" dirty="0"/>
              <a:t>Viktig å avklare hvordan ulike roller skal ivaretas</a:t>
            </a:r>
          </a:p>
          <a:p>
            <a:r>
              <a:rPr lang="nb-NO" dirty="0"/>
              <a:t>Ledelse av arkivtjenesten</a:t>
            </a:r>
          </a:p>
          <a:p>
            <a:r>
              <a:rPr lang="nb-NO" dirty="0"/>
              <a:t>Faglig lederskap</a:t>
            </a:r>
          </a:p>
          <a:p>
            <a:r>
              <a:rPr lang="nb-NO" dirty="0"/>
              <a:t>Systemansvar</a:t>
            </a:r>
          </a:p>
          <a:p>
            <a:r>
              <a:rPr lang="nb-NO" dirty="0"/>
              <a:t>Organisering av arkivmedarbeidere (</a:t>
            </a:r>
            <a:r>
              <a:rPr lang="nb-NO" dirty="0" err="1"/>
              <a:t>f.eks</a:t>
            </a:r>
            <a:r>
              <a:rPr lang="nb-NO" dirty="0"/>
              <a:t> i team)</a:t>
            </a:r>
          </a:p>
          <a:p>
            <a:pPr lvl="1"/>
            <a:r>
              <a:rPr lang="nb-NO" dirty="0"/>
              <a:t>Fagspesialisering?</a:t>
            </a:r>
          </a:p>
          <a:p>
            <a:pPr lvl="1"/>
            <a:r>
              <a:rPr lang="nb-NO" dirty="0"/>
              <a:t>Oppgavespesialisering?</a:t>
            </a:r>
          </a:p>
          <a:p>
            <a:pPr lvl="1"/>
            <a:r>
              <a:rPr lang="nb-NO" dirty="0"/>
              <a:t>Rullering?</a:t>
            </a:r>
          </a:p>
          <a:p>
            <a:endParaRPr lang="nb-NO" dirty="0"/>
          </a:p>
        </p:txBody>
      </p:sp>
    </p:spTree>
    <p:extLst>
      <p:ext uri="{BB962C8B-B14F-4D97-AF65-F5344CB8AC3E}">
        <p14:creationId xmlns:p14="http://schemas.microsoft.com/office/powerpoint/2010/main" val="1807451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Bemanning</a:t>
            </a:r>
          </a:p>
        </p:txBody>
      </p:sp>
      <p:sp>
        <p:nvSpPr>
          <p:cNvPr id="3" name="Plassholder for innhold 2"/>
          <p:cNvSpPr>
            <a:spLocks noGrp="1"/>
          </p:cNvSpPr>
          <p:nvPr>
            <p:ph idx="1"/>
          </p:nvPr>
        </p:nvSpPr>
        <p:spPr/>
        <p:txBody>
          <a:bodyPr/>
          <a:lstStyle/>
          <a:p>
            <a:r>
              <a:rPr lang="nb-NO" dirty="0"/>
              <a:t>Bemanningsbehovet må beregnes nøyaktig for å unngå å pådra seg etterslep fra starten.</a:t>
            </a:r>
          </a:p>
          <a:p>
            <a:pPr lvl="1"/>
            <a:r>
              <a:rPr lang="nb-NO" dirty="0"/>
              <a:t>Kartlegg antall årsverk som benyttes i hver kommune (alle virksomheter)</a:t>
            </a:r>
          </a:p>
          <a:p>
            <a:pPr lvl="1"/>
            <a:r>
              <a:rPr lang="nb-NO" dirty="0"/>
              <a:t>Lag beregning over forventet mengde dokumentregistreringer</a:t>
            </a:r>
          </a:p>
          <a:p>
            <a:pPr lvl="1"/>
            <a:r>
              <a:rPr lang="nb-NO" dirty="0"/>
              <a:t>Lag beregning over tidsbruk til alle de arkivfaglige oppgavene som skal utføres</a:t>
            </a:r>
          </a:p>
          <a:p>
            <a:r>
              <a:rPr lang="nb-NO" dirty="0"/>
              <a:t>Ved lavere bemanning enn anbefalt bør konsekvensene </a:t>
            </a:r>
            <a:r>
              <a:rPr lang="nb-NO" dirty="0" smtClean="0"/>
              <a:t>tydeliggjøres</a:t>
            </a:r>
            <a:endParaRPr lang="nb-NO" dirty="0"/>
          </a:p>
        </p:txBody>
      </p:sp>
    </p:spTree>
    <p:extLst>
      <p:ext uri="{BB962C8B-B14F-4D97-AF65-F5344CB8AC3E}">
        <p14:creationId xmlns:p14="http://schemas.microsoft.com/office/powerpoint/2010/main" val="863546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Kompetansebehov</a:t>
            </a:r>
          </a:p>
        </p:txBody>
      </p:sp>
      <p:sp>
        <p:nvSpPr>
          <p:cNvPr id="3" name="Plassholder for innhold 2"/>
          <p:cNvSpPr>
            <a:spLocks noGrp="1"/>
          </p:cNvSpPr>
          <p:nvPr>
            <p:ph idx="1"/>
          </p:nvPr>
        </p:nvSpPr>
        <p:spPr/>
        <p:txBody>
          <a:bodyPr>
            <a:normAutofit fontScale="92500" lnSpcReduction="20000"/>
          </a:bodyPr>
          <a:lstStyle/>
          <a:p>
            <a:r>
              <a:rPr lang="nb-NO" dirty="0"/>
              <a:t>Det bør defineres hvilken type og hvilket nivå av kompetanse som forventes i de forskjellige rollene i den nye arkivtjenesten</a:t>
            </a:r>
            <a:r>
              <a:rPr lang="nb-NO" dirty="0" smtClean="0"/>
              <a:t>.</a:t>
            </a:r>
            <a:br>
              <a:rPr lang="nb-NO" dirty="0" smtClean="0"/>
            </a:br>
            <a:endParaRPr lang="nb-NO" dirty="0"/>
          </a:p>
          <a:p>
            <a:r>
              <a:rPr lang="nb-NO" dirty="0"/>
              <a:t>Det bør utarbeides stillingsbeskrivelser for de ulike rollene der både oppgaver og kompetansekrav </a:t>
            </a:r>
            <a:r>
              <a:rPr lang="nb-NO" dirty="0" smtClean="0"/>
              <a:t>fremkommer</a:t>
            </a:r>
            <a:br>
              <a:rPr lang="nb-NO" dirty="0" smtClean="0"/>
            </a:br>
            <a:endParaRPr lang="nb-NO" dirty="0"/>
          </a:p>
          <a:p>
            <a:r>
              <a:rPr lang="nb-NO" dirty="0"/>
              <a:t>Dersom det ikke er mulig å fylle stillingene med ansatte som oppfyller kompetansekravene, bør det utarbeides en kompetansehevingsplan for enkelt-ansatte eller for grupper av </a:t>
            </a:r>
            <a:r>
              <a:rPr lang="nb-NO" dirty="0" smtClean="0"/>
              <a:t>ansatte</a:t>
            </a:r>
            <a:endParaRPr lang="nb-NO" dirty="0"/>
          </a:p>
        </p:txBody>
      </p:sp>
    </p:spTree>
    <p:extLst>
      <p:ext uri="{BB962C8B-B14F-4D97-AF65-F5344CB8AC3E}">
        <p14:creationId xmlns:p14="http://schemas.microsoft.com/office/powerpoint/2010/main" val="2025826834"/>
      </p:ext>
    </p:extLst>
  </p:cSld>
  <p:clrMapOvr>
    <a:masterClrMapping/>
  </p:clrMapOvr>
</p:sld>
</file>

<file path=ppt/theme/theme1.xml><?xml version="1.0" encoding="utf-8"?>
<a:theme xmlns:a="http://schemas.openxmlformats.org/drawingml/2006/main" name="Office-tema">
  <a:themeElements>
    <a:clrScheme name="Egendefinert 3">
      <a:dk1>
        <a:srgbClr val="000000"/>
      </a:dk1>
      <a:lt1>
        <a:srgbClr val="EAEAEA"/>
      </a:lt1>
      <a:dk2>
        <a:srgbClr val="D5D5D5"/>
      </a:dk2>
      <a:lt2>
        <a:srgbClr val="EAEAEA"/>
      </a:lt2>
      <a:accent1>
        <a:srgbClr val="D71E00"/>
      </a:accent1>
      <a:accent2>
        <a:srgbClr val="407AA9"/>
      </a:accent2>
      <a:accent3>
        <a:srgbClr val="4E8F00"/>
      </a:accent3>
      <a:accent4>
        <a:srgbClr val="FFD300"/>
      </a:accent4>
      <a:accent5>
        <a:srgbClr val="A9A9A9"/>
      </a:accent5>
      <a:accent6>
        <a:srgbClr val="797979"/>
      </a:accent6>
      <a:hlink>
        <a:srgbClr val="407AA9"/>
      </a:hlink>
      <a:folHlink>
        <a:srgbClr val="407AA9"/>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mmunereformarkiv" id="{FC05B694-CA53-0744-BAB2-D05F24BDDA5F}" vid="{30FC1982-9298-814D-A174-4C68E5BB868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kommunereformarkiv</Template>
  <TotalTime>28</TotalTime>
  <Words>1684</Words>
  <Application>Microsoft Macintosh PowerPoint</Application>
  <PresentationFormat>Skjermfremvisning (4:3)</PresentationFormat>
  <Paragraphs>107</Paragraphs>
  <Slides>10</Slides>
  <Notes>9</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10</vt:i4>
      </vt:variant>
    </vt:vector>
  </HeadingPairs>
  <TitlesOfParts>
    <vt:vector size="14" baseType="lpstr">
      <vt:lpstr>Calibri</vt:lpstr>
      <vt:lpstr>Times New Roman</vt:lpstr>
      <vt:lpstr>Arial</vt:lpstr>
      <vt:lpstr>Office-tema</vt:lpstr>
      <vt:lpstr>Den nye kommunens arkivtjeneste</vt:lpstr>
      <vt:lpstr>Planleggingens innhold</vt:lpstr>
      <vt:lpstr>Organisering av arkivtjenesten</vt:lpstr>
      <vt:lpstr>Organisering av arkivtjenesten</vt:lpstr>
      <vt:lpstr>Graden av sentralisering</vt:lpstr>
      <vt:lpstr>Innhold/oppgaver i den nye arkivtjenesten</vt:lpstr>
      <vt:lpstr>Intern organisering av arkivtjenesten</vt:lpstr>
      <vt:lpstr>Bemanning</vt:lpstr>
      <vt:lpstr>Kompetansebehov</vt:lpstr>
      <vt:lpstr>Lokaler</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 nye kommunens arkivtjeneste</dc:title>
  <dc:creator>Maria Astrup</dc:creator>
  <cp:lastModifiedBy>Microsoft Office-bruker</cp:lastModifiedBy>
  <cp:revision>11</cp:revision>
  <dcterms:created xsi:type="dcterms:W3CDTF">2017-04-03T00:52:11Z</dcterms:created>
  <dcterms:modified xsi:type="dcterms:W3CDTF">2018-07-19T10:28:13Z</dcterms:modified>
</cp:coreProperties>
</file>