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1"/>
    <p:restoredTop sz="81211"/>
  </p:normalViewPr>
  <p:slideViewPr>
    <p:cSldViewPr snapToGrid="0" snapToObjects="1">
      <p:cViewPr>
        <p:scale>
          <a:sx n="90" d="100"/>
          <a:sy n="90" d="100"/>
        </p:scale>
        <p:origin x="2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36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A14ED-E9C1-374A-B000-790B6D3B7E29}" type="datetimeFigureOut">
              <a:rPr lang="nb-NO" smtClean="0"/>
              <a:t>18.07.2018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FDA80-7BC8-9348-9322-592C1DB026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1912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A864D-FC99-EA46-94B3-C0C6219C10DA}" type="datetimeFigureOut">
              <a:rPr lang="nb-NO" smtClean="0"/>
              <a:t>18.07.2018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58AC5-C714-E64F-8467-4186571E9B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55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kommunereformarkiv.no/faktabokser/#faktaboks-punkt2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SF/forskrift/1999-12-01-1566/KAPITTEL_9#KAPITTEL_9" TargetMode="External"/><Relationship Id="rId4" Type="http://schemas.openxmlformats.org/officeDocument/2006/relationships/hyperlink" Target="https://lovdata.no/forskrift/1999-12-01-1566/&#167;3-1_1" TargetMode="External"/><Relationship Id="rId5" Type="http://schemas.openxmlformats.org/officeDocument/2006/relationships/hyperlink" Target="https://lovdata.no/forskrift/1999-12-01-1566/&#167;3-3_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www.arkivplan.no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3800" dirty="0" smtClean="0"/>
              <a:t>Denne presentasjonen er meint som ei generell innføring i arkivplanarbeidet. Den tek føre seg dei viktigaste prinsippa med ein arkivplan.</a:t>
            </a:r>
          </a:p>
          <a:p>
            <a:endParaRPr lang="nn-NO" sz="3800" dirty="0" smtClean="0"/>
          </a:p>
          <a:p>
            <a:r>
              <a:rPr lang="nn-NO" sz="3800" dirty="0" smtClean="0"/>
              <a:t>Det er umogleg å få til ein uttømmande rettleiar i ein slik presentasjon. Den kan sjåast på som ein introduksjon til dei som skal jobbe med arkivplan, enten det er i samband med ei føreståande kommunereform, eller det gjeld ei anna nødvendig oppdatering.</a:t>
            </a:r>
            <a:br>
              <a:rPr lang="nn-NO" sz="3800" dirty="0" smtClean="0"/>
            </a:br>
            <a:endParaRPr lang="nn-NO" sz="3800" dirty="0" smtClean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nb-NO" sz="3800" dirty="0" smtClean="0"/>
              <a:t>Vi </a:t>
            </a:r>
            <a:r>
              <a:rPr lang="nb-NO" sz="3800" dirty="0" err="1" smtClean="0"/>
              <a:t>føreset</a:t>
            </a:r>
            <a:r>
              <a:rPr lang="nb-NO" sz="3800" dirty="0" smtClean="0"/>
              <a:t> at organet </a:t>
            </a:r>
            <a:r>
              <a:rPr lang="nb-NO" sz="3800" dirty="0" err="1" smtClean="0"/>
              <a:t>nyttar</a:t>
            </a:r>
            <a:r>
              <a:rPr lang="nb-NO" sz="3800" dirty="0" smtClean="0"/>
              <a:t> seg av nødvendig </a:t>
            </a:r>
            <a:r>
              <a:rPr lang="nb-NO" sz="3800" dirty="0" err="1" smtClean="0"/>
              <a:t>arkivfagleg</a:t>
            </a:r>
            <a:r>
              <a:rPr lang="nb-NO" sz="3800" dirty="0" smtClean="0"/>
              <a:t> kompetanse i arkivplanarbeidet. For svært mange vil det </a:t>
            </a:r>
            <a:r>
              <a:rPr lang="nb-NO" sz="3800" dirty="0" err="1" smtClean="0"/>
              <a:t>vere</a:t>
            </a:r>
            <a:r>
              <a:rPr lang="nb-NO" sz="3800" dirty="0" smtClean="0"/>
              <a:t> aktuelt å kontakte </a:t>
            </a:r>
            <a:r>
              <a:rPr lang="nb-NO" sz="3800" dirty="0" err="1" smtClean="0"/>
              <a:t>ein</a:t>
            </a:r>
            <a:r>
              <a:rPr lang="nb-NO" sz="3800" dirty="0" smtClean="0"/>
              <a:t> interkommunal arkivinstitusjon som </a:t>
            </a:r>
            <a:r>
              <a:rPr lang="nb-NO" sz="3800" dirty="0" err="1" smtClean="0"/>
              <a:t>ein</a:t>
            </a:r>
            <a:r>
              <a:rPr lang="nb-NO" sz="3800" dirty="0" smtClean="0"/>
              <a:t> er </a:t>
            </a:r>
            <a:r>
              <a:rPr lang="nb-NO" sz="3800" dirty="0" err="1" smtClean="0"/>
              <a:t>medeigar</a:t>
            </a:r>
            <a:r>
              <a:rPr lang="nb-NO" sz="3800" dirty="0" smtClean="0"/>
              <a:t>/medlem av.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8AC5-C714-E64F-8467-4186571E9B2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2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store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organisasjonsendringar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vert det gjort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 avgjerder som får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konsekvensar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det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vidare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arkivarbeidet og for kommunen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tilgjenge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og kontroll med eigen dokumentasjon. Avgjerdene får også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konsekvensar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innbyggarane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næringslivet sitt innsyn i kommunale arkiv og for framtidig forskning. Alle viktige val bør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dokumenterast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arkivplanen.</a:t>
            </a:r>
          </a:p>
          <a:p>
            <a:endParaRPr lang="nb-N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tillegg er arkivplanen ei viktig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kjeldetil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informasjon i sammenslåingsprosessen. Dersom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kommunane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skal slå seg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saman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oppdaterte arkivplaner som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omfattar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arkiv, inkludert arkivdokument i fagsystem, vil arkivoversynet kunne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brukast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grunnlagfor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bevaringsvurderingar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uttrekksprosessane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ordningsarbeidet og ved etableringen av nye arkiv. </a:t>
            </a:r>
          </a:p>
          <a:p>
            <a:endParaRPr lang="nb-N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rettleiiaren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(lenke til omtale av arkivplan) http://</a:t>
            </a:r>
            <a:r>
              <a:rPr lang="nb-NO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www.kommunereformarkiv.no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/veileder/3-tiltak/#fase1-punkt1 </a:t>
            </a:r>
            <a:endParaRPr lang="nb-N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8AC5-C714-E64F-8467-4186571E9B2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24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Det har vore skrive tjukke bøker om kva ein arkivplan er. I denne samanhengen tek vi utgangspunkt i ein kortfatta definisjon:</a:t>
            </a:r>
            <a:r>
              <a:rPr lang="nn-NO" baseline="0" dirty="0" smtClean="0"/>
              <a:t> </a:t>
            </a:r>
            <a:r>
              <a:rPr lang="nn-NO" dirty="0" smtClean="0"/>
              <a:t>Arkivplanen er eit samla oversyn over arkiva og arkivfunksjonane i eit organ (jf. </a:t>
            </a:r>
            <a:r>
              <a:rPr lang="nn-NO" dirty="0" err="1" smtClean="0"/>
              <a:t>Arkivhåndboken</a:t>
            </a:r>
            <a:r>
              <a:rPr lang="nn-NO" dirty="0" smtClean="0"/>
              <a:t>, Ivar Fonnes)</a:t>
            </a:r>
          </a:p>
          <a:p>
            <a:endParaRPr lang="nn-NO" dirty="0" smtClean="0"/>
          </a:p>
          <a:p>
            <a:r>
              <a:rPr lang="nn-NO" dirty="0" smtClean="0"/>
              <a:t>For meir info </a:t>
            </a:r>
            <a:r>
              <a:rPr lang="nn-NO" dirty="0" err="1" smtClean="0"/>
              <a:t>se</a:t>
            </a:r>
            <a:r>
              <a:rPr lang="nn-NO" baseline="0" dirty="0" smtClean="0"/>
              <a:t> faktaboks arkivplan i </a:t>
            </a:r>
            <a:r>
              <a:rPr lang="nn-NO" baseline="0" dirty="0" err="1" smtClean="0"/>
              <a:t>veileder</a:t>
            </a:r>
            <a:r>
              <a:rPr lang="nn-NO" baseline="0" dirty="0" smtClean="0"/>
              <a:t> om arkiv og kommunereform:  </a:t>
            </a:r>
            <a:r>
              <a:rPr lang="nn-NO" sz="3000" dirty="0" smtClean="0">
                <a:hlinkClick r:id="rId3"/>
              </a:rPr>
              <a:t>http://www.kommunereformarkiv.no/faktabokser/#faktaboks-punkt2</a:t>
            </a:r>
            <a:endParaRPr lang="nn-NO" sz="3000" dirty="0" smtClean="0"/>
          </a:p>
          <a:p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8AC5-C714-E64F-8467-4186571E9B2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02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Den </a:t>
            </a:r>
            <a:r>
              <a:rPr lang="nb-NO" dirty="0" err="1" smtClean="0"/>
              <a:t>øvste</a:t>
            </a:r>
            <a:r>
              <a:rPr lang="nb-NO" baseline="0" dirty="0" smtClean="0"/>
              <a:t> leiinga i organet må sjå til at arkivarbeidet blir omfatta av organets internkontroll (jf. </a:t>
            </a:r>
            <a:r>
              <a:rPr lang="nb-NO" dirty="0" err="1" smtClean="0"/>
              <a:t>Arkivforskrifta</a:t>
            </a:r>
            <a:r>
              <a:rPr lang="nb-NO" baseline="0" dirty="0" smtClean="0"/>
              <a:t> § 4 2. ledd).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8AC5-C714-E64F-8467-4186571E9B2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93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n-NO" dirty="0" smtClean="0">
                <a:hlinkClick r:id="rId3"/>
              </a:rPr>
              <a:t>Forskrift om utfyllende tekniske og arkivfaglige bestemmelser om behandling av offentlige arkiver (Riksarkivarens forskrivt)</a:t>
            </a:r>
            <a:r>
              <a:rPr lang="nn-NO" baseline="0" dirty="0" smtClean="0">
                <a:hlinkClick r:id="rId3"/>
              </a:rPr>
              <a:t> </a:t>
            </a:r>
            <a:r>
              <a:rPr lang="nn-NO" dirty="0" smtClean="0">
                <a:hlinkClick r:id="rId3"/>
              </a:rPr>
              <a:t>kapittel I</a:t>
            </a:r>
            <a:r>
              <a:rPr lang="nn-NO" dirty="0" smtClean="0"/>
              <a:t> § 1-1 Arkivplan. I</a:t>
            </a:r>
            <a:r>
              <a:rPr lang="nn-NO" baseline="0" dirty="0" smtClean="0"/>
              <a:t> 2. ledd: </a:t>
            </a:r>
          </a:p>
          <a:p>
            <a:pPr lvl="1"/>
            <a:endParaRPr lang="nn-NO" dirty="0" smtClean="0"/>
          </a:p>
          <a:p>
            <a:pPr lvl="1"/>
            <a:r>
              <a:rPr lang="nn-NO" dirty="0" smtClean="0">
                <a:effectLst/>
              </a:rPr>
              <a:t>(2) Arkivplanen skal, i tillegg til å oppfylle krav som </a:t>
            </a:r>
            <a:r>
              <a:rPr lang="nn-NO" dirty="0" err="1" smtClean="0">
                <a:effectLst/>
              </a:rPr>
              <a:t>ellers</a:t>
            </a:r>
            <a:r>
              <a:rPr lang="nn-NO" dirty="0" smtClean="0">
                <a:effectLst/>
              </a:rPr>
              <a:t> følger av denne </a:t>
            </a:r>
            <a:r>
              <a:rPr lang="nn-NO" dirty="0" err="1" smtClean="0">
                <a:effectLst/>
              </a:rPr>
              <a:t>forskriften</a:t>
            </a:r>
            <a:r>
              <a:rPr lang="nn-NO" dirty="0" smtClean="0">
                <a:effectLst/>
              </a:rPr>
              <a:t>, minst </a:t>
            </a:r>
            <a:r>
              <a:rPr lang="nn-NO" dirty="0" err="1" smtClean="0">
                <a:effectLst/>
              </a:rPr>
              <a:t>inneholde</a:t>
            </a:r>
            <a:r>
              <a:rPr lang="nn-NO" dirty="0" smtClean="0">
                <a:effectLst/>
              </a:rPr>
              <a:t>:</a:t>
            </a:r>
          </a:p>
          <a:p>
            <a:pPr lvl="1"/>
            <a:r>
              <a:rPr lang="nn-NO" dirty="0" smtClean="0">
                <a:effectLst/>
              </a:rPr>
              <a:t>a)organisering av arkivfunksjonen og delegeringsfullmakter på arkivområdet, inkludert </a:t>
            </a:r>
            <a:r>
              <a:rPr lang="nn-NO" dirty="0" err="1" smtClean="0">
                <a:effectLst/>
              </a:rPr>
              <a:t>hvor</a:t>
            </a:r>
            <a:r>
              <a:rPr lang="nn-NO" dirty="0" smtClean="0">
                <a:effectLst/>
              </a:rPr>
              <a:t> ansvaret for å forvalte </a:t>
            </a:r>
            <a:r>
              <a:rPr lang="nn-NO" dirty="0" err="1" smtClean="0">
                <a:effectLst/>
              </a:rPr>
              <a:t>arkivene</a:t>
            </a:r>
            <a:r>
              <a:rPr lang="nn-NO" dirty="0" smtClean="0">
                <a:effectLst/>
              </a:rPr>
              <a:t> er plassert, samt eventuelle avtaler om kjøp av </a:t>
            </a:r>
            <a:r>
              <a:rPr lang="nn-NO" dirty="0" err="1" smtClean="0">
                <a:effectLst/>
              </a:rPr>
              <a:t>arkivtjenester</a:t>
            </a:r>
            <a:r>
              <a:rPr lang="nn-NO" dirty="0" smtClean="0">
                <a:effectLst/>
              </a:rPr>
              <a:t>,</a:t>
            </a:r>
          </a:p>
          <a:p>
            <a:pPr lvl="1"/>
            <a:r>
              <a:rPr lang="nn-NO" dirty="0" smtClean="0">
                <a:effectLst/>
              </a:rPr>
              <a:t>b)</a:t>
            </a:r>
            <a:r>
              <a:rPr lang="nn-NO" dirty="0" err="1" smtClean="0">
                <a:effectLst/>
              </a:rPr>
              <a:t>rutiner</a:t>
            </a:r>
            <a:r>
              <a:rPr lang="nn-NO" dirty="0" smtClean="0">
                <a:effectLst/>
              </a:rPr>
              <a:t> for dokumentfangst, journalføring, tilgangsstyring og kvalitetssikring av </a:t>
            </a:r>
            <a:r>
              <a:rPr lang="nn-NO" dirty="0" err="1" smtClean="0">
                <a:effectLst/>
              </a:rPr>
              <a:t>arkivene</a:t>
            </a:r>
            <a:r>
              <a:rPr lang="nn-NO" dirty="0" smtClean="0">
                <a:effectLst/>
              </a:rPr>
              <a:t>, jf. </a:t>
            </a:r>
            <a:r>
              <a:rPr lang="nn-NO" dirty="0" err="1" smtClean="0">
                <a:effectLst/>
              </a:rPr>
              <a:t>arkivforskriften</a:t>
            </a:r>
            <a:r>
              <a:rPr lang="nn-NO" dirty="0" smtClean="0">
                <a:effectLst/>
              </a:rPr>
              <a:t> § 12,</a:t>
            </a:r>
          </a:p>
          <a:p>
            <a:pPr lvl="1"/>
            <a:r>
              <a:rPr lang="nn-NO" dirty="0" smtClean="0">
                <a:effectLst/>
              </a:rPr>
              <a:t>c)</a:t>
            </a:r>
            <a:r>
              <a:rPr lang="nn-NO" dirty="0" err="1" smtClean="0">
                <a:effectLst/>
              </a:rPr>
              <a:t>rutiner</a:t>
            </a:r>
            <a:r>
              <a:rPr lang="nn-NO" dirty="0" smtClean="0">
                <a:effectLst/>
              </a:rPr>
              <a:t> for oppbevaring og sikring av </a:t>
            </a:r>
            <a:r>
              <a:rPr lang="nn-NO" dirty="0" err="1" smtClean="0">
                <a:effectLst/>
              </a:rPr>
              <a:t>arkivene</a:t>
            </a:r>
            <a:r>
              <a:rPr lang="nn-NO" dirty="0" smtClean="0">
                <a:effectLst/>
              </a:rPr>
              <a:t>,</a:t>
            </a:r>
          </a:p>
          <a:p>
            <a:pPr lvl="1"/>
            <a:r>
              <a:rPr lang="nn-NO" dirty="0" smtClean="0">
                <a:effectLst/>
              </a:rPr>
              <a:t>d)klassifikasjon som blant </a:t>
            </a:r>
            <a:r>
              <a:rPr lang="nn-NO" dirty="0" err="1" smtClean="0">
                <a:effectLst/>
              </a:rPr>
              <a:t>annet</a:t>
            </a:r>
            <a:r>
              <a:rPr lang="nn-NO" dirty="0" smtClean="0">
                <a:effectLst/>
              </a:rPr>
              <a:t> viser </a:t>
            </a:r>
            <a:r>
              <a:rPr lang="nn-NO" dirty="0" err="1" smtClean="0">
                <a:effectLst/>
              </a:rPr>
              <a:t>hvilke</a:t>
            </a:r>
            <a:r>
              <a:rPr lang="nn-NO" dirty="0" smtClean="0">
                <a:effectLst/>
              </a:rPr>
              <a:t> prosesser </a:t>
            </a:r>
            <a:r>
              <a:rPr lang="nn-NO" dirty="0" err="1" smtClean="0">
                <a:effectLst/>
              </a:rPr>
              <a:t>arkivdokumentene</a:t>
            </a:r>
            <a:r>
              <a:rPr lang="nn-NO" dirty="0" smtClean="0">
                <a:effectLst/>
              </a:rPr>
              <a:t> inngår i, jf. </a:t>
            </a:r>
            <a:r>
              <a:rPr lang="nn-NO" dirty="0" err="1" smtClean="0">
                <a:effectLst/>
              </a:rPr>
              <a:t>arkivforskriften</a:t>
            </a:r>
            <a:r>
              <a:rPr lang="nn-NO" dirty="0" smtClean="0">
                <a:effectLst/>
              </a:rPr>
              <a:t> § 5,</a:t>
            </a:r>
          </a:p>
          <a:p>
            <a:pPr lvl="1"/>
            <a:r>
              <a:rPr lang="nn-NO" dirty="0" smtClean="0">
                <a:effectLst/>
              </a:rPr>
              <a:t>e)oppdatert arkivoversikt som viser </a:t>
            </a:r>
            <a:r>
              <a:rPr lang="nn-NO" dirty="0" err="1" smtClean="0">
                <a:effectLst/>
              </a:rPr>
              <a:t>hvor</a:t>
            </a:r>
            <a:r>
              <a:rPr lang="nn-NO" dirty="0" smtClean="0">
                <a:effectLst/>
              </a:rPr>
              <a:t> </a:t>
            </a:r>
            <a:r>
              <a:rPr lang="nn-NO" dirty="0" err="1" smtClean="0">
                <a:effectLst/>
              </a:rPr>
              <a:t>arkivdokumentene</a:t>
            </a:r>
            <a:r>
              <a:rPr lang="nn-NO" dirty="0" smtClean="0">
                <a:effectLst/>
              </a:rPr>
              <a:t> er </a:t>
            </a:r>
            <a:r>
              <a:rPr lang="nn-NO" dirty="0" err="1" smtClean="0">
                <a:effectLst/>
              </a:rPr>
              <a:t>lagret</a:t>
            </a:r>
            <a:r>
              <a:rPr lang="nn-NO" dirty="0" smtClean="0">
                <a:effectLst/>
              </a:rPr>
              <a:t>,</a:t>
            </a:r>
          </a:p>
          <a:p>
            <a:pPr lvl="1"/>
            <a:r>
              <a:rPr lang="nn-NO" dirty="0" smtClean="0">
                <a:effectLst/>
              </a:rPr>
              <a:t>f)bevarings- og kassasjonsplan med </a:t>
            </a:r>
            <a:r>
              <a:rPr lang="nn-NO" dirty="0" err="1" smtClean="0">
                <a:effectLst/>
              </a:rPr>
              <a:t>oppbevaringsfrister</a:t>
            </a:r>
            <a:r>
              <a:rPr lang="nn-NO" dirty="0" smtClean="0">
                <a:effectLst/>
              </a:rPr>
              <a:t> og </a:t>
            </a:r>
            <a:r>
              <a:rPr lang="nn-NO" dirty="0" err="1" smtClean="0">
                <a:effectLst/>
              </a:rPr>
              <a:t>rutiner</a:t>
            </a:r>
            <a:r>
              <a:rPr lang="nn-NO" dirty="0" smtClean="0">
                <a:effectLst/>
              </a:rPr>
              <a:t> for gjennomføring av </a:t>
            </a:r>
            <a:r>
              <a:rPr lang="nn-NO" dirty="0" err="1" smtClean="0">
                <a:effectLst/>
              </a:rPr>
              <a:t>planene</a:t>
            </a:r>
            <a:r>
              <a:rPr lang="nn-NO" dirty="0" smtClean="0">
                <a:effectLst/>
              </a:rPr>
              <a:t>, jf. </a:t>
            </a:r>
            <a:r>
              <a:rPr lang="nn-NO" dirty="0" err="1" smtClean="0">
                <a:effectLst/>
              </a:rPr>
              <a:t>arkivforskriften</a:t>
            </a:r>
            <a:r>
              <a:rPr lang="nn-NO" dirty="0" smtClean="0">
                <a:effectLst/>
              </a:rPr>
              <a:t> § 16, og</a:t>
            </a:r>
          </a:p>
          <a:p>
            <a:pPr lvl="1"/>
            <a:r>
              <a:rPr lang="nn-NO" dirty="0" smtClean="0">
                <a:effectLst/>
              </a:rPr>
              <a:t>g)avleveringsplan for statlige organ, jf. </a:t>
            </a:r>
            <a:r>
              <a:rPr lang="nn-NO" dirty="0" err="1" smtClean="0">
                <a:effectLst/>
              </a:rPr>
              <a:t>arkivforskriften</a:t>
            </a:r>
            <a:r>
              <a:rPr lang="nn-NO" dirty="0" smtClean="0">
                <a:effectLst/>
              </a:rPr>
              <a:t> § 19.</a:t>
            </a:r>
          </a:p>
          <a:p>
            <a:pPr lvl="1"/>
            <a:endParaRPr lang="nn-NO" dirty="0" smtClean="0">
              <a:effectLst/>
            </a:endParaRPr>
          </a:p>
          <a:p>
            <a:pPr lvl="1"/>
            <a:r>
              <a:rPr lang="nn-NO" dirty="0" smtClean="0"/>
              <a:t>I </a:t>
            </a:r>
            <a:r>
              <a:rPr lang="nn-NO" dirty="0" smtClean="0"/>
              <a:t>tillegg er det fleire viktige reglar i </a:t>
            </a:r>
            <a:r>
              <a:rPr lang="nn-NO" dirty="0" smtClean="0">
                <a:hlinkClick r:id="rId3"/>
              </a:rPr>
              <a:t>Forskrift om utfyllende tekniske og arkivfaglige bestemmelser om behandling av offentlige arkiver kapittel </a:t>
            </a:r>
            <a:r>
              <a:rPr lang="nn-NO" dirty="0" smtClean="0">
                <a:hlinkClick r:id="rId3"/>
              </a:rPr>
              <a:t>III </a:t>
            </a:r>
            <a:r>
              <a:rPr lang="nn-NO" dirty="0" smtClean="0"/>
              <a:t>som vi må halde oss til dersom vi har fullelektroniske arkiv i organet. Dette gjeld i særleg grad §§ </a:t>
            </a:r>
            <a:r>
              <a:rPr lang="nn-NO" dirty="0" smtClean="0">
                <a:hlinkClick r:id="rId4"/>
              </a:rPr>
              <a:t>3- 1</a:t>
            </a:r>
            <a:r>
              <a:rPr lang="nn-NO" dirty="0" smtClean="0"/>
              <a:t>, </a:t>
            </a:r>
            <a:r>
              <a:rPr lang="nn-NO" dirty="0" smtClean="0">
                <a:hlinkClick r:id="rId4"/>
              </a:rPr>
              <a:t>3-2</a:t>
            </a:r>
            <a:r>
              <a:rPr lang="nn-NO" dirty="0" smtClean="0"/>
              <a:t> og </a:t>
            </a:r>
            <a:r>
              <a:rPr lang="nn-NO" dirty="0" smtClean="0">
                <a:hlinkClick r:id="rId5"/>
              </a:rPr>
              <a:t>3-3</a:t>
            </a:r>
            <a:endParaRPr lang="nn-NO" dirty="0" smtClean="0"/>
          </a:p>
          <a:p>
            <a:pPr lvl="2"/>
            <a:r>
              <a:rPr lang="nn-NO" dirty="0" smtClean="0"/>
              <a:t>Dei viktigaste prinsippa her er at:</a:t>
            </a:r>
          </a:p>
          <a:p>
            <a:pPr lvl="3"/>
            <a:r>
              <a:rPr lang="nn-NO" i="1" dirty="0" smtClean="0"/>
              <a:t>All blanding av papirbasert og elektronisk </a:t>
            </a:r>
            <a:r>
              <a:rPr lang="nn-NO" i="1" dirty="0" err="1" smtClean="0"/>
              <a:t>arkivering</a:t>
            </a:r>
            <a:r>
              <a:rPr lang="nn-NO" i="1" dirty="0" smtClean="0"/>
              <a:t> skal være godt dokumentert i arkivplanen</a:t>
            </a:r>
          </a:p>
          <a:p>
            <a:pPr lvl="3"/>
            <a:r>
              <a:rPr lang="nn-NO" i="1" dirty="0" smtClean="0"/>
              <a:t>Før systemet tas i bruk, skal det være utarbeidet en instruks for organet som beskriver oppbygningen og bruken av det elektroniske arkivet.</a:t>
            </a:r>
          </a:p>
          <a:p>
            <a:pPr lvl="3"/>
            <a:r>
              <a:rPr lang="nn-NO" i="1" dirty="0" smtClean="0"/>
              <a:t>Arkivplanen skal </a:t>
            </a:r>
            <a:r>
              <a:rPr lang="nn-NO" i="1" dirty="0" err="1" smtClean="0"/>
              <a:t>inneholde</a:t>
            </a:r>
            <a:r>
              <a:rPr lang="nn-NO" i="1" dirty="0" smtClean="0"/>
              <a:t> oversikt over arkivstrukturen, </a:t>
            </a:r>
            <a:r>
              <a:rPr lang="nn-NO" i="1" dirty="0" err="1" smtClean="0"/>
              <a:t>herunder</a:t>
            </a:r>
            <a:r>
              <a:rPr lang="nn-NO" i="1" dirty="0" smtClean="0"/>
              <a:t> eventuell inndeling i arkivdeler</a:t>
            </a:r>
          </a:p>
          <a:p>
            <a:pPr lvl="3"/>
            <a:r>
              <a:rPr lang="nb-NO" i="1" dirty="0" smtClean="0"/>
              <a:t>Før systemet tas i bruk, skal det være etablert et apparat og retningslinjer for å administrere og ajourholde brukerrettigheter til systemet.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lvl="3"/>
            <a:r>
              <a:rPr lang="nb-NO" dirty="0" err="1" smtClean="0"/>
              <a:t>Desse</a:t>
            </a:r>
            <a:r>
              <a:rPr lang="nb-NO" dirty="0" smtClean="0"/>
              <a:t> </a:t>
            </a:r>
            <a:r>
              <a:rPr lang="nb-NO" dirty="0" err="1" smtClean="0"/>
              <a:t>reglane</a:t>
            </a:r>
            <a:r>
              <a:rPr lang="nb-NO" dirty="0" smtClean="0"/>
              <a:t> gir ei rekke eksplisitte krav som får følger for arkivplanen, og </a:t>
            </a:r>
            <a:r>
              <a:rPr lang="nb-NO" dirty="0" err="1" smtClean="0"/>
              <a:t>dei</a:t>
            </a:r>
            <a:r>
              <a:rPr lang="nb-NO" dirty="0" smtClean="0"/>
              <a:t> bør alle </a:t>
            </a:r>
            <a:r>
              <a:rPr lang="nb-NO" dirty="0" err="1" smtClean="0"/>
              <a:t>granskast</a:t>
            </a:r>
            <a:r>
              <a:rPr lang="nb-NO" dirty="0" smtClean="0"/>
              <a:t> </a:t>
            </a:r>
            <a:r>
              <a:rPr lang="nb-NO" dirty="0" err="1" smtClean="0"/>
              <a:t>nærare</a:t>
            </a:r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8AC5-C714-E64F-8467-4186571E9B2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96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 smtClean="0"/>
              <a:t>Dokumentfangst: Postmottak, journalføring og saksbehandling er kjerneprosessar i arkivdanninga, og desse prosessane skapar dokumentasjon eller må vere ein del av dokumentasjonen i arkiva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8AC5-C714-E64F-8467-4186571E9B2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89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dirty="0" smtClean="0"/>
              <a:t>Arkivdeler/arkivseriar</a:t>
            </a:r>
            <a:r>
              <a:rPr lang="nn-NO" dirty="0" smtClean="0"/>
              <a:t>:</a:t>
            </a:r>
            <a:r>
              <a:rPr lang="nn-NO" baseline="0" dirty="0" smtClean="0"/>
              <a:t> </a:t>
            </a:r>
            <a:r>
              <a:rPr lang="nn-NO" dirty="0" smtClean="0"/>
              <a:t>Namn, dagleg ansvar/lokalisering, journalførande eining, innhald, ordningsprinsipp, periode, medium, produksjonssystem og bevaringsreglar er nok eit minimum av opplysningar som må med</a:t>
            </a:r>
          </a:p>
          <a:p>
            <a:endParaRPr lang="nn-NO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dirty="0" smtClean="0"/>
              <a:t>Arkivorganisering: </a:t>
            </a:r>
            <a:r>
              <a:rPr lang="nn-NO" dirty="0" smtClean="0"/>
              <a:t>Eitt arkivorgan/fleire organ, sentralisert arkiv/postmottak, felles journal, arkiv på tenesteeiningane og depotordning er alle sentrale opplysingar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8AC5-C714-E64F-8467-4186571E9B2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389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Eit</a:t>
            </a:r>
            <a:r>
              <a:rPr lang="nb-NO" dirty="0" smtClean="0"/>
              <a:t> arkivplanarbeid vil alltid variere i omfang, avhengig av kva </a:t>
            </a:r>
            <a:r>
              <a:rPr lang="nb-NO" dirty="0" err="1" smtClean="0"/>
              <a:t>ein</a:t>
            </a:r>
            <a:r>
              <a:rPr lang="nb-NO" dirty="0" smtClean="0"/>
              <a:t> kan bygge på av </a:t>
            </a:r>
            <a:r>
              <a:rPr lang="nb-NO" dirty="0" err="1" smtClean="0"/>
              <a:t>tidlegare</a:t>
            </a:r>
            <a:r>
              <a:rPr lang="nb-NO" dirty="0" smtClean="0"/>
              <a:t> arbeid, kva </a:t>
            </a:r>
            <a:r>
              <a:rPr lang="nb-NO" dirty="0" err="1" smtClean="0"/>
              <a:t>prosessar</a:t>
            </a:r>
            <a:r>
              <a:rPr lang="nb-NO" dirty="0" smtClean="0"/>
              <a:t> som elles foregår i organet, storleiken på organet, ansvarsområdet til organet og ambisjonsnivået for planen</a:t>
            </a:r>
          </a:p>
          <a:p>
            <a:endParaRPr lang="nn-NO" dirty="0" smtClean="0"/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Ein</a:t>
            </a:r>
            <a:r>
              <a:rPr lang="nb-NO" dirty="0" smtClean="0"/>
              <a:t> arkivplan skal </a:t>
            </a:r>
            <a:r>
              <a:rPr lang="nb-NO" dirty="0" err="1" smtClean="0"/>
              <a:t>haldast</a:t>
            </a:r>
            <a:r>
              <a:rPr lang="nb-NO" dirty="0" smtClean="0"/>
              <a:t> </a:t>
            </a:r>
            <a:r>
              <a:rPr lang="nb-NO" dirty="0" err="1" smtClean="0"/>
              <a:t>ajour</a:t>
            </a:r>
            <a:r>
              <a:rPr lang="nb-NO" dirty="0" smtClean="0"/>
              <a:t>, og </a:t>
            </a:r>
            <a:r>
              <a:rPr lang="nb-NO" dirty="0" err="1" smtClean="0"/>
              <a:t>ein</a:t>
            </a:r>
            <a:r>
              <a:rPr lang="nb-NO" dirty="0" smtClean="0"/>
              <a:t> bør også legge opp </a:t>
            </a:r>
            <a:r>
              <a:rPr lang="nb-NO" dirty="0" err="1" smtClean="0"/>
              <a:t>eit</a:t>
            </a:r>
            <a:r>
              <a:rPr lang="nb-NO" dirty="0" smtClean="0"/>
              <a:t> løp for revidering/rullering. </a:t>
            </a:r>
            <a:r>
              <a:rPr lang="nb-NO" dirty="0" err="1" smtClean="0"/>
              <a:t>Endringar</a:t>
            </a:r>
            <a:r>
              <a:rPr lang="nb-NO" dirty="0" smtClean="0"/>
              <a:t> av </a:t>
            </a:r>
            <a:r>
              <a:rPr lang="nb-NO" dirty="0" err="1" smtClean="0"/>
              <a:t>rutinar</a:t>
            </a:r>
            <a:r>
              <a:rPr lang="nb-NO" dirty="0" smtClean="0"/>
              <a:t> og </a:t>
            </a:r>
            <a:r>
              <a:rPr lang="nb-NO" dirty="0" err="1" smtClean="0"/>
              <a:t>endringar</a:t>
            </a:r>
            <a:r>
              <a:rPr lang="nb-NO" dirty="0" smtClean="0"/>
              <a:t> av arkivorganiseringa må </a:t>
            </a:r>
            <a:r>
              <a:rPr lang="nb-NO" dirty="0" err="1" smtClean="0"/>
              <a:t>fangast</a:t>
            </a:r>
            <a:r>
              <a:rPr lang="nb-NO" dirty="0" smtClean="0"/>
              <a:t> opp. </a:t>
            </a:r>
            <a:r>
              <a:rPr lang="nb-NO" dirty="0" err="1" smtClean="0"/>
              <a:t>Omorganiseringar</a:t>
            </a:r>
            <a:r>
              <a:rPr lang="nb-NO" dirty="0" smtClean="0"/>
              <a:t> vil ofte føre til at </a:t>
            </a:r>
            <a:r>
              <a:rPr lang="nb-NO" dirty="0" err="1" smtClean="0"/>
              <a:t>ein</a:t>
            </a:r>
            <a:r>
              <a:rPr lang="nb-NO" dirty="0" smtClean="0"/>
              <a:t> må revidere arkivplanen.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8AC5-C714-E64F-8467-4186571E9B2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555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Punkt 3 a), b) og c) </a:t>
            </a:r>
            <a:r>
              <a:rPr lang="nb-NO" sz="1200" dirty="0" err="1" smtClean="0"/>
              <a:t>skildrar</a:t>
            </a:r>
            <a:r>
              <a:rPr lang="nb-NO" sz="1200" dirty="0" smtClean="0"/>
              <a:t> </a:t>
            </a:r>
            <a:r>
              <a:rPr lang="nb-NO" sz="1200" dirty="0" err="1" smtClean="0"/>
              <a:t>innhaldet</a:t>
            </a:r>
            <a:r>
              <a:rPr lang="nb-NO" sz="1200" dirty="0" smtClean="0"/>
              <a:t> i </a:t>
            </a:r>
            <a:r>
              <a:rPr lang="nb-NO" sz="1200" dirty="0" err="1" smtClean="0"/>
              <a:t>ein</a:t>
            </a:r>
            <a:r>
              <a:rPr lang="nb-NO" sz="1200" dirty="0" smtClean="0"/>
              <a:t> arkivplan. Dette </a:t>
            </a:r>
            <a:r>
              <a:rPr lang="nb-NO" sz="1200" dirty="0" err="1" smtClean="0"/>
              <a:t>innhaldet</a:t>
            </a:r>
            <a:r>
              <a:rPr lang="nb-NO" sz="1200" dirty="0" smtClean="0"/>
              <a:t> kan sjølvsagt </a:t>
            </a:r>
            <a:r>
              <a:rPr lang="nb-NO" sz="1200" dirty="0" err="1" smtClean="0"/>
              <a:t>presenterast</a:t>
            </a:r>
            <a:r>
              <a:rPr lang="nb-NO" sz="1200" dirty="0" smtClean="0"/>
              <a:t> og </a:t>
            </a:r>
            <a:r>
              <a:rPr lang="nb-NO" sz="1200" dirty="0" err="1" smtClean="0"/>
              <a:t>strukturerast</a:t>
            </a:r>
            <a:r>
              <a:rPr lang="nb-NO" sz="1200" dirty="0" smtClean="0"/>
              <a:t> på </a:t>
            </a:r>
            <a:r>
              <a:rPr lang="nb-NO" sz="1200" dirty="0" err="1" smtClean="0"/>
              <a:t>fleire</a:t>
            </a:r>
            <a:r>
              <a:rPr lang="nb-NO" sz="1200" dirty="0" smtClean="0"/>
              <a:t> </a:t>
            </a:r>
            <a:r>
              <a:rPr lang="nb-NO" sz="1200" dirty="0" err="1" smtClean="0"/>
              <a:t>måtar</a:t>
            </a:r>
            <a:r>
              <a:rPr lang="nb-NO" sz="1200" dirty="0" smtClean="0"/>
              <a:t>.</a:t>
            </a:r>
          </a:p>
          <a:p>
            <a:endParaRPr lang="nn-NO" dirty="0" smtClean="0"/>
          </a:p>
          <a:p>
            <a:pPr lvl="1"/>
            <a:r>
              <a:rPr lang="nb-NO" sz="2400" dirty="0" smtClean="0"/>
              <a:t>Arkivplanen kan sjølvsagt </a:t>
            </a:r>
            <a:r>
              <a:rPr lang="nb-NO" sz="2400" dirty="0" err="1" smtClean="0"/>
              <a:t>presenterast</a:t>
            </a:r>
            <a:r>
              <a:rPr lang="nb-NO" sz="2400" dirty="0" smtClean="0"/>
              <a:t> som </a:t>
            </a:r>
            <a:r>
              <a:rPr lang="nb-NO" sz="2400" dirty="0" err="1" smtClean="0"/>
              <a:t>eit</a:t>
            </a:r>
            <a:r>
              <a:rPr lang="nb-NO" sz="2400" dirty="0" smtClean="0"/>
              <a:t> tradisjonelt dokument med ulike kapittel for reglement, </a:t>
            </a:r>
            <a:r>
              <a:rPr lang="nb-NO" sz="2400" dirty="0" err="1" smtClean="0"/>
              <a:t>rutinar</a:t>
            </a:r>
            <a:r>
              <a:rPr lang="nb-NO" sz="2400" dirty="0" smtClean="0"/>
              <a:t>, organisering og oversyn. </a:t>
            </a:r>
            <a:r>
              <a:rPr lang="nb-NO" sz="2400" dirty="0" err="1" smtClean="0"/>
              <a:t>Ein</a:t>
            </a:r>
            <a:r>
              <a:rPr lang="nb-NO" sz="2400" dirty="0" smtClean="0"/>
              <a:t> </a:t>
            </a:r>
            <a:r>
              <a:rPr lang="nb-NO" sz="2400" dirty="0" err="1" smtClean="0"/>
              <a:t>annan</a:t>
            </a:r>
            <a:r>
              <a:rPr lang="nb-NO" sz="2400" dirty="0" smtClean="0"/>
              <a:t> måte å presentere arkivplanen på er å </a:t>
            </a:r>
            <a:r>
              <a:rPr lang="nb-NO" sz="2400" dirty="0" err="1" smtClean="0"/>
              <a:t>gjere</a:t>
            </a:r>
            <a:r>
              <a:rPr lang="nb-NO" sz="2400" dirty="0" smtClean="0"/>
              <a:t> den </a:t>
            </a:r>
            <a:r>
              <a:rPr lang="nb-NO" sz="2400" dirty="0" err="1" smtClean="0"/>
              <a:t>elektronsisk</a:t>
            </a:r>
            <a:r>
              <a:rPr lang="nb-NO" sz="2400" dirty="0" smtClean="0"/>
              <a:t> gjennom verktøyet </a:t>
            </a:r>
            <a:r>
              <a:rPr lang="nb-NO" sz="2400" dirty="0" smtClean="0">
                <a:hlinkClick r:id="rId3"/>
              </a:rPr>
              <a:t>http://www.arkivplan.no</a:t>
            </a:r>
            <a:r>
              <a:rPr lang="nb-NO" sz="2400" dirty="0" smtClean="0"/>
              <a:t> </a:t>
            </a:r>
            <a:br>
              <a:rPr lang="nb-NO" sz="2400" dirty="0" smtClean="0"/>
            </a:br>
            <a:endParaRPr lang="nb-NO" sz="2400" dirty="0" smtClean="0"/>
          </a:p>
          <a:p>
            <a:pPr lvl="1"/>
            <a:r>
              <a:rPr lang="nb-NO" sz="2400" dirty="0" smtClean="0"/>
              <a:t>Arkivplanen kan til dømes ta utgangspunkt i arkivorganiseringa og vise kva </a:t>
            </a:r>
            <a:r>
              <a:rPr lang="nb-NO" sz="2400" dirty="0" err="1" smtClean="0"/>
              <a:t>rutinar</a:t>
            </a:r>
            <a:r>
              <a:rPr lang="nb-NO" sz="2400" dirty="0" smtClean="0"/>
              <a:t> som gjeld</a:t>
            </a:r>
            <a:br>
              <a:rPr lang="nb-NO" sz="2400" dirty="0" smtClean="0"/>
            </a:br>
            <a:r>
              <a:rPr lang="nb-NO" sz="2400" dirty="0" smtClean="0"/>
              <a:t> </a:t>
            </a:r>
          </a:p>
          <a:p>
            <a:pPr lvl="1"/>
            <a:r>
              <a:rPr lang="nb-NO" sz="2400" dirty="0" err="1" smtClean="0"/>
              <a:t>Ein</a:t>
            </a:r>
            <a:r>
              <a:rPr lang="nb-NO" sz="2400" dirty="0" smtClean="0"/>
              <a:t> </a:t>
            </a:r>
            <a:r>
              <a:rPr lang="nb-NO" sz="2400" dirty="0" err="1" smtClean="0"/>
              <a:t>annan</a:t>
            </a:r>
            <a:r>
              <a:rPr lang="nb-NO" sz="2400" dirty="0" smtClean="0"/>
              <a:t> struktur kan </a:t>
            </a:r>
            <a:r>
              <a:rPr lang="nb-NO" sz="2400" dirty="0" err="1" smtClean="0"/>
              <a:t>vere</a:t>
            </a:r>
            <a:r>
              <a:rPr lang="nb-NO" sz="2400" dirty="0" smtClean="0"/>
              <a:t> at </a:t>
            </a:r>
            <a:r>
              <a:rPr lang="nb-NO" sz="2400" dirty="0" err="1" smtClean="0"/>
              <a:t>ein</a:t>
            </a:r>
            <a:r>
              <a:rPr lang="nb-NO" sz="2400" dirty="0" smtClean="0"/>
              <a:t> rutinebeskrivinga tek utgangspunkt i </a:t>
            </a:r>
            <a:r>
              <a:rPr lang="nb-NO" sz="2400" dirty="0" err="1" smtClean="0"/>
              <a:t>funksjonar</a:t>
            </a:r>
            <a:r>
              <a:rPr lang="nb-NO" sz="2400" dirty="0" smtClean="0"/>
              <a:t> og </a:t>
            </a:r>
            <a:r>
              <a:rPr lang="nb-NO" sz="2400" dirty="0" err="1" smtClean="0"/>
              <a:t>oppgåver</a:t>
            </a:r>
            <a:r>
              <a:rPr lang="nb-NO" sz="2400" dirty="0" smtClean="0"/>
              <a:t>, og viser </a:t>
            </a:r>
            <a:r>
              <a:rPr lang="nb-NO" sz="2400" dirty="0" err="1" smtClean="0"/>
              <a:t>korleis</a:t>
            </a:r>
            <a:r>
              <a:rPr lang="nb-NO" sz="2400" dirty="0" smtClean="0"/>
              <a:t> ulike </a:t>
            </a:r>
            <a:r>
              <a:rPr lang="nb-NO" sz="2400" dirty="0" err="1" smtClean="0"/>
              <a:t>handlingar</a:t>
            </a:r>
            <a:r>
              <a:rPr lang="nb-NO" sz="2400" dirty="0" smtClean="0"/>
              <a:t> og </a:t>
            </a:r>
            <a:r>
              <a:rPr lang="nb-NO" sz="2400" dirty="0" err="1" smtClean="0"/>
              <a:t>transaskjonar</a:t>
            </a:r>
            <a:r>
              <a:rPr lang="nb-NO" sz="2400" dirty="0" smtClean="0"/>
              <a:t> skal </a:t>
            </a:r>
            <a:r>
              <a:rPr lang="nb-NO" sz="2400" dirty="0" err="1" smtClean="0"/>
              <a:t>dokumenterast</a:t>
            </a:r>
            <a:r>
              <a:rPr lang="nb-NO" sz="2400" dirty="0" smtClean="0"/>
              <a:t>.</a:t>
            </a:r>
            <a:endParaRPr lang="nn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8AC5-C714-E64F-8467-4186571E9B2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47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173163"/>
            <a:ext cx="6858000" cy="439896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</p:spPr>
        <p:txBody>
          <a:bodyPr tIns="503999">
            <a:normAutofit/>
          </a:bodyPr>
          <a:lstStyle>
            <a:lvl1pPr marL="0" indent="0" algn="ctr">
              <a:buNone/>
              <a:defRPr sz="2000" spc="2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 smtClean="0"/>
              <a:t>KOMMUNEREFORM OG ARKIV</a:t>
            </a:r>
            <a:endParaRPr lang="en-US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6443662"/>
            <a:ext cx="9144000" cy="5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143000" y="2422526"/>
            <a:ext cx="6858000" cy="1325563"/>
          </a:xfrm>
        </p:spPr>
        <p:txBody>
          <a:bodyPr anchor="ctr" anchorCtr="0">
            <a:noAutofit/>
          </a:bodyPr>
          <a:lstStyle>
            <a:lvl1pPr algn="ctr"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14363"/>
            <a:ext cx="7886700" cy="904876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14526"/>
            <a:ext cx="7886700" cy="4175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0" y="6419850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88281" r="7357" b="3484"/>
          <a:stretch/>
        </p:blipFill>
        <p:spPr>
          <a:xfrm>
            <a:off x="1" y="6453123"/>
            <a:ext cx="9144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4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ime.arkivplan.no/" TargetMode="External"/><Relationship Id="rId4" Type="http://schemas.openxmlformats.org/officeDocument/2006/relationships/hyperlink" Target="http://aurland.arkivplan.no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lovdata.no/forskrift/1998-12-11-1193/&#167;2-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KOMMUNEREFORM OG ARKIV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Arkivplan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98" y="2961760"/>
            <a:ext cx="2958385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4. </a:t>
            </a:r>
            <a:r>
              <a:rPr lang="nb-NO" dirty="0" err="1"/>
              <a:t>Korleis</a:t>
            </a:r>
            <a:r>
              <a:rPr lang="nb-NO" dirty="0"/>
              <a:t> kan vi jobbe med </a:t>
            </a:r>
            <a:r>
              <a:rPr lang="nb-NO" dirty="0" err="1"/>
              <a:t>ein</a:t>
            </a:r>
            <a:r>
              <a:rPr lang="nb-NO" dirty="0"/>
              <a:t> arkivplan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dirty="0" err="1"/>
              <a:t>Erfaringar</a:t>
            </a:r>
            <a:r>
              <a:rPr lang="nb-NO" dirty="0"/>
              <a:t> viser at:</a:t>
            </a:r>
          </a:p>
          <a:p>
            <a:pPr>
              <a:lnSpc>
                <a:spcPct val="120000"/>
              </a:lnSpc>
            </a:pPr>
            <a:r>
              <a:rPr lang="nb-NO" dirty="0"/>
              <a:t>arbeidet må ha ei god forankring i leiinga i organet, ha </a:t>
            </a:r>
            <a:r>
              <a:rPr lang="nb-NO" dirty="0" err="1"/>
              <a:t>tilstrekkeleg</a:t>
            </a:r>
            <a:r>
              <a:rPr lang="nb-NO" dirty="0"/>
              <a:t> med </a:t>
            </a:r>
            <a:r>
              <a:rPr lang="nb-NO" dirty="0" err="1"/>
              <a:t>ressursar</a:t>
            </a:r>
            <a:r>
              <a:rPr lang="nb-NO" dirty="0"/>
              <a:t> og at </a:t>
            </a:r>
            <a:r>
              <a:rPr lang="nb-NO" dirty="0" err="1"/>
              <a:t>ein</a:t>
            </a:r>
            <a:r>
              <a:rPr lang="nb-NO" dirty="0"/>
              <a:t> bør organisere det som </a:t>
            </a:r>
            <a:r>
              <a:rPr lang="nb-NO" dirty="0" err="1"/>
              <a:t>eit</a:t>
            </a:r>
            <a:r>
              <a:rPr lang="nb-NO" dirty="0"/>
              <a:t> prosjektarbeid</a:t>
            </a:r>
          </a:p>
          <a:p>
            <a:pPr>
              <a:lnSpc>
                <a:spcPct val="120000"/>
              </a:lnSpc>
            </a:pPr>
            <a:r>
              <a:rPr lang="nb-NO" dirty="0"/>
              <a:t>Det betyr at </a:t>
            </a:r>
            <a:r>
              <a:rPr lang="nb-NO" dirty="0" err="1"/>
              <a:t>ein</a:t>
            </a:r>
            <a:r>
              <a:rPr lang="nb-NO" dirty="0"/>
              <a:t> som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minimun</a:t>
            </a:r>
            <a:r>
              <a:rPr lang="nb-NO" dirty="0"/>
              <a:t> må lage </a:t>
            </a:r>
            <a:r>
              <a:rPr lang="nb-NO" dirty="0" err="1"/>
              <a:t>målestjingar</a:t>
            </a:r>
            <a:r>
              <a:rPr lang="nb-NO" dirty="0"/>
              <a:t> og fordele ansvar for </a:t>
            </a:r>
            <a:r>
              <a:rPr lang="nb-NO" dirty="0" err="1"/>
              <a:t>oppgåvene</a:t>
            </a:r>
            <a:r>
              <a:rPr lang="nb-NO" dirty="0"/>
              <a:t> som skal </a:t>
            </a:r>
            <a:r>
              <a:rPr lang="nb-NO" dirty="0" err="1"/>
              <a:t>gjerast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Arkivplanarbeidet er i </a:t>
            </a:r>
            <a:r>
              <a:rPr lang="nb-NO" dirty="0" err="1"/>
              <a:t>dei</a:t>
            </a:r>
            <a:r>
              <a:rPr lang="nb-NO" dirty="0"/>
              <a:t> aller fleste </a:t>
            </a:r>
            <a:r>
              <a:rPr lang="nb-NO" dirty="0" err="1"/>
              <a:t>samanhengar</a:t>
            </a:r>
            <a:r>
              <a:rPr lang="nb-NO" dirty="0"/>
              <a:t>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samansett</a:t>
            </a:r>
            <a:r>
              <a:rPr lang="nb-NO" dirty="0"/>
              <a:t> og komplisert arbeid som krev at </a:t>
            </a:r>
            <a:r>
              <a:rPr lang="nb-NO" dirty="0" err="1"/>
              <a:t>ein</a:t>
            </a:r>
            <a:r>
              <a:rPr lang="nb-NO" dirty="0"/>
              <a:t> involverer alle </a:t>
            </a:r>
            <a:r>
              <a:rPr lang="nb-NO" dirty="0" err="1"/>
              <a:t>einingar</a:t>
            </a:r>
            <a:r>
              <a:rPr lang="nb-NO" dirty="0"/>
              <a:t> som driv sakshandsaming i organet og den </a:t>
            </a:r>
            <a:r>
              <a:rPr lang="nb-NO" dirty="0" err="1"/>
              <a:t>øvste</a:t>
            </a:r>
            <a:r>
              <a:rPr lang="nb-NO" dirty="0"/>
              <a:t> administrative leiinga, og at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skaffar</a:t>
            </a:r>
            <a:r>
              <a:rPr lang="nb-NO" dirty="0"/>
              <a:t> seg nødvendig kompetanse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88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5. </a:t>
            </a:r>
            <a:r>
              <a:rPr lang="nb-NO" dirty="0"/>
              <a:t>Arkivplanmal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Her </a:t>
            </a:r>
            <a:r>
              <a:rPr lang="nb-NO" sz="2800" dirty="0"/>
              <a:t>må </a:t>
            </a:r>
            <a:r>
              <a:rPr lang="nb-NO" sz="2800" dirty="0" err="1"/>
              <a:t>ein</a:t>
            </a:r>
            <a:r>
              <a:rPr lang="nb-NO" sz="2800" dirty="0"/>
              <a:t> legge vekt på at </a:t>
            </a:r>
            <a:r>
              <a:rPr lang="nb-NO" sz="2800" dirty="0" err="1"/>
              <a:t>innhaldet</a:t>
            </a:r>
            <a:r>
              <a:rPr lang="nb-NO" sz="2800" dirty="0"/>
              <a:t> skal </a:t>
            </a:r>
            <a:r>
              <a:rPr lang="nb-NO" sz="2800" dirty="0" err="1"/>
              <a:t>vere</a:t>
            </a:r>
            <a:r>
              <a:rPr lang="nb-NO" sz="2800" dirty="0"/>
              <a:t> </a:t>
            </a:r>
            <a:r>
              <a:rPr lang="nb-NO" sz="2800" dirty="0" err="1"/>
              <a:t>tilgjengeleg</a:t>
            </a:r>
            <a:r>
              <a:rPr lang="nb-NO" sz="2800" dirty="0"/>
              <a:t>, lett å finne fram i og det skal </a:t>
            </a:r>
            <a:r>
              <a:rPr lang="nb-NO" sz="2800" dirty="0" err="1"/>
              <a:t>vere</a:t>
            </a:r>
            <a:r>
              <a:rPr lang="nb-NO" sz="2800" dirty="0"/>
              <a:t> lett å </a:t>
            </a:r>
            <a:r>
              <a:rPr lang="nb-NO" sz="2800" dirty="0" err="1"/>
              <a:t>halde</a:t>
            </a:r>
            <a:r>
              <a:rPr lang="nb-NO" sz="2800" dirty="0"/>
              <a:t> </a:t>
            </a:r>
            <a:r>
              <a:rPr lang="nb-NO" sz="2800" dirty="0" err="1"/>
              <a:t>ajour</a:t>
            </a:r>
            <a:r>
              <a:rPr lang="nb-NO" sz="2800" dirty="0"/>
              <a:t>. 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 smtClean="0"/>
              <a:t>Her </a:t>
            </a:r>
            <a:r>
              <a:rPr lang="nb-NO" dirty="0"/>
              <a:t>er døme på to </a:t>
            </a:r>
            <a:r>
              <a:rPr lang="nb-NO" dirty="0" err="1"/>
              <a:t>måtar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kan strukturer </a:t>
            </a:r>
            <a:r>
              <a:rPr lang="nb-NO" dirty="0" err="1"/>
              <a:t>innhaldet</a:t>
            </a:r>
            <a:r>
              <a:rPr lang="nb-NO" dirty="0"/>
              <a:t> i arkivplanen på:</a:t>
            </a:r>
          </a:p>
          <a:p>
            <a:pPr lvl="1"/>
            <a:r>
              <a:rPr lang="nb-NO" dirty="0"/>
              <a:t>Time kommune har </a:t>
            </a:r>
            <a:r>
              <a:rPr lang="nb-NO" dirty="0" err="1"/>
              <a:t>ein</a:t>
            </a:r>
            <a:r>
              <a:rPr lang="nb-NO" dirty="0"/>
              <a:t> detaljert og svært </a:t>
            </a:r>
            <a:r>
              <a:rPr lang="nb-NO" dirty="0" err="1"/>
              <a:t>uttømmande</a:t>
            </a:r>
            <a:r>
              <a:rPr lang="nb-NO" dirty="0"/>
              <a:t> </a:t>
            </a:r>
            <a:r>
              <a:rPr lang="nb-NO" dirty="0" err="1"/>
              <a:t>hovudstruktur</a:t>
            </a:r>
            <a:r>
              <a:rPr lang="nb-NO" dirty="0"/>
              <a:t> i sin arkivplan: </a:t>
            </a:r>
            <a:r>
              <a:rPr lang="nb-NO" dirty="0">
                <a:hlinkClick r:id="rId3"/>
              </a:rPr>
              <a:t>time.arkivplan.no</a:t>
            </a:r>
            <a:endParaRPr lang="nb-NO" dirty="0"/>
          </a:p>
          <a:p>
            <a:pPr lvl="1"/>
            <a:r>
              <a:rPr lang="nb-NO" dirty="0"/>
              <a:t>Aurland kommune har valt </a:t>
            </a:r>
            <a:r>
              <a:rPr lang="nb-NO" dirty="0" err="1"/>
              <a:t>ein</a:t>
            </a:r>
            <a:r>
              <a:rPr lang="nb-NO" dirty="0"/>
              <a:t> struktur som ligg </a:t>
            </a:r>
            <a:r>
              <a:rPr lang="nb-NO" dirty="0" err="1"/>
              <a:t>nærare</a:t>
            </a:r>
            <a:r>
              <a:rPr lang="nb-NO" dirty="0"/>
              <a:t> ei funksjonsbasert tilnærming: </a:t>
            </a:r>
            <a:r>
              <a:rPr lang="nb-NO" dirty="0">
                <a:hlinkClick r:id="rId4"/>
              </a:rPr>
              <a:t>aurland.arkivplan.no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286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Arkivplan som verktøy i ei kommunesamanslåing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3200" dirty="0"/>
              <a:t>Arkivplanen er et nyttig verktøy i planlegginga av arkivarbeidet, og den er spesielt viktig ved slike store </a:t>
            </a:r>
            <a:r>
              <a:rPr lang="nb-NO" sz="3200" dirty="0" err="1"/>
              <a:t>organisasjonsendringar</a:t>
            </a:r>
            <a:r>
              <a:rPr lang="nb-NO" sz="3200" dirty="0"/>
              <a:t>. </a:t>
            </a:r>
            <a:endParaRPr lang="nb-NO" sz="3200" dirty="0" smtClean="0"/>
          </a:p>
          <a:p>
            <a:pPr lvl="1"/>
            <a:endParaRPr lang="nb-NO" sz="2600" dirty="0"/>
          </a:p>
          <a:p>
            <a:r>
              <a:rPr lang="nb-NO" sz="3200" dirty="0"/>
              <a:t>Dei organisatoriske </a:t>
            </a:r>
            <a:r>
              <a:rPr lang="nb-NO" sz="3200" dirty="0" err="1"/>
              <a:t>endringane</a:t>
            </a:r>
            <a:r>
              <a:rPr lang="nb-NO" sz="3200" dirty="0"/>
              <a:t> får </a:t>
            </a:r>
            <a:r>
              <a:rPr lang="nb-NO" sz="3200" dirty="0" err="1"/>
              <a:t>konsekvensar</a:t>
            </a:r>
            <a:r>
              <a:rPr lang="nb-NO" sz="3200" dirty="0"/>
              <a:t> for arkivarbeidet i den nye kommunen og for </a:t>
            </a:r>
            <a:r>
              <a:rPr lang="nb-NO" sz="3200" dirty="0" err="1"/>
              <a:t>seinare</a:t>
            </a:r>
            <a:r>
              <a:rPr lang="nb-NO" sz="3200" dirty="0"/>
              <a:t> </a:t>
            </a:r>
            <a:r>
              <a:rPr lang="nb-NO" sz="3200" dirty="0" err="1"/>
              <a:t>framfinning</a:t>
            </a:r>
            <a:r>
              <a:rPr lang="nb-NO" sz="3200" dirty="0"/>
              <a:t> i arkiva.  Arkivplanen dokumenterer </a:t>
            </a:r>
            <a:r>
              <a:rPr lang="nb-NO" sz="3200" dirty="0" err="1"/>
              <a:t>endringane</a:t>
            </a:r>
            <a:r>
              <a:rPr lang="nb-NO" sz="3200" dirty="0" smtClean="0"/>
              <a:t>.</a:t>
            </a:r>
          </a:p>
          <a:p>
            <a:pPr lvl="1"/>
            <a:endParaRPr lang="nb-NO" sz="2600" dirty="0"/>
          </a:p>
          <a:p>
            <a:r>
              <a:rPr lang="nb-NO" sz="3200" dirty="0" err="1"/>
              <a:t>Ein</a:t>
            </a:r>
            <a:r>
              <a:rPr lang="nb-NO" sz="3200" dirty="0"/>
              <a:t> oppdatert arkivplan er ei nødvendig kjelde til informasjon i </a:t>
            </a:r>
            <a:r>
              <a:rPr lang="nb-NO" sz="3200" dirty="0" err="1" smtClean="0"/>
              <a:t>samanslåingsfasen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6999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Arkivplan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Kva er </a:t>
            </a:r>
            <a:r>
              <a:rPr lang="nb-NO" dirty="0" err="1"/>
              <a:t>ein</a:t>
            </a:r>
            <a:r>
              <a:rPr lang="nb-NO" dirty="0"/>
              <a:t> arkivplan?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/>
              <a:t>Kvifor</a:t>
            </a:r>
            <a:r>
              <a:rPr lang="nb-NO" dirty="0"/>
              <a:t> skal vi ha </a:t>
            </a:r>
            <a:r>
              <a:rPr lang="nb-NO" dirty="0" err="1"/>
              <a:t>ein</a:t>
            </a:r>
            <a:r>
              <a:rPr lang="nb-NO" dirty="0"/>
              <a:t> arkivplan?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Kva </a:t>
            </a:r>
            <a:r>
              <a:rPr lang="nb-NO" i="1" dirty="0"/>
              <a:t>skal</a:t>
            </a:r>
            <a:r>
              <a:rPr lang="nb-NO" dirty="0"/>
              <a:t>, (</a:t>
            </a:r>
            <a:r>
              <a:rPr lang="nb-NO" i="1" dirty="0"/>
              <a:t>bør</a:t>
            </a:r>
            <a:r>
              <a:rPr lang="nb-NO" dirty="0"/>
              <a:t>, og </a:t>
            </a:r>
            <a:r>
              <a:rPr lang="nb-NO" i="1" dirty="0"/>
              <a:t>kan)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arkivplan </a:t>
            </a:r>
            <a:r>
              <a:rPr lang="nb-NO" dirty="0" err="1"/>
              <a:t>innehalde</a:t>
            </a:r>
            <a:r>
              <a:rPr lang="nb-NO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/>
              <a:t>Korleis</a:t>
            </a:r>
            <a:r>
              <a:rPr lang="nb-NO" dirty="0"/>
              <a:t> kan vi jobbe med </a:t>
            </a:r>
            <a:r>
              <a:rPr lang="nb-NO" dirty="0" err="1"/>
              <a:t>ein</a:t>
            </a:r>
            <a:r>
              <a:rPr lang="nb-NO" dirty="0"/>
              <a:t> arkivplan?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Arkivplanmal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727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nn-NO" dirty="0"/>
              <a:t>1. Kva er ein arkivplan?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n-NO" sz="3000" dirty="0" smtClean="0"/>
              <a:t>Arkivplanen </a:t>
            </a:r>
            <a:r>
              <a:rPr lang="nn-NO" sz="3000" dirty="0"/>
              <a:t>er eit samla oversyn over arkiva og arkivfunksjonane i eit organ </a:t>
            </a:r>
            <a:r>
              <a:rPr lang="nn-NO" sz="3000" dirty="0" smtClean="0"/>
              <a:t/>
            </a:r>
            <a:br>
              <a:rPr lang="nn-NO" sz="3000" dirty="0" smtClean="0"/>
            </a:br>
            <a:r>
              <a:rPr lang="nn-NO" sz="3000" dirty="0" smtClean="0"/>
              <a:t>(</a:t>
            </a:r>
            <a:r>
              <a:rPr lang="nn-NO" sz="3000" dirty="0"/>
              <a:t>jf. </a:t>
            </a:r>
            <a:r>
              <a:rPr lang="nn-NO" sz="3000" i="1" dirty="0" err="1"/>
              <a:t>Arkivhåndboken</a:t>
            </a:r>
            <a:r>
              <a:rPr lang="nn-NO" sz="3000" dirty="0"/>
              <a:t>, Ivar Fonnes</a:t>
            </a:r>
            <a:r>
              <a:rPr lang="nn-NO" sz="3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879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58188" cy="1325563"/>
          </a:xfrm>
        </p:spPr>
        <p:txBody>
          <a:bodyPr>
            <a:normAutofit/>
          </a:bodyPr>
          <a:lstStyle/>
          <a:p>
            <a:r>
              <a:rPr lang="nn-NO" dirty="0"/>
              <a:t>2. Kvifor skal vi ha ein arkivplan</a:t>
            </a:r>
            <a:r>
              <a:rPr lang="nn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dirty="0"/>
              <a:t>Passiv tilnærming:</a:t>
            </a:r>
          </a:p>
          <a:p>
            <a:pPr lvl="1"/>
            <a:r>
              <a:rPr lang="nn-NO" dirty="0"/>
              <a:t>Vi er pålagde å ha ein arkivplan:</a:t>
            </a:r>
          </a:p>
          <a:p>
            <a:pPr lvl="2"/>
            <a:r>
              <a:rPr lang="nb-NO" dirty="0" smtClean="0"/>
              <a:t>Alle </a:t>
            </a:r>
            <a:r>
              <a:rPr lang="nb-NO" dirty="0" err="1" smtClean="0"/>
              <a:t>offentlege</a:t>
            </a:r>
            <a:r>
              <a:rPr lang="nb-NO" dirty="0" smtClean="0"/>
              <a:t> </a:t>
            </a:r>
            <a:r>
              <a:rPr lang="nb-NO" dirty="0"/>
              <a:t>organ skal til </a:t>
            </a:r>
            <a:r>
              <a:rPr lang="nb-NO" dirty="0" err="1"/>
              <a:t>ein</a:t>
            </a:r>
            <a:r>
              <a:rPr lang="nb-NO" dirty="0"/>
              <a:t> kvar tid ha </a:t>
            </a:r>
            <a:r>
              <a:rPr lang="nb-NO" dirty="0" err="1"/>
              <a:t>ein</a:t>
            </a:r>
            <a:r>
              <a:rPr lang="nb-NO" dirty="0"/>
              <a:t> ajourført </a:t>
            </a:r>
            <a:r>
              <a:rPr lang="nb-NO" dirty="0" smtClean="0"/>
              <a:t>arkivplan</a:t>
            </a:r>
            <a:r>
              <a:rPr lang="nb-NO" dirty="0"/>
              <a:t> </a:t>
            </a:r>
            <a:r>
              <a:rPr lang="nb-NO" dirty="0" smtClean="0"/>
              <a:t>som viser kva arkivet </a:t>
            </a:r>
            <a:r>
              <a:rPr lang="nb-NO" dirty="0" err="1" smtClean="0"/>
              <a:t>omfattar</a:t>
            </a:r>
            <a:r>
              <a:rPr lang="nb-NO" dirty="0" smtClean="0"/>
              <a:t> og </a:t>
            </a:r>
            <a:r>
              <a:rPr lang="nb-NO" dirty="0" err="1" smtClean="0"/>
              <a:t>korleis</a:t>
            </a:r>
            <a:r>
              <a:rPr lang="nb-NO" dirty="0" smtClean="0"/>
              <a:t> det er organisert. </a:t>
            </a:r>
            <a:r>
              <a:rPr lang="nb-NO" dirty="0" smtClean="0"/>
              <a:t>[…] </a:t>
            </a:r>
            <a:r>
              <a:rPr lang="nb-NO" dirty="0"/>
              <a:t>(jf. </a:t>
            </a:r>
            <a:r>
              <a:rPr lang="nb-NO" dirty="0" err="1"/>
              <a:t>Arkivforskrifta</a:t>
            </a:r>
            <a:r>
              <a:rPr lang="nb-NO" dirty="0"/>
              <a:t> § </a:t>
            </a:r>
            <a:r>
              <a:rPr lang="nb-NO" dirty="0" smtClean="0"/>
              <a:t>4 1. ledd)</a:t>
            </a:r>
          </a:p>
          <a:p>
            <a:pPr lvl="2"/>
            <a:r>
              <a:rPr lang="nb-NO" dirty="0" smtClean="0"/>
              <a:t>Den </a:t>
            </a:r>
            <a:r>
              <a:rPr lang="nb-NO" dirty="0" err="1" smtClean="0"/>
              <a:t>øvste</a:t>
            </a:r>
            <a:r>
              <a:rPr lang="nb-NO" dirty="0" smtClean="0"/>
              <a:t> leiinga i organet må sjå til at arkivarbeidet blir omfatta av organets internkontroll. </a:t>
            </a:r>
            <a:r>
              <a:rPr lang="nb-NO" dirty="0"/>
              <a:t>[…]</a:t>
            </a:r>
            <a:r>
              <a:rPr lang="nb-NO" dirty="0" smtClean="0"/>
              <a:t> (jf. </a:t>
            </a:r>
            <a:r>
              <a:rPr lang="nb-NO" dirty="0" err="1" smtClean="0"/>
              <a:t>Arkivforskrifta</a:t>
            </a:r>
            <a:r>
              <a:rPr lang="nb-NO" dirty="0" smtClean="0"/>
              <a:t> </a:t>
            </a:r>
            <a:r>
              <a:rPr lang="nb-NO" dirty="0"/>
              <a:t>§ 4 2. </a:t>
            </a:r>
            <a:r>
              <a:rPr lang="nb-NO" dirty="0" smtClean="0"/>
              <a:t>ledd) </a:t>
            </a:r>
            <a:endParaRPr lang="nb-NO" dirty="0"/>
          </a:p>
          <a:p>
            <a:r>
              <a:rPr lang="nb-NO" dirty="0"/>
              <a:t>Fornuftig tilnærming:</a:t>
            </a:r>
          </a:p>
          <a:p>
            <a:pPr lvl="1"/>
            <a:r>
              <a:rPr lang="nb-NO" dirty="0"/>
              <a:t>Vi legg til grunn at </a:t>
            </a:r>
            <a:r>
              <a:rPr lang="nb-NO" dirty="0" err="1"/>
              <a:t>reglane</a:t>
            </a:r>
            <a:r>
              <a:rPr lang="nb-NO" dirty="0"/>
              <a:t> har </a:t>
            </a:r>
            <a:r>
              <a:rPr lang="nb-NO" dirty="0" err="1"/>
              <a:t>eit</a:t>
            </a:r>
            <a:r>
              <a:rPr lang="nb-NO" dirty="0"/>
              <a:t> rasjonelt utgangspunkt:</a:t>
            </a:r>
          </a:p>
          <a:p>
            <a:pPr lvl="2"/>
            <a:r>
              <a:rPr lang="nb-NO" dirty="0" err="1"/>
              <a:t>Ein</a:t>
            </a:r>
            <a:r>
              <a:rPr lang="nb-NO" dirty="0"/>
              <a:t> må ha kontroll med arkiva</a:t>
            </a:r>
          </a:p>
          <a:p>
            <a:pPr lvl="2"/>
            <a:r>
              <a:rPr lang="nb-NO" dirty="0"/>
              <a:t>Arkivplanen er </a:t>
            </a:r>
            <a:r>
              <a:rPr lang="nb-NO" dirty="0" err="1"/>
              <a:t>eit</a:t>
            </a:r>
            <a:r>
              <a:rPr lang="nb-NO" dirty="0"/>
              <a:t> styringsverktøy som skal kvalitetssikre og effektivisere dokumentbehandlinga og arkivforvaltninga i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smtClean="0"/>
              <a:t>organ. </a:t>
            </a:r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986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3. </a:t>
            </a:r>
            <a:r>
              <a:rPr lang="nb-NO" dirty="0"/>
              <a:t>Kva </a:t>
            </a:r>
            <a:r>
              <a:rPr lang="nb-NO" i="1" dirty="0"/>
              <a:t>skal</a:t>
            </a:r>
            <a:r>
              <a:rPr lang="nb-NO" dirty="0"/>
              <a:t>, (</a:t>
            </a:r>
            <a:r>
              <a:rPr lang="nb-NO" i="1" dirty="0"/>
              <a:t>bør</a:t>
            </a:r>
            <a:r>
              <a:rPr lang="nb-NO" dirty="0"/>
              <a:t>, og </a:t>
            </a:r>
            <a:r>
              <a:rPr lang="nb-NO" i="1" dirty="0"/>
              <a:t>kan)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arkivplan </a:t>
            </a:r>
            <a:r>
              <a:rPr lang="nb-NO" dirty="0" err="1"/>
              <a:t>innehalde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Innhaldet i ein arkivplan er </a:t>
            </a:r>
            <a:r>
              <a:rPr lang="nn-NO" dirty="0" err="1"/>
              <a:t>begrunna</a:t>
            </a:r>
            <a:r>
              <a:rPr lang="nn-NO" dirty="0"/>
              <a:t> i regelverket og i det lokale ambisjonsnivået. 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Eit </a:t>
            </a:r>
            <a:r>
              <a:rPr lang="nn-NO" dirty="0"/>
              <a:t>utgangspunkt bør uansett vere at:</a:t>
            </a:r>
          </a:p>
          <a:p>
            <a:r>
              <a:rPr lang="nn-NO" dirty="0"/>
              <a:t>3. a) Vi skal følgje lover og forskrifter</a:t>
            </a:r>
          </a:p>
          <a:p>
            <a:r>
              <a:rPr lang="nn-NO" dirty="0"/>
              <a:t>3. b) Vi treng eit verktøy for å kvalitetssikre </a:t>
            </a:r>
            <a:r>
              <a:rPr lang="nn-NO" dirty="0" err="1"/>
              <a:t>arkvidanninga</a:t>
            </a:r>
            <a:endParaRPr lang="nn-NO" dirty="0"/>
          </a:p>
          <a:p>
            <a:r>
              <a:rPr lang="nn-NO" dirty="0"/>
              <a:t>3. c) Vi treng eit oversyn som er nyttig for brukarar av arkiva både i notid og i </a:t>
            </a:r>
            <a:r>
              <a:rPr lang="nn-NO" dirty="0" smtClean="0"/>
              <a:t>framtid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0324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685800"/>
            <a:ext cx="7886700" cy="5491163"/>
          </a:xfrm>
        </p:spPr>
        <p:txBody>
          <a:bodyPr/>
          <a:lstStyle/>
          <a:p>
            <a:pPr marL="0" indent="0">
              <a:buNone/>
            </a:pPr>
            <a:r>
              <a:rPr lang="nn-NO" b="1" dirty="0"/>
              <a:t>3 a). Vi skal følgje lover og </a:t>
            </a:r>
            <a:r>
              <a:rPr lang="nn-NO" b="1" dirty="0" smtClean="0"/>
              <a:t>forskrifter</a:t>
            </a:r>
            <a:br>
              <a:rPr lang="nn-NO" b="1" dirty="0" smtClean="0"/>
            </a:br>
            <a:endParaRPr lang="nn-NO" b="1" dirty="0"/>
          </a:p>
          <a:p>
            <a:r>
              <a:rPr lang="nn-NO" dirty="0">
                <a:hlinkClick r:id="rId3"/>
              </a:rPr>
              <a:t>Arkivforskrifta </a:t>
            </a:r>
            <a:r>
              <a:rPr lang="nn-NO" dirty="0" smtClean="0">
                <a:hlinkClick r:id="rId3"/>
              </a:rPr>
              <a:t>§ 4:</a:t>
            </a:r>
            <a:endParaRPr lang="nn-NO" dirty="0"/>
          </a:p>
          <a:p>
            <a:pPr lvl="1"/>
            <a:r>
              <a:rPr lang="nn-NO" dirty="0"/>
              <a:t>Ajourført samleplan</a:t>
            </a:r>
          </a:p>
          <a:p>
            <a:pPr lvl="1"/>
            <a:r>
              <a:rPr lang="nn-NO" dirty="0"/>
              <a:t>Kva arkivet omfattar</a:t>
            </a:r>
          </a:p>
          <a:p>
            <a:pPr lvl="1"/>
            <a:r>
              <a:rPr lang="nn-NO" dirty="0"/>
              <a:t>Arkivorganisering</a:t>
            </a:r>
          </a:p>
          <a:p>
            <a:pPr lvl="1"/>
            <a:r>
              <a:rPr lang="nn-NO" dirty="0"/>
              <a:t>Instruksar, reglar, planar </a:t>
            </a:r>
            <a:r>
              <a:rPr lang="nn-NO" dirty="0" err="1"/>
              <a:t>m.v</a:t>
            </a:r>
            <a:r>
              <a:rPr lang="nn-NO" dirty="0"/>
              <a:t>. som gjeld for </a:t>
            </a:r>
            <a:r>
              <a:rPr lang="nn-NO" dirty="0" smtClean="0"/>
              <a:t>arkivarbeidet</a:t>
            </a:r>
          </a:p>
          <a:p>
            <a:pPr lvl="1"/>
            <a:endParaRPr lang="nn-NO" dirty="0"/>
          </a:p>
          <a:p>
            <a:r>
              <a:rPr lang="nn-NO" dirty="0" smtClean="0">
                <a:hlinkClick r:id="rId3"/>
              </a:rPr>
              <a:t>Riksarkivarenes forskrift </a:t>
            </a:r>
            <a:r>
              <a:rPr lang="nn-NO" dirty="0">
                <a:hlinkClick r:id="rId3"/>
              </a:rPr>
              <a:t>§ </a:t>
            </a:r>
            <a:r>
              <a:rPr lang="nn-NO" dirty="0" smtClean="0">
                <a:hlinkClick r:id="rId3"/>
              </a:rPr>
              <a:t>1-1:</a:t>
            </a:r>
            <a:endParaRPr lang="nn-NO" dirty="0"/>
          </a:p>
          <a:p>
            <a:pPr lvl="1"/>
            <a:r>
              <a:rPr lang="nn-NO" dirty="0" err="1" smtClean="0"/>
              <a:t>Innrettes</a:t>
            </a:r>
            <a:r>
              <a:rPr lang="nn-NO" dirty="0" smtClean="0"/>
              <a:t> slik at den kan </a:t>
            </a:r>
            <a:r>
              <a:rPr lang="nn-NO" dirty="0" err="1" smtClean="0"/>
              <a:t>brukes</a:t>
            </a:r>
            <a:r>
              <a:rPr lang="nn-NO" dirty="0" smtClean="0"/>
              <a:t> som et </a:t>
            </a:r>
            <a:r>
              <a:rPr lang="nn-NO" dirty="0" err="1" smtClean="0"/>
              <a:t>redskap</a:t>
            </a:r>
            <a:r>
              <a:rPr lang="nn-NO" dirty="0" smtClean="0"/>
              <a:t> i organets internkontroll</a:t>
            </a:r>
          </a:p>
          <a:p>
            <a:pPr lvl="1"/>
            <a:r>
              <a:rPr lang="nn-NO" dirty="0" smtClean="0"/>
              <a:t>I tillegg oppfylle et minimum av krav som </a:t>
            </a:r>
            <a:r>
              <a:rPr lang="nn-NO" dirty="0" err="1" smtClean="0"/>
              <a:t>beskrevet</a:t>
            </a:r>
            <a:r>
              <a:rPr lang="nn-NO" dirty="0" smtClean="0"/>
              <a:t> i </a:t>
            </a:r>
            <a:r>
              <a:rPr lang="nn-NO" dirty="0" err="1" smtClean="0"/>
              <a:t>forskiften</a:t>
            </a:r>
            <a:endParaRPr lang="nn-NO" dirty="0" smtClean="0"/>
          </a:p>
        </p:txBody>
      </p:sp>
    </p:spTree>
    <p:extLst>
      <p:ext uri="{BB962C8B-B14F-4D97-AF65-F5344CB8AC3E}">
        <p14:creationId xmlns:p14="http://schemas.microsoft.com/office/powerpoint/2010/main" val="181496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685800"/>
            <a:ext cx="7886700" cy="549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b="1" dirty="0"/>
              <a:t>3 b). Vi treng eit verktøy for å kvalitetssikre </a:t>
            </a:r>
            <a:r>
              <a:rPr lang="nn-NO" b="1" dirty="0" smtClean="0"/>
              <a:t>arkivdanninga</a:t>
            </a:r>
            <a:endParaRPr lang="nn-NO" b="1" dirty="0"/>
          </a:p>
          <a:p>
            <a:endParaRPr lang="nn-NO" dirty="0"/>
          </a:p>
          <a:p>
            <a:pPr marL="0" indent="0">
              <a:buNone/>
            </a:pPr>
            <a:r>
              <a:rPr lang="nn-NO" dirty="0"/>
              <a:t>Dei viktigaste prinsippa her er at rutinane er tilgjengelege og at dei er kvalitetssikra og </a:t>
            </a:r>
            <a:r>
              <a:rPr lang="nn-NO" dirty="0" err="1"/>
              <a:t>ajour</a:t>
            </a:r>
            <a:r>
              <a:rPr lang="nn-NO" dirty="0"/>
              <a:t> med regelverk og instruksar</a:t>
            </a:r>
          </a:p>
          <a:p>
            <a:endParaRPr lang="nn-NO" dirty="0"/>
          </a:p>
          <a:p>
            <a:r>
              <a:rPr lang="nn-NO" dirty="0"/>
              <a:t>Arkivplanen må ha rutinar som dekker alle prosessar og transaksjonar som skal dokumenterast</a:t>
            </a:r>
            <a:br>
              <a:rPr lang="nn-NO" dirty="0"/>
            </a:br>
            <a:endParaRPr lang="nn-NO" dirty="0"/>
          </a:p>
          <a:p>
            <a:r>
              <a:rPr lang="nn-NO" dirty="0"/>
              <a:t>Arkivplanen må ha rutinar som sikrar både det daglege og periodiske arkivarbeidet i </a:t>
            </a:r>
            <a:r>
              <a:rPr lang="nn-NO" dirty="0" smtClean="0"/>
              <a:t>organet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782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685800"/>
            <a:ext cx="7886700" cy="5491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n-NO" b="1" dirty="0"/>
              <a:t>3 c). Vi treng eit oversyn som er nyttig for brukarar av arkiva både i notid og i framtid</a:t>
            </a:r>
          </a:p>
          <a:p>
            <a:endParaRPr lang="nn-NO" dirty="0"/>
          </a:p>
          <a:p>
            <a:pPr marL="0" indent="0">
              <a:buNone/>
            </a:pPr>
            <a:r>
              <a:rPr lang="nn-NO" dirty="0"/>
              <a:t>Eit viktig prinsipp i arkivforskrifta § </a:t>
            </a:r>
            <a:r>
              <a:rPr lang="nn-NO" dirty="0"/>
              <a:t>4</a:t>
            </a:r>
            <a:r>
              <a:rPr lang="nn-NO" dirty="0" smtClean="0"/>
              <a:t>, </a:t>
            </a:r>
            <a:r>
              <a:rPr lang="nn-NO" dirty="0"/>
              <a:t>er at arkivplanen skal vise kva arkivet omfattar og korleis det er </a:t>
            </a:r>
            <a:r>
              <a:rPr lang="nn-NO" dirty="0" smtClean="0"/>
              <a:t>organisert</a:t>
            </a:r>
            <a:br>
              <a:rPr lang="nn-NO" dirty="0" smtClean="0"/>
            </a:br>
            <a:endParaRPr lang="nn-NO" dirty="0"/>
          </a:p>
          <a:p>
            <a:r>
              <a:rPr lang="nn-NO" dirty="0"/>
              <a:t>Arkivplanen må innehalde eit arkivoversyn med alle arkiva/</a:t>
            </a:r>
            <a:r>
              <a:rPr lang="nn-NO" dirty="0" err="1"/>
              <a:t>arkivdelene</a:t>
            </a:r>
            <a:r>
              <a:rPr lang="nn-NO" dirty="0"/>
              <a:t> og eit sett med opplysningar om desse</a:t>
            </a:r>
            <a:br>
              <a:rPr lang="nn-NO" dirty="0"/>
            </a:br>
            <a:endParaRPr lang="nn-NO" dirty="0"/>
          </a:p>
          <a:p>
            <a:r>
              <a:rPr lang="nn-NO" dirty="0"/>
              <a:t>Arkivplanen må vise korleis arkiva er organisert. Den administrative organiseringa bør gå fram av arkivplanen, og det må beskrivast korleis arkiva og arkivansvaret er organisert</a:t>
            </a:r>
          </a:p>
        </p:txBody>
      </p:sp>
    </p:spTree>
    <p:extLst>
      <p:ext uri="{BB962C8B-B14F-4D97-AF65-F5344CB8AC3E}">
        <p14:creationId xmlns:p14="http://schemas.microsoft.com/office/powerpoint/2010/main" val="37813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3">
      <a:dk1>
        <a:srgbClr val="000000"/>
      </a:dk1>
      <a:lt1>
        <a:srgbClr val="EAEAEA"/>
      </a:lt1>
      <a:dk2>
        <a:srgbClr val="D5D5D5"/>
      </a:dk2>
      <a:lt2>
        <a:srgbClr val="EAEAEA"/>
      </a:lt2>
      <a:accent1>
        <a:srgbClr val="D71E00"/>
      </a:accent1>
      <a:accent2>
        <a:srgbClr val="407AA9"/>
      </a:accent2>
      <a:accent3>
        <a:srgbClr val="4E8F00"/>
      </a:accent3>
      <a:accent4>
        <a:srgbClr val="FFD300"/>
      </a:accent4>
      <a:accent5>
        <a:srgbClr val="A9A9A9"/>
      </a:accent5>
      <a:accent6>
        <a:srgbClr val="797979"/>
      </a:accent6>
      <a:hlink>
        <a:srgbClr val="407AA9"/>
      </a:hlink>
      <a:folHlink>
        <a:srgbClr val="407AA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mmunereformarkiv" id="{F846B290-3C0A-2849-8B5C-FD7AF3279C45}" vid="{FBFE4E65-D777-7E4A-85AE-54B4177C57E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kommunereformarkiv</Template>
  <TotalTime>63</TotalTime>
  <Words>869</Words>
  <Application>Microsoft Macintosh PowerPoint</Application>
  <PresentationFormat>Skjermfremvisning (4:3)</PresentationFormat>
  <Paragraphs>114</Paragraphs>
  <Slides>11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Calibri</vt:lpstr>
      <vt:lpstr>Times New Roman</vt:lpstr>
      <vt:lpstr>Arial</vt:lpstr>
      <vt:lpstr>Office-tema</vt:lpstr>
      <vt:lpstr>Arkivplan</vt:lpstr>
      <vt:lpstr>Arkivplan som verktøy i ei kommunesamanslåing</vt:lpstr>
      <vt:lpstr>Arkivplan</vt:lpstr>
      <vt:lpstr>1. Kva er ein arkivplan?</vt:lpstr>
      <vt:lpstr>2. Kvifor skal vi ha ein arkivplan?</vt:lpstr>
      <vt:lpstr>3. Kva skal, (bør, og kan) ein arkivplan innehalde?</vt:lpstr>
      <vt:lpstr>PowerPoint-presentasjon</vt:lpstr>
      <vt:lpstr>PowerPoint-presentasjon</vt:lpstr>
      <vt:lpstr>PowerPoint-presentasjon</vt:lpstr>
      <vt:lpstr>4. Korleis kan vi jobbe med ein arkivplan?</vt:lpstr>
      <vt:lpstr>5. Arkivplanmal?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Arkivplan</dc:title>
  <dc:creator>Maria Astrup</dc:creator>
  <cp:lastModifiedBy>Microsoft Office-bruker</cp:lastModifiedBy>
  <cp:revision>20</cp:revision>
  <dcterms:created xsi:type="dcterms:W3CDTF">2017-04-02T23:15:27Z</dcterms:created>
  <dcterms:modified xsi:type="dcterms:W3CDTF">2018-07-18T12:30:10Z</dcterms:modified>
</cp:coreProperties>
</file>