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8.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9.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0.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1.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2.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13.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18.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19.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20.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1.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2.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3.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notesSlides/notesSlide24.xml" ContentType="application/vnd.openxmlformats-officedocument.presentationml.notesSlid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6" r:id="rId5"/>
    <p:sldId id="257" r:id="rId6"/>
    <p:sldId id="258" r:id="rId7"/>
    <p:sldId id="259" r:id="rId8"/>
    <p:sldId id="280" r:id="rId9"/>
    <p:sldId id="260" r:id="rId10"/>
    <p:sldId id="261" r:id="rId11"/>
    <p:sldId id="262" r:id="rId12"/>
    <p:sldId id="263" r:id="rId13"/>
    <p:sldId id="264" r:id="rId14"/>
    <p:sldId id="265" r:id="rId15"/>
    <p:sldId id="266" r:id="rId16"/>
    <p:sldId id="267" r:id="rId17"/>
    <p:sldId id="268" r:id="rId18"/>
    <p:sldId id="270" r:id="rId19"/>
    <p:sldId id="271" r:id="rId20"/>
    <p:sldId id="272" r:id="rId21"/>
    <p:sldId id="273" r:id="rId22"/>
    <p:sldId id="274" r:id="rId23"/>
    <p:sldId id="275" r:id="rId24"/>
    <p:sldId id="276" r:id="rId25"/>
    <p:sldId id="277" r:id="rId26"/>
    <p:sldId id="278" r:id="rId27"/>
    <p:sldId id="279" r:id="rId2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523846B5-E083-438A-9DA1-91EC9798AE26}">
          <p14:sldIdLst>
            <p14:sldId id="256"/>
          </p14:sldIdLst>
        </p14:section>
        <p14:section name="Bestand hyllemeter" id="{A9B184DD-9D8C-45BD-B3AD-F22451482C9A}">
          <p14:sldIdLst>
            <p14:sldId id="257"/>
          </p14:sldIdLst>
        </p14:section>
        <p14:section name="Ordning" id="{D17B5D6A-A3DF-4F2B-8634-52F1B37953C8}">
          <p14:sldIdLst>
            <p14:sldId id="258"/>
          </p14:sldIdLst>
        </p14:section>
        <p14:section name="Registering (Asta) og publisering (Arkivportalen)" id="{37920CC1-1A56-42C0-AC81-9856C2E6A441}">
          <p14:sldIdLst>
            <p14:sldId id="259"/>
            <p14:sldId id="280"/>
          </p14:sldIdLst>
        </p14:section>
        <p14:section name="Digitalisering papir" id="{7B619479-856D-463C-9FCE-079FCDC47E97}">
          <p14:sldIdLst>
            <p14:sldId id="260"/>
          </p14:sldIdLst>
        </p14:section>
        <p14:section name="Digitalt skapt" id="{85C2E488-5866-471E-B397-ADBB74750725}">
          <p14:sldIdLst>
            <p14:sldId id="261"/>
            <p14:sldId id="262"/>
          </p14:sldIdLst>
        </p14:section>
        <p14:section name="Oppbevaringsforhold" id="{BB30778F-FCC2-402D-86B4-31D2BBDC2523}">
          <p14:sldIdLst>
            <p14:sldId id="263"/>
          </p14:sldIdLst>
        </p14:section>
        <p14:section name="Privatarkiv - bestand, tilvekst og tal på arkiv" id="{1935E75A-873E-40B0-B2A6-A73FC0EF67F3}">
          <p14:sldIdLst>
            <p14:sldId id="264"/>
            <p14:sldId id="265"/>
          </p14:sldIdLst>
        </p14:section>
        <p14:section name="Privatarkiv - tilrettelegging for bruk" id="{544AE227-448C-4D9B-A1BF-7BA7F7D06040}">
          <p14:sldIdLst>
            <p14:sldId id="266"/>
          </p14:sldIdLst>
        </p14:section>
        <p14:section name="Privatarkiv - digitalt skapt materiale" id="{9608D1A4-8BFF-426B-98B8-A63EBB635AC6}">
          <p14:sldIdLst>
            <p14:sldId id="267"/>
          </p14:sldIdLst>
        </p14:section>
        <p14:section name="Institusjonane med mest privatarkiv" id="{886D401E-509E-49AB-B5EB-356961709081}">
          <p14:sldIdLst>
            <p14:sldId id="268"/>
          </p14:sldIdLst>
        </p14:section>
        <p14:section name="Foto" id="{5E9B5B2B-F82E-4146-9F12-05A3023D7E3F}">
          <p14:sldIdLst>
            <p14:sldId id="270"/>
          </p14:sldIdLst>
        </p14:section>
        <p14:section name="Film/video og lyd" id="{01721C1F-6E89-4B16-BE80-D5D8D849EDB8}">
          <p14:sldIdLst>
            <p14:sldId id="271"/>
          </p14:sldIdLst>
        </p14:section>
        <p14:section name="Lagringsforhold audiovisuelt materiale" id="{42431F29-9082-4807-881B-4262E16CD6B7}">
          <p14:sldIdLst>
            <p14:sldId id="272"/>
          </p14:sldIdLst>
        </p14:section>
        <p14:section name="Tilgjenge til arkivkatalogar på lesesal og nett" id="{0A18397B-A56E-4B38-84D0-DC46CE1A9662}">
          <p14:sldIdLst>
            <p14:sldId id="273"/>
          </p14:sldIdLst>
        </p14:section>
        <p14:section name="Besøk, utlån og førespurnader på lesesal" id="{E1444D4B-109A-4180-865C-7042D4403815}">
          <p14:sldIdLst>
            <p14:sldId id="274"/>
          </p14:sldIdLst>
        </p14:section>
        <p14:section name="Bruk og besøk i Digitalarkivet" id="{E5317414-B254-4E1C-84F4-D65FAD2A9B6B}">
          <p14:sldIdLst>
            <p14:sldId id="275"/>
          </p14:sldIdLst>
        </p14:section>
        <p14:section name="Nettsidebruk i arkivinstitusjonar" id="{C67AB1D1-8F13-400C-BC27-6E0470720544}">
          <p14:sldIdLst>
            <p14:sldId id="276"/>
          </p14:sldIdLst>
        </p14:section>
        <p14:section name="Årsverk og økonomi" id="{12C53431-61EB-4CBC-A2AD-08F572DCC617}">
          <p14:sldIdLst>
            <p14:sldId id="277"/>
          </p14:sldIdLst>
        </p14:section>
        <p14:section name="Meir om arkivinstitusjonane" id="{EC7C6F59-8D16-44E7-A5BC-DB10DCCDBB56}">
          <p14:sldIdLst>
            <p14:sldId id="278"/>
            <p14:sldId id="27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en Røsjø" initials="ER" lastIdx="9" clrIdx="0">
    <p:extLst>
      <p:ext uri="{19B8F6BF-5375-455C-9EA6-DF929625EA0E}">
        <p15:presenceInfo xmlns:p15="http://schemas.microsoft.com/office/powerpoint/2012/main" userId="S::ellros@arkivverket.no::e314b727-50a7-44c9-ac4c-98914e6fd848" providerId="AD"/>
      </p:ext>
    </p:extLst>
  </p:cmAuthor>
  <p:cmAuthor id="2" name="Sissel Eltvik Wang" initials="SEW" lastIdx="1" clrIdx="1">
    <p:extLst>
      <p:ext uri="{19B8F6BF-5375-455C-9EA6-DF929625EA0E}">
        <p15:presenceInfo xmlns:p15="http://schemas.microsoft.com/office/powerpoint/2012/main" userId="S::siswan@arkivverket.no::a35778ae-05b9-4967-8ae4-ef59380980d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4C1A8A3-306A-4EB7-A6B1-4F7E0EB9C5D6}" styleName="Middels stil 3 – utheving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iddels stil 4 – utheving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iddels stil 4 – uthevin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ys stil 3 – uthevin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iddels stil 1 – uthevin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3820"/>
  </p:normalViewPr>
  <p:slideViewPr>
    <p:cSldViewPr snapToGrid="0">
      <p:cViewPr varScale="1">
        <p:scale>
          <a:sx n="82" d="100"/>
          <a:sy n="82" d="100"/>
        </p:scale>
        <p:origin x="49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ellros\Documents\Tabellar%20og%20grafar%20som%20skal%20inn%20i%20analysen%202019%20(5.5).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ellros\Documents\Tabellar%20og%20grafar%20som%20skal%20inn%20i%20analysen%202019%20(1).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ellros\Documents\Tabellar%20og%20grafar%20som%20skal%20inn%20i%20analysen%202019%20(1).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ellros\Documents\Tabellar%20og%20grafar%20som%20skal%20inn%20i%20analysen%202019%20(1).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C:\Users\ellros\Documents\Tabellar%20og%20grafar%20som%20skal%20inn%20i%20analysen%202019%20(1).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33.xml"/><Relationship Id="rId1" Type="http://schemas.microsoft.com/office/2011/relationships/chartStyle" Target="style33.xml"/></Relationships>
</file>

<file path=ppt/charts/_rels/chart4.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ellros\Documents\Tabellar%20og%20grafar%20som%20skal%20inn%20i%20analysen%202019%20(5.5).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arkivverket.sharepoint.com/sites/ArkivstatistikkenABM/Delte%20dokumenter/General/ABM%202019/Arbeid%20med%20analyse%202019/Tabellar%20og%20grafar%20som%20skal%20inn%20i%20analysen%202019.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b="1">
                <a:solidFill>
                  <a:schemeClr val="tx1"/>
                </a:solidFill>
                <a:effectLst/>
              </a:rPr>
              <a:t>Figur 1: Fordeling av hyllemeter total arkivbestand etter institusjonstype pr. 2019</a:t>
            </a:r>
          </a:p>
        </c:rich>
      </c:tx>
      <c:layout>
        <c:manualLayout>
          <c:xMode val="edge"/>
          <c:yMode val="edge"/>
          <c:x val="0.13679991389965143"/>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pieChart>
        <c:varyColors val="1"/>
        <c:ser>
          <c:idx val="0"/>
          <c:order val="0"/>
          <c:tx>
            <c:strRef>
              <c:f>'Ark1'!$B$15</c:f>
              <c:strCache>
                <c:ptCount val="1"/>
                <c:pt idx="0">
                  <c:v>Hyllemeter totalt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DAC-443A-8F9C-012C972082F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DAC-443A-8F9C-012C972082F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DAC-443A-8F9C-012C972082F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DAC-443A-8F9C-012C972082F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DAC-443A-8F9C-012C972082F0}"/>
              </c:ext>
            </c:extLst>
          </c:dPt>
          <c:dLbls>
            <c:dLbl>
              <c:idx val="0"/>
              <c:layout>
                <c:manualLayout>
                  <c:x val="4.8309184869360427E-3"/>
                  <c:y val="-3.478260869565223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DAC-443A-8F9C-012C972082F0}"/>
                </c:ext>
              </c:extLst>
            </c:dLbl>
            <c:dLbl>
              <c:idx val="1"/>
              <c:layout>
                <c:manualLayout>
                  <c:x val="-3.4679172047938474E-2"/>
                  <c:y val="-1.9331877769038993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DAC-443A-8F9C-012C972082F0}"/>
                </c:ext>
              </c:extLst>
            </c:dLbl>
            <c:dLbl>
              <c:idx val="2"/>
              <c:layout>
                <c:manualLayout>
                  <c:x val="-6.8409417572803402E-2"/>
                  <c:y val="0.10998918955030351"/>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6EE70C47-669F-4495-A2BE-66A78E54D9E4}" type="CATEGORYNAME">
                      <a:rPr lang="en-US"/>
                      <a:pPr>
                        <a:defRPr/>
                      </a:pPr>
                      <a:t>[KATEGORINAVN]</a:t>
                    </a:fld>
                    <a:r>
                      <a:rPr lang="en-US" baseline="0"/>
                      <a:t>
3%</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0"/>
              <c:showCatName val="1"/>
              <c:showSerName val="0"/>
              <c:showPercent val="1"/>
              <c:showBubbleSize val="0"/>
              <c:extLst>
                <c:ext xmlns:c15="http://schemas.microsoft.com/office/drawing/2012/chart" uri="{CE6537A1-D6FC-4f65-9D91-7224C49458BB}">
                  <c15:layout>
                    <c:manualLayout>
                      <c:w val="0.25222663139329804"/>
                      <c:h val="0.13866193355217407"/>
                    </c:manualLayout>
                  </c15:layout>
                  <c15:dlblFieldTable/>
                  <c15:showDataLabelsRange val="0"/>
                </c:ext>
                <c:ext xmlns:c16="http://schemas.microsoft.com/office/drawing/2014/chart" uri="{C3380CC4-5D6E-409C-BE32-E72D297353CC}">
                  <c16:uniqueId val="{00000005-8DAC-443A-8F9C-012C972082F0}"/>
                </c:ext>
              </c:extLst>
            </c:dLbl>
            <c:dLbl>
              <c:idx val="3"/>
              <c:layout>
                <c:manualLayout>
                  <c:x val="1.2160372314571753E-2"/>
                  <c:y val="1.5389859433787506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0"/>
              <c:showCatName val="1"/>
              <c:showSerName val="0"/>
              <c:showPercent val="1"/>
              <c:showBubbleSize val="0"/>
              <c:extLst>
                <c:ext xmlns:c15="http://schemas.microsoft.com/office/drawing/2012/chart" uri="{CE6537A1-D6FC-4f65-9D91-7224C49458BB}">
                  <c15:layout>
                    <c:manualLayout>
                      <c:w val="0.28392857142857136"/>
                      <c:h val="0.13866193355217407"/>
                    </c:manualLayout>
                  </c15:layout>
                </c:ext>
                <c:ext xmlns:c16="http://schemas.microsoft.com/office/drawing/2014/chart" uri="{C3380CC4-5D6E-409C-BE32-E72D297353CC}">
                  <c16:uniqueId val="{00000007-8DAC-443A-8F9C-012C972082F0}"/>
                </c:ext>
              </c:extLst>
            </c:dLbl>
            <c:dLbl>
              <c:idx val="4"/>
              <c:layout>
                <c:manualLayout>
                  <c:x val="1.4492755460808068E-2"/>
                  <c:y val="0"/>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8DAC-443A-8F9C-012C972082F0}"/>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'Ark1'!$A$16:$A$20</c:f>
              <c:strCache>
                <c:ptCount val="5"/>
                <c:pt idx="0">
                  <c:v>Arkivverket</c:v>
                </c:pt>
                <c:pt idx="1">
                  <c:v>(Fylkes)kommunale arkivinstitusjonar</c:v>
                </c:pt>
                <c:pt idx="2">
                  <c:v>Andre arkivinstitusjonar</c:v>
                </c:pt>
                <c:pt idx="3">
                  <c:v>Bibliotek/lokalhistoriske arkiv</c:v>
                </c:pt>
                <c:pt idx="4">
                  <c:v>Museum</c:v>
                </c:pt>
              </c:strCache>
            </c:strRef>
          </c:cat>
          <c:val>
            <c:numRef>
              <c:f>'Ark1'!$B$16:$B$20</c:f>
              <c:numCache>
                <c:formatCode>_ * #,##0_ ;_ * \-#,##0_ ;_ * "-"??_ ;_ @_ </c:formatCode>
                <c:ptCount val="5"/>
                <c:pt idx="0">
                  <c:v>270760</c:v>
                </c:pt>
                <c:pt idx="1">
                  <c:v>259680</c:v>
                </c:pt>
                <c:pt idx="2">
                  <c:v>14621</c:v>
                </c:pt>
                <c:pt idx="3">
                  <c:v>18547</c:v>
                </c:pt>
                <c:pt idx="4">
                  <c:v>35157</c:v>
                </c:pt>
              </c:numCache>
            </c:numRef>
          </c:val>
          <c:extLst>
            <c:ext xmlns:c16="http://schemas.microsoft.com/office/drawing/2014/chart" uri="{C3380CC4-5D6E-409C-BE32-E72D297353CC}">
              <c16:uniqueId val="{0000000A-8DAC-443A-8F9C-012C972082F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nn-NO" sz="1200" b="1">
                <a:solidFill>
                  <a:schemeClr val="tx1"/>
                </a:solidFill>
              </a:rPr>
              <a:t>Figur 10: Utvikling i talet på arkivuttrekk totalt 2014-2019</a:t>
            </a:r>
            <a:endParaRPr lang="nb-NO" sz="1200" b="1">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nb-NO"/>
        </a:p>
      </c:txPr>
    </c:title>
    <c:autoTitleDeleted val="0"/>
    <c:plotArea>
      <c:layout/>
      <c:lineChart>
        <c:grouping val="standard"/>
        <c:varyColors val="0"/>
        <c:ser>
          <c:idx val="0"/>
          <c:order val="0"/>
          <c:tx>
            <c:strRef>
              <c:f>'Ark1'!$D$211</c:f>
              <c:strCache>
                <c:ptCount val="1"/>
                <c:pt idx="0">
                  <c:v>Uttrekk totalt</c:v>
                </c:pt>
              </c:strCache>
            </c:strRef>
          </c:tx>
          <c:spPr>
            <a:ln w="22225" cap="rnd" cmpd="sng" algn="ctr">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'Ark1'!$A$212:$A$217</c:f>
              <c:numCache>
                <c:formatCode>General</c:formatCode>
                <c:ptCount val="6"/>
                <c:pt idx="0">
                  <c:v>2014</c:v>
                </c:pt>
                <c:pt idx="1">
                  <c:v>2015</c:v>
                </c:pt>
                <c:pt idx="2">
                  <c:v>2016</c:v>
                </c:pt>
                <c:pt idx="3">
                  <c:v>2017</c:v>
                </c:pt>
                <c:pt idx="4">
                  <c:v>2018</c:v>
                </c:pt>
                <c:pt idx="5">
                  <c:v>2019</c:v>
                </c:pt>
              </c:numCache>
            </c:numRef>
          </c:cat>
          <c:val>
            <c:numRef>
              <c:f>'Ark1'!$D$212:$D$217</c:f>
              <c:numCache>
                <c:formatCode>_ * #,##0_ ;_ * \-#,##0_ ;_ * "-"??_ ;_ @_ </c:formatCode>
                <c:ptCount val="6"/>
                <c:pt idx="0">
                  <c:v>1860</c:v>
                </c:pt>
                <c:pt idx="1">
                  <c:v>2174</c:v>
                </c:pt>
                <c:pt idx="2">
                  <c:v>2519</c:v>
                </c:pt>
                <c:pt idx="3">
                  <c:v>2683</c:v>
                </c:pt>
                <c:pt idx="4">
                  <c:v>2940</c:v>
                </c:pt>
                <c:pt idx="5">
                  <c:v>3583</c:v>
                </c:pt>
              </c:numCache>
            </c:numRef>
          </c:val>
          <c:smooth val="0"/>
          <c:extLst>
            <c:ext xmlns:c16="http://schemas.microsoft.com/office/drawing/2014/chart" uri="{C3380CC4-5D6E-409C-BE32-E72D297353CC}">
              <c16:uniqueId val="{00000000-51A3-4CAB-BEC7-DA983DDFAB50}"/>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405733504"/>
        <c:axId val="405736128"/>
      </c:lineChart>
      <c:catAx>
        <c:axId val="40573350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405736128"/>
        <c:crosses val="autoZero"/>
        <c:auto val="1"/>
        <c:lblAlgn val="ctr"/>
        <c:lblOffset val="100"/>
        <c:noMultiLvlLbl val="0"/>
      </c:catAx>
      <c:valAx>
        <c:axId val="405736128"/>
        <c:scaling>
          <c:orientation val="minMax"/>
        </c:scaling>
        <c:delete val="0"/>
        <c:axPos val="l"/>
        <c:numFmt formatCode="_ * #,##0_ ;_ * \-#,##0_ ;_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405733504"/>
        <c:crosses val="autoZero"/>
        <c:crossBetween val="between"/>
        <c:majorUnit val="1000"/>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nb-N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nn-NO" sz="1200" b="1">
                <a:solidFill>
                  <a:schemeClr val="tx1"/>
                </a:solidFill>
              </a:rPr>
              <a:t>Figur 11: Utvikling i talet på Gigabytes arkivmateriale totalt 2017-2019</a:t>
            </a:r>
            <a:endParaRPr lang="nb-NO" sz="1200" b="1">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nb-NO"/>
        </a:p>
      </c:txPr>
    </c:title>
    <c:autoTitleDeleted val="0"/>
    <c:plotArea>
      <c:layout/>
      <c:lineChart>
        <c:grouping val="standard"/>
        <c:varyColors val="0"/>
        <c:ser>
          <c:idx val="0"/>
          <c:order val="0"/>
          <c:tx>
            <c:strRef>
              <c:f>'Ark1'!$E$211</c:f>
              <c:strCache>
                <c:ptCount val="1"/>
                <c:pt idx="0">
                  <c:v>GB totalt</c:v>
                </c:pt>
              </c:strCache>
            </c:strRef>
          </c:tx>
          <c:spPr>
            <a:ln w="22225" cap="rnd" cmpd="sng" algn="ctr">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'Ark1'!$A$215:$A$217</c:f>
              <c:numCache>
                <c:formatCode>General</c:formatCode>
                <c:ptCount val="3"/>
                <c:pt idx="0">
                  <c:v>2017</c:v>
                </c:pt>
                <c:pt idx="1">
                  <c:v>2018</c:v>
                </c:pt>
                <c:pt idx="2">
                  <c:v>2019</c:v>
                </c:pt>
              </c:numCache>
            </c:numRef>
          </c:cat>
          <c:val>
            <c:numRef>
              <c:f>'Ark1'!$E$215:$E$217</c:f>
              <c:numCache>
                <c:formatCode>_ * #,##0_ ;_ * \-#,##0_ ;_ * "-"??_ ;_ @_ </c:formatCode>
                <c:ptCount val="3"/>
                <c:pt idx="0" formatCode="General">
                  <c:v>51268</c:v>
                </c:pt>
                <c:pt idx="1">
                  <c:v>63311</c:v>
                </c:pt>
                <c:pt idx="2">
                  <c:v>108373</c:v>
                </c:pt>
              </c:numCache>
            </c:numRef>
          </c:val>
          <c:smooth val="0"/>
          <c:extLst>
            <c:ext xmlns:c16="http://schemas.microsoft.com/office/drawing/2014/chart" uri="{C3380CC4-5D6E-409C-BE32-E72D297353CC}">
              <c16:uniqueId val="{00000000-95CC-446A-83A2-7E28DCF8F837}"/>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648717632"/>
        <c:axId val="510933600"/>
      </c:lineChart>
      <c:catAx>
        <c:axId val="64871763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510933600"/>
        <c:crosses val="autoZero"/>
        <c:auto val="1"/>
        <c:lblAlgn val="ctr"/>
        <c:lblOffset val="100"/>
        <c:noMultiLvlLbl val="0"/>
      </c:catAx>
      <c:valAx>
        <c:axId val="510933600"/>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648717632"/>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nb-NO"/>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lang="nn-NO" sz="1200" b="1" i="0">
                <a:solidFill>
                  <a:schemeClr val="tx1"/>
                </a:solidFill>
                <a:effectLst/>
              </a:rPr>
              <a:t>Figur 12: Registrert skade i arkivlokale i 2019</a:t>
            </a:r>
            <a:endParaRPr lang="nb-NO" sz="1200" i="0">
              <a:solidFill>
                <a:schemeClr val="tx1"/>
              </a:solidFill>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endParaRPr lang="nb-NO"/>
        </a:p>
      </c:txPr>
    </c:title>
    <c:autoTitleDeleted val="0"/>
    <c:plotArea>
      <c:layout/>
      <c:barChart>
        <c:barDir val="bar"/>
        <c:grouping val="percentStacked"/>
        <c:varyColors val="0"/>
        <c:ser>
          <c:idx val="0"/>
          <c:order val="0"/>
          <c:tx>
            <c:strRef>
              <c:f>'Ark1'!$F$308</c:f>
              <c:strCache>
                <c:ptCount val="1"/>
                <c:pt idx="0">
                  <c:v>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'Ark1'!$E$309:$E$312</c:f>
              <c:strCache>
                <c:ptCount val="4"/>
                <c:pt idx="0">
                  <c:v>Vatn</c:v>
                </c:pt>
                <c:pt idx="1">
                  <c:v>Brann</c:v>
                </c:pt>
                <c:pt idx="2">
                  <c:v>Klimatisk skade</c:v>
                </c:pt>
                <c:pt idx="3">
                  <c:v>Tjuveri</c:v>
                </c:pt>
              </c:strCache>
            </c:strRef>
          </c:cat>
          <c:val>
            <c:numRef>
              <c:f>'Ark1'!$F$309:$F$312</c:f>
              <c:numCache>
                <c:formatCode>General</c:formatCode>
                <c:ptCount val="4"/>
                <c:pt idx="0">
                  <c:v>12</c:v>
                </c:pt>
                <c:pt idx="1">
                  <c:v>0</c:v>
                </c:pt>
                <c:pt idx="2">
                  <c:v>22</c:v>
                </c:pt>
                <c:pt idx="3">
                  <c:v>0</c:v>
                </c:pt>
              </c:numCache>
            </c:numRef>
          </c:val>
          <c:extLst>
            <c:ext xmlns:c16="http://schemas.microsoft.com/office/drawing/2014/chart" uri="{C3380CC4-5D6E-409C-BE32-E72D297353CC}">
              <c16:uniqueId val="{00000000-2FE7-4929-BE2A-123B8CC4E5CE}"/>
            </c:ext>
          </c:extLst>
        </c:ser>
        <c:ser>
          <c:idx val="1"/>
          <c:order val="1"/>
          <c:tx>
            <c:strRef>
              <c:f>'Ark1'!$G$308</c:f>
              <c:strCache>
                <c:ptCount val="1"/>
                <c:pt idx="0">
                  <c:v>Nei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'Ark1'!$E$309:$E$312</c:f>
              <c:strCache>
                <c:ptCount val="4"/>
                <c:pt idx="0">
                  <c:v>Vatn</c:v>
                </c:pt>
                <c:pt idx="1">
                  <c:v>Brann</c:v>
                </c:pt>
                <c:pt idx="2">
                  <c:v>Klimatisk skade</c:v>
                </c:pt>
                <c:pt idx="3">
                  <c:v>Tjuveri</c:v>
                </c:pt>
              </c:strCache>
            </c:strRef>
          </c:cat>
          <c:val>
            <c:numRef>
              <c:f>'Ark1'!$G$309:$G$312</c:f>
              <c:numCache>
                <c:formatCode>General</c:formatCode>
                <c:ptCount val="4"/>
                <c:pt idx="0">
                  <c:v>138</c:v>
                </c:pt>
                <c:pt idx="1">
                  <c:v>150</c:v>
                </c:pt>
                <c:pt idx="2">
                  <c:v>125</c:v>
                </c:pt>
                <c:pt idx="3">
                  <c:v>148</c:v>
                </c:pt>
              </c:numCache>
            </c:numRef>
          </c:val>
          <c:extLst>
            <c:ext xmlns:c16="http://schemas.microsoft.com/office/drawing/2014/chart" uri="{C3380CC4-5D6E-409C-BE32-E72D297353CC}">
              <c16:uniqueId val="{00000001-2FE7-4929-BE2A-123B8CC4E5CE}"/>
            </c:ext>
          </c:extLst>
        </c:ser>
        <c:dLbls>
          <c:dLblPos val="ctr"/>
          <c:showLegendKey val="0"/>
          <c:showVal val="1"/>
          <c:showCatName val="0"/>
          <c:showSerName val="0"/>
          <c:showPercent val="0"/>
          <c:showBubbleSize val="0"/>
        </c:dLbls>
        <c:gapWidth val="150"/>
        <c:overlap val="100"/>
        <c:axId val="288219952"/>
        <c:axId val="289598128"/>
      </c:barChart>
      <c:catAx>
        <c:axId val="2882199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289598128"/>
        <c:crosses val="autoZero"/>
        <c:auto val="1"/>
        <c:lblAlgn val="ctr"/>
        <c:lblOffset val="100"/>
        <c:noMultiLvlLbl val="0"/>
      </c:catAx>
      <c:valAx>
        <c:axId val="2895981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288219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b="1" i="0">
                <a:solidFill>
                  <a:schemeClr val="tx1"/>
                </a:solidFill>
                <a:effectLst/>
              </a:rPr>
              <a:t>Figur 13: Sikring av arkivlokale i arkivinstitusjonar pr. 2019</a:t>
            </a:r>
            <a:endParaRPr lang="nb-NO" sz="1200" i="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bar"/>
        <c:grouping val="percentStacked"/>
        <c:varyColors val="0"/>
        <c:ser>
          <c:idx val="0"/>
          <c:order val="0"/>
          <c:tx>
            <c:strRef>
              <c:f>'Ark1'!$F$320</c:f>
              <c:strCache>
                <c:ptCount val="1"/>
                <c:pt idx="0">
                  <c:v>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'Ark1'!$E$321:$E$324</c:f>
              <c:strCache>
                <c:ptCount val="4"/>
                <c:pt idx="0">
                  <c:v>Sikring mot skadeverk, innbrot og ulovleg tilgjenge</c:v>
                </c:pt>
                <c:pt idx="1">
                  <c:v>Sikring mot varierande klimatiske tilhøve</c:v>
                </c:pt>
                <c:pt idx="2">
                  <c:v>Sikring mot fukt</c:v>
                </c:pt>
                <c:pt idx="3">
                  <c:v>Sikring mot brann</c:v>
                </c:pt>
              </c:strCache>
            </c:strRef>
          </c:cat>
          <c:val>
            <c:numRef>
              <c:f>'Ark1'!$F$321:$F$324</c:f>
              <c:numCache>
                <c:formatCode>General</c:formatCode>
                <c:ptCount val="4"/>
                <c:pt idx="0">
                  <c:v>31</c:v>
                </c:pt>
                <c:pt idx="1">
                  <c:v>24</c:v>
                </c:pt>
                <c:pt idx="2">
                  <c:v>28</c:v>
                </c:pt>
                <c:pt idx="3">
                  <c:v>29</c:v>
                </c:pt>
              </c:numCache>
            </c:numRef>
          </c:val>
          <c:extLst>
            <c:ext xmlns:c16="http://schemas.microsoft.com/office/drawing/2014/chart" uri="{C3380CC4-5D6E-409C-BE32-E72D297353CC}">
              <c16:uniqueId val="{00000000-D4C4-47E3-B3D9-04D2B9DD4315}"/>
            </c:ext>
          </c:extLst>
        </c:ser>
        <c:ser>
          <c:idx val="1"/>
          <c:order val="1"/>
          <c:tx>
            <c:strRef>
              <c:f>'Ark1'!$G$320</c:f>
              <c:strCache>
                <c:ptCount val="1"/>
                <c:pt idx="0">
                  <c:v>Nei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'Ark1'!$E$321:$E$324</c:f>
              <c:strCache>
                <c:ptCount val="4"/>
                <c:pt idx="0">
                  <c:v>Sikring mot skadeverk, innbrot og ulovleg tilgjenge</c:v>
                </c:pt>
                <c:pt idx="1">
                  <c:v>Sikring mot varierande klimatiske tilhøve</c:v>
                </c:pt>
                <c:pt idx="2">
                  <c:v>Sikring mot fukt</c:v>
                </c:pt>
                <c:pt idx="3">
                  <c:v>Sikring mot brann</c:v>
                </c:pt>
              </c:strCache>
            </c:strRef>
          </c:cat>
          <c:val>
            <c:numRef>
              <c:f>'Ark1'!$G$321:$G$324</c:f>
              <c:numCache>
                <c:formatCode>General</c:formatCode>
                <c:ptCount val="4"/>
                <c:pt idx="0">
                  <c:v>0</c:v>
                </c:pt>
                <c:pt idx="1">
                  <c:v>7</c:v>
                </c:pt>
                <c:pt idx="2">
                  <c:v>2</c:v>
                </c:pt>
                <c:pt idx="3">
                  <c:v>2</c:v>
                </c:pt>
              </c:numCache>
            </c:numRef>
          </c:val>
          <c:extLst>
            <c:ext xmlns:c16="http://schemas.microsoft.com/office/drawing/2014/chart" uri="{C3380CC4-5D6E-409C-BE32-E72D297353CC}">
              <c16:uniqueId val="{00000001-D4C4-47E3-B3D9-04D2B9DD4315}"/>
            </c:ext>
          </c:extLst>
        </c:ser>
        <c:ser>
          <c:idx val="2"/>
          <c:order val="2"/>
          <c:tx>
            <c:strRef>
              <c:f>'Ark1'!$H$320</c:f>
              <c:strCache>
                <c:ptCount val="1"/>
                <c:pt idx="0">
                  <c:v>Veit ikkje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'Ark1'!$E$321:$E$324</c:f>
              <c:strCache>
                <c:ptCount val="4"/>
                <c:pt idx="0">
                  <c:v>Sikring mot skadeverk, innbrot og ulovleg tilgjenge</c:v>
                </c:pt>
                <c:pt idx="1">
                  <c:v>Sikring mot varierande klimatiske tilhøve</c:v>
                </c:pt>
                <c:pt idx="2">
                  <c:v>Sikring mot fukt</c:v>
                </c:pt>
                <c:pt idx="3">
                  <c:v>Sikring mot brann</c:v>
                </c:pt>
              </c:strCache>
            </c:strRef>
          </c:cat>
          <c:val>
            <c:numRef>
              <c:f>'Ark1'!$H$321:$H$324</c:f>
              <c:numCache>
                <c:formatCode>General</c:formatCode>
                <c:ptCount val="4"/>
                <c:pt idx="0">
                  <c:v>0</c:v>
                </c:pt>
                <c:pt idx="1">
                  <c:v>0</c:v>
                </c:pt>
                <c:pt idx="2">
                  <c:v>1</c:v>
                </c:pt>
                <c:pt idx="3">
                  <c:v>0</c:v>
                </c:pt>
              </c:numCache>
            </c:numRef>
          </c:val>
          <c:extLst>
            <c:ext xmlns:c16="http://schemas.microsoft.com/office/drawing/2014/chart" uri="{C3380CC4-5D6E-409C-BE32-E72D297353CC}">
              <c16:uniqueId val="{00000002-D4C4-47E3-B3D9-04D2B9DD4315}"/>
            </c:ext>
          </c:extLst>
        </c:ser>
        <c:dLbls>
          <c:dLblPos val="ctr"/>
          <c:showLegendKey val="0"/>
          <c:showVal val="1"/>
          <c:showCatName val="0"/>
          <c:showSerName val="0"/>
          <c:showPercent val="0"/>
          <c:showBubbleSize val="0"/>
        </c:dLbls>
        <c:gapWidth val="150"/>
        <c:overlap val="100"/>
        <c:axId val="1358911263"/>
        <c:axId val="1286010911"/>
      </c:barChart>
      <c:catAx>
        <c:axId val="13589112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1286010911"/>
        <c:crosses val="autoZero"/>
        <c:auto val="1"/>
        <c:lblAlgn val="ctr"/>
        <c:lblOffset val="100"/>
        <c:noMultiLvlLbl val="0"/>
      </c:catAx>
      <c:valAx>
        <c:axId val="128601091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1358911263"/>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b="1" i="0">
                <a:solidFill>
                  <a:schemeClr val="tx1"/>
                </a:solidFill>
                <a:effectLst/>
              </a:rPr>
              <a:t>Figur 14: Sikring av arkivlokale i bibliotek og museum pr. 2019</a:t>
            </a:r>
            <a:endParaRPr lang="nb-NO" sz="1200" i="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bar"/>
        <c:grouping val="percentStacked"/>
        <c:varyColors val="0"/>
        <c:ser>
          <c:idx val="0"/>
          <c:order val="0"/>
          <c:tx>
            <c:strRef>
              <c:f>'Ark1'!$F$329</c:f>
              <c:strCache>
                <c:ptCount val="1"/>
                <c:pt idx="0">
                  <c:v>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'Ark1'!$E$330:$E$333</c:f>
              <c:strCache>
                <c:ptCount val="4"/>
                <c:pt idx="0">
                  <c:v>Sikring mot skadeverk, innbrot og ulovleg tilgjenge</c:v>
                </c:pt>
                <c:pt idx="1">
                  <c:v>Sikring mot varierande klimatiske tilhøve</c:v>
                </c:pt>
                <c:pt idx="2">
                  <c:v>Sikring mot fukt</c:v>
                </c:pt>
                <c:pt idx="3">
                  <c:v>Sikring mot brann</c:v>
                </c:pt>
              </c:strCache>
            </c:strRef>
          </c:cat>
          <c:val>
            <c:numRef>
              <c:f>'Ark1'!$F$330:$F$333</c:f>
              <c:numCache>
                <c:formatCode>General</c:formatCode>
                <c:ptCount val="4"/>
                <c:pt idx="0">
                  <c:v>91</c:v>
                </c:pt>
                <c:pt idx="1">
                  <c:v>67</c:v>
                </c:pt>
                <c:pt idx="2">
                  <c:v>71</c:v>
                </c:pt>
                <c:pt idx="3">
                  <c:v>82</c:v>
                </c:pt>
              </c:numCache>
            </c:numRef>
          </c:val>
          <c:extLst>
            <c:ext xmlns:c16="http://schemas.microsoft.com/office/drawing/2014/chart" uri="{C3380CC4-5D6E-409C-BE32-E72D297353CC}">
              <c16:uniqueId val="{00000000-BA4B-4062-A88A-C520E7BFA6BC}"/>
            </c:ext>
          </c:extLst>
        </c:ser>
        <c:ser>
          <c:idx val="1"/>
          <c:order val="1"/>
          <c:tx>
            <c:strRef>
              <c:f>'Ark1'!$G$329</c:f>
              <c:strCache>
                <c:ptCount val="1"/>
                <c:pt idx="0">
                  <c:v>Nei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'Ark1'!$E$330:$E$333</c:f>
              <c:strCache>
                <c:ptCount val="4"/>
                <c:pt idx="0">
                  <c:v>Sikring mot skadeverk, innbrot og ulovleg tilgjenge</c:v>
                </c:pt>
                <c:pt idx="1">
                  <c:v>Sikring mot varierande klimatiske tilhøve</c:v>
                </c:pt>
                <c:pt idx="2">
                  <c:v>Sikring mot fukt</c:v>
                </c:pt>
                <c:pt idx="3">
                  <c:v>Sikring mot brann</c:v>
                </c:pt>
              </c:strCache>
            </c:strRef>
          </c:cat>
          <c:val>
            <c:numRef>
              <c:f>'Ark1'!$G$330:$G$333</c:f>
              <c:numCache>
                <c:formatCode>General</c:formatCode>
                <c:ptCount val="4"/>
                <c:pt idx="0">
                  <c:v>11</c:v>
                </c:pt>
                <c:pt idx="1">
                  <c:v>30</c:v>
                </c:pt>
                <c:pt idx="2">
                  <c:v>29</c:v>
                </c:pt>
                <c:pt idx="3">
                  <c:v>19</c:v>
                </c:pt>
              </c:numCache>
            </c:numRef>
          </c:val>
          <c:extLst>
            <c:ext xmlns:c16="http://schemas.microsoft.com/office/drawing/2014/chart" uri="{C3380CC4-5D6E-409C-BE32-E72D297353CC}">
              <c16:uniqueId val="{00000001-BA4B-4062-A88A-C520E7BFA6BC}"/>
            </c:ext>
          </c:extLst>
        </c:ser>
        <c:ser>
          <c:idx val="2"/>
          <c:order val="2"/>
          <c:tx>
            <c:strRef>
              <c:f>'Ark1'!$H$329</c:f>
              <c:strCache>
                <c:ptCount val="1"/>
                <c:pt idx="0">
                  <c:v>Veit ikkje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'Ark1'!$E$330:$E$333</c:f>
              <c:strCache>
                <c:ptCount val="4"/>
                <c:pt idx="0">
                  <c:v>Sikring mot skadeverk, innbrot og ulovleg tilgjenge</c:v>
                </c:pt>
                <c:pt idx="1">
                  <c:v>Sikring mot varierande klimatiske tilhøve</c:v>
                </c:pt>
                <c:pt idx="2">
                  <c:v>Sikring mot fukt</c:v>
                </c:pt>
                <c:pt idx="3">
                  <c:v>Sikring mot brann</c:v>
                </c:pt>
              </c:strCache>
            </c:strRef>
          </c:cat>
          <c:val>
            <c:numRef>
              <c:f>'Ark1'!$H$330:$H$333</c:f>
              <c:numCache>
                <c:formatCode>General</c:formatCode>
                <c:ptCount val="4"/>
                <c:pt idx="0">
                  <c:v>16</c:v>
                </c:pt>
                <c:pt idx="1">
                  <c:v>21</c:v>
                </c:pt>
                <c:pt idx="2">
                  <c:v>18</c:v>
                </c:pt>
                <c:pt idx="3">
                  <c:v>17</c:v>
                </c:pt>
              </c:numCache>
            </c:numRef>
          </c:val>
          <c:extLst>
            <c:ext xmlns:c16="http://schemas.microsoft.com/office/drawing/2014/chart" uri="{C3380CC4-5D6E-409C-BE32-E72D297353CC}">
              <c16:uniqueId val="{00000002-BA4B-4062-A88A-C520E7BFA6BC}"/>
            </c:ext>
          </c:extLst>
        </c:ser>
        <c:dLbls>
          <c:dLblPos val="ctr"/>
          <c:showLegendKey val="0"/>
          <c:showVal val="1"/>
          <c:showCatName val="0"/>
          <c:showSerName val="0"/>
          <c:showPercent val="0"/>
          <c:showBubbleSize val="0"/>
        </c:dLbls>
        <c:gapWidth val="150"/>
        <c:overlap val="100"/>
        <c:axId val="600297823"/>
        <c:axId val="598176191"/>
      </c:barChart>
      <c:catAx>
        <c:axId val="60029782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598176191"/>
        <c:crosses val="autoZero"/>
        <c:auto val="1"/>
        <c:lblAlgn val="ctr"/>
        <c:lblOffset val="100"/>
        <c:noMultiLvlLbl val="0"/>
      </c:catAx>
      <c:valAx>
        <c:axId val="59817619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600297823"/>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b="1">
                <a:solidFill>
                  <a:schemeClr val="tx1"/>
                </a:solidFill>
                <a:effectLst/>
              </a:rPr>
              <a:t>Figur 15: Utvikling av hyllemeter bevarte privatarkiv totalt 2014-2019</a:t>
            </a:r>
            <a:endParaRPr lang="nb-NO" sz="120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lineChart>
        <c:grouping val="standard"/>
        <c:varyColors val="0"/>
        <c:ser>
          <c:idx val="0"/>
          <c:order val="0"/>
          <c:tx>
            <c:strRef>
              <c:f>'Ark1'!$B$189</c:f>
              <c:strCache>
                <c:ptCount val="1"/>
                <c:pt idx="0">
                  <c:v>Total</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'Ark1'!$A$190:$A$195</c:f>
              <c:numCache>
                <c:formatCode>General</c:formatCode>
                <c:ptCount val="6"/>
                <c:pt idx="0">
                  <c:v>2014</c:v>
                </c:pt>
                <c:pt idx="1">
                  <c:v>2015</c:v>
                </c:pt>
                <c:pt idx="2">
                  <c:v>2016</c:v>
                </c:pt>
                <c:pt idx="3">
                  <c:v>2017</c:v>
                </c:pt>
                <c:pt idx="4">
                  <c:v>2018</c:v>
                </c:pt>
                <c:pt idx="5">
                  <c:v>2019</c:v>
                </c:pt>
              </c:numCache>
            </c:numRef>
          </c:cat>
          <c:val>
            <c:numRef>
              <c:f>'Ark1'!$B$190:$B$195</c:f>
              <c:numCache>
                <c:formatCode>#,##0</c:formatCode>
                <c:ptCount val="6"/>
                <c:pt idx="0">
                  <c:v>504925</c:v>
                </c:pt>
                <c:pt idx="1">
                  <c:v>508650</c:v>
                </c:pt>
                <c:pt idx="2">
                  <c:v>532053</c:v>
                </c:pt>
                <c:pt idx="3">
                  <c:v>551460</c:v>
                </c:pt>
                <c:pt idx="4">
                  <c:v>571083</c:v>
                </c:pt>
                <c:pt idx="5" formatCode="_ * #,##0_ ;_ * \-#,##0_ ;_ * &quot;-&quot;??_ ;_ @_ ">
                  <c:v>598765</c:v>
                </c:pt>
              </c:numCache>
            </c:numRef>
          </c:val>
          <c:smooth val="0"/>
          <c:extLst>
            <c:ext xmlns:c16="http://schemas.microsoft.com/office/drawing/2014/chart" uri="{C3380CC4-5D6E-409C-BE32-E72D297353CC}">
              <c16:uniqueId val="{00000000-FC52-4EA6-93A9-C6C39C7D2DCC}"/>
            </c:ext>
          </c:extLst>
        </c:ser>
        <c:ser>
          <c:idx val="1"/>
          <c:order val="1"/>
          <c:tx>
            <c:strRef>
              <c:f>'Ark1'!$C$189</c:f>
              <c:strCache>
                <c:ptCount val="1"/>
                <c:pt idx="0">
                  <c:v>Privat</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'Ark1'!$A$190:$A$195</c:f>
              <c:numCache>
                <c:formatCode>General</c:formatCode>
                <c:ptCount val="6"/>
                <c:pt idx="0">
                  <c:v>2014</c:v>
                </c:pt>
                <c:pt idx="1">
                  <c:v>2015</c:v>
                </c:pt>
                <c:pt idx="2">
                  <c:v>2016</c:v>
                </c:pt>
                <c:pt idx="3">
                  <c:v>2017</c:v>
                </c:pt>
                <c:pt idx="4">
                  <c:v>2018</c:v>
                </c:pt>
                <c:pt idx="5">
                  <c:v>2019</c:v>
                </c:pt>
              </c:numCache>
            </c:numRef>
          </c:cat>
          <c:val>
            <c:numRef>
              <c:f>'Ark1'!$C$190:$C$195</c:f>
              <c:numCache>
                <c:formatCode>#,##0</c:formatCode>
                <c:ptCount val="6"/>
                <c:pt idx="0">
                  <c:v>109801</c:v>
                </c:pt>
                <c:pt idx="1">
                  <c:v>110507</c:v>
                </c:pt>
                <c:pt idx="2">
                  <c:v>117181</c:v>
                </c:pt>
                <c:pt idx="3">
                  <c:v>121725</c:v>
                </c:pt>
                <c:pt idx="4">
                  <c:v>125498</c:v>
                </c:pt>
                <c:pt idx="5" formatCode="_ * #,##0_ ;_ * \-#,##0_ ;_ * &quot;-&quot;??_ ;_ @_ ">
                  <c:v>132122</c:v>
                </c:pt>
              </c:numCache>
            </c:numRef>
          </c:val>
          <c:smooth val="0"/>
          <c:extLst>
            <c:ext xmlns:c16="http://schemas.microsoft.com/office/drawing/2014/chart" uri="{C3380CC4-5D6E-409C-BE32-E72D297353CC}">
              <c16:uniqueId val="{00000001-FC52-4EA6-93A9-C6C39C7D2DCC}"/>
            </c:ext>
          </c:extLst>
        </c:ser>
        <c:dLbls>
          <c:showLegendKey val="0"/>
          <c:showVal val="0"/>
          <c:showCatName val="0"/>
          <c:showSerName val="0"/>
          <c:showPercent val="0"/>
          <c:showBubbleSize val="0"/>
        </c:dLbls>
        <c:smooth val="0"/>
        <c:axId val="607896160"/>
        <c:axId val="607892552"/>
      </c:lineChart>
      <c:catAx>
        <c:axId val="607896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607892552"/>
        <c:crosses val="autoZero"/>
        <c:auto val="1"/>
        <c:lblAlgn val="ctr"/>
        <c:lblOffset val="100"/>
        <c:noMultiLvlLbl val="0"/>
      </c:catAx>
      <c:valAx>
        <c:axId val="6078925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607896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b="1">
                <a:solidFill>
                  <a:schemeClr val="tx1"/>
                </a:solidFill>
                <a:effectLst/>
              </a:rPr>
              <a:t>Figur 16: Fordeling av arkivbestand i hyllemeter av privatarkiv og offentlege arkiv pr. 2019 </a:t>
            </a:r>
            <a:endParaRPr lang="nb-NO" sz="120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pieChart>
        <c:varyColors val="1"/>
        <c:ser>
          <c:idx val="0"/>
          <c:order val="0"/>
          <c:tx>
            <c:strRef>
              <c:f>'Ark1'!$B$30</c:f>
              <c:strCache>
                <c:ptCount val="1"/>
                <c:pt idx="0">
                  <c:v>Hyllemeter</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253-47B1-8FEF-0E6318A257A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253-47B1-8FEF-0E6318A257A1}"/>
              </c:ext>
            </c:extLst>
          </c:dPt>
          <c:dLbls>
            <c:dLbl>
              <c:idx val="0"/>
              <c:layout>
                <c:manualLayout>
                  <c:x val="-0.11296836669926064"/>
                  <c:y val="0.1763920164185084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253-47B1-8FEF-0E6318A257A1}"/>
                </c:ext>
              </c:extLst>
            </c:dLbl>
            <c:dLbl>
              <c:idx val="1"/>
              <c:layout>
                <c:manualLayout>
                  <c:x val="0.1413435575455029"/>
                  <c:y val="-0.213898823394739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253-47B1-8FEF-0E6318A257A1}"/>
                </c:ext>
              </c:extLst>
            </c:dLbl>
            <c:numFmt formatCode="0.0\ %"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'Ark1'!$A$31:$A$32</c:f>
              <c:strCache>
                <c:ptCount val="2"/>
                <c:pt idx="0">
                  <c:v>Privatarkiv</c:v>
                </c:pt>
                <c:pt idx="1">
                  <c:v>Offentleg arkiv</c:v>
                </c:pt>
              </c:strCache>
            </c:strRef>
          </c:cat>
          <c:val>
            <c:numRef>
              <c:f>'Ark1'!$B$31:$B$32</c:f>
              <c:numCache>
                <c:formatCode>_ * #,##0_ ;_ * \-#,##0_ ;_ * "-"??_ ;_ @_ </c:formatCode>
                <c:ptCount val="2"/>
                <c:pt idx="0">
                  <c:v>132122</c:v>
                </c:pt>
                <c:pt idx="1">
                  <c:v>465439</c:v>
                </c:pt>
              </c:numCache>
            </c:numRef>
          </c:val>
          <c:extLst>
            <c:ext xmlns:c16="http://schemas.microsoft.com/office/drawing/2014/chart" uri="{C3380CC4-5D6E-409C-BE32-E72D297353CC}">
              <c16:uniqueId val="{00000004-7253-47B1-8FEF-0E6318A257A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nn-NO" sz="1200" b="1">
                <a:solidFill>
                  <a:schemeClr val="tx1"/>
                </a:solidFill>
              </a:rPr>
              <a:t>Figur 17: Utvikling i del privatarkiv av total arkivbestand 2014-2019</a:t>
            </a:r>
            <a:endParaRPr lang="nb-NO" sz="1200" b="1">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nb-NO"/>
        </a:p>
      </c:txPr>
    </c:title>
    <c:autoTitleDeleted val="0"/>
    <c:plotArea>
      <c:layout/>
      <c:lineChart>
        <c:grouping val="standard"/>
        <c:varyColors val="0"/>
        <c:ser>
          <c:idx val="0"/>
          <c:order val="0"/>
          <c:tx>
            <c:strRef>
              <c:f>'Ark1'!$B$239</c:f>
              <c:strCache>
                <c:ptCount val="1"/>
                <c:pt idx="0">
                  <c:v>Utvikling i del privatarkiv av total bestand </c:v>
                </c:pt>
              </c:strCache>
            </c:strRef>
          </c:tx>
          <c:spPr>
            <a:ln w="22225" cap="rnd" cmpd="sng" algn="ctr">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'Ark1'!$A$240:$A$245</c:f>
              <c:numCache>
                <c:formatCode>General</c:formatCode>
                <c:ptCount val="6"/>
                <c:pt idx="0">
                  <c:v>2014</c:v>
                </c:pt>
                <c:pt idx="1">
                  <c:v>2015</c:v>
                </c:pt>
                <c:pt idx="2">
                  <c:v>2016</c:v>
                </c:pt>
                <c:pt idx="3">
                  <c:v>2017</c:v>
                </c:pt>
                <c:pt idx="4">
                  <c:v>2018</c:v>
                </c:pt>
                <c:pt idx="5">
                  <c:v>2019</c:v>
                </c:pt>
              </c:numCache>
            </c:numRef>
          </c:cat>
          <c:val>
            <c:numRef>
              <c:f>'Ark1'!$B$240:$B$245</c:f>
              <c:numCache>
                <c:formatCode>0.0\ %</c:formatCode>
                <c:ptCount val="6"/>
                <c:pt idx="0">
                  <c:v>0.217</c:v>
                </c:pt>
                <c:pt idx="1">
                  <c:v>0.217</c:v>
                </c:pt>
                <c:pt idx="2">
                  <c:v>0.22</c:v>
                </c:pt>
                <c:pt idx="3">
                  <c:v>0.22700000000000001</c:v>
                </c:pt>
                <c:pt idx="4">
                  <c:v>0.22065752006212788</c:v>
                </c:pt>
                <c:pt idx="5">
                  <c:v>0.22109999999999999</c:v>
                </c:pt>
              </c:numCache>
            </c:numRef>
          </c:val>
          <c:smooth val="0"/>
          <c:extLst>
            <c:ext xmlns:c16="http://schemas.microsoft.com/office/drawing/2014/chart" uri="{C3380CC4-5D6E-409C-BE32-E72D297353CC}">
              <c16:uniqueId val="{00000000-07B4-4594-A31F-8A86B3CB1FC6}"/>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357600640"/>
        <c:axId val="409477392"/>
      </c:lineChart>
      <c:catAx>
        <c:axId val="357600640"/>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409477392"/>
        <c:crosses val="autoZero"/>
        <c:auto val="1"/>
        <c:lblAlgn val="ctr"/>
        <c:lblOffset val="100"/>
        <c:noMultiLvlLbl val="0"/>
      </c:catAx>
      <c:valAx>
        <c:axId val="409477392"/>
        <c:scaling>
          <c:orientation val="minMax"/>
          <c:max val="0.24000000000000002"/>
          <c:min val="0.2"/>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357600640"/>
        <c:crosses val="autoZero"/>
        <c:crossBetween val="between"/>
        <c:minorUnit val="1.0000000000000002E-2"/>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nb-NO"/>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b="1">
                <a:solidFill>
                  <a:schemeClr val="tx1"/>
                </a:solidFill>
                <a:effectLst/>
              </a:rPr>
              <a:t>Figur 18: Fordeling av privatarkivbestand etter institusjonstype i hyllemeter pr. 2019</a:t>
            </a:r>
            <a:endParaRPr lang="nb-NO" sz="120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pieChart>
        <c:varyColors val="1"/>
        <c:ser>
          <c:idx val="0"/>
          <c:order val="0"/>
          <c:tx>
            <c:strRef>
              <c:f>'Ark1'!$B$22</c:f>
              <c:strCache>
                <c:ptCount val="1"/>
                <c:pt idx="0">
                  <c:v>Hyllemeter privatarkiv</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75A-45B5-9A7C-497B97B01B3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75A-45B5-9A7C-497B97B01B3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75A-45B5-9A7C-497B97B01B3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75A-45B5-9A7C-497B97B01B3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75A-45B5-9A7C-497B97B01B33}"/>
              </c:ext>
            </c:extLst>
          </c:dPt>
          <c:dLbls>
            <c:dLbl>
              <c:idx val="0"/>
              <c:layout>
                <c:manualLayout>
                  <c:x val="-5.6087274804935095E-3"/>
                  <c:y val="-5.377952755905511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75A-45B5-9A7C-497B97B01B33}"/>
                </c:ext>
              </c:extLst>
            </c:dLbl>
            <c:dLbl>
              <c:idx val="1"/>
              <c:layout>
                <c:manualLayout>
                  <c:x val="3.1758958701590873E-2"/>
                  <c:y val="-4.6646067975680411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33811555518324182"/>
                      <c:h val="0.17896343725558647"/>
                    </c:manualLayout>
                  </c15:layout>
                </c:ext>
                <c:ext xmlns:c16="http://schemas.microsoft.com/office/drawing/2014/chart" uri="{C3380CC4-5D6E-409C-BE32-E72D297353CC}">
                  <c16:uniqueId val="{00000003-B75A-45B5-9A7C-497B97B01B33}"/>
                </c:ext>
              </c:extLst>
            </c:dLbl>
            <c:dLbl>
              <c:idx val="2"/>
              <c:layout>
                <c:manualLayout>
                  <c:x val="-2.2189012087774775E-2"/>
                  <c:y val="-8.4389846838765405E-3"/>
                </c:manualLayout>
              </c:layout>
              <c:tx>
                <c:rich>
                  <a:bodyPr/>
                  <a:lstStyle/>
                  <a:p>
                    <a:fld id="{A977F3FA-BAEC-4A69-BD0C-4F5063477935}" type="CATEGORYNAME">
                      <a:rPr lang="en-US"/>
                      <a:pPr/>
                      <a:t>[KATEGORINAVN]</a:t>
                    </a:fld>
                    <a:r>
                      <a:rPr lang="en-US" baseline="0"/>
                      <a:t>
9%</a:t>
                    </a:r>
                  </a:p>
                </c:rich>
              </c:tx>
              <c:dLblPos val="bestFit"/>
              <c:showLegendKey val="0"/>
              <c:showVal val="0"/>
              <c:showCatName val="1"/>
              <c:showSerName val="0"/>
              <c:showPercent val="1"/>
              <c:showBubbleSize val="0"/>
              <c:extLst>
                <c:ext xmlns:c15="http://schemas.microsoft.com/office/drawing/2012/chart" uri="{CE6537A1-D6FC-4f65-9D91-7224C49458BB}">
                  <c15:layout>
                    <c:manualLayout>
                      <c:w val="0.28938518732880975"/>
                      <c:h val="0.14502439421934241"/>
                    </c:manualLayout>
                  </c15:layout>
                  <c15:dlblFieldTable/>
                  <c15:showDataLabelsRange val="0"/>
                </c:ext>
                <c:ext xmlns:c16="http://schemas.microsoft.com/office/drawing/2014/chart" uri="{C3380CC4-5D6E-409C-BE32-E72D297353CC}">
                  <c16:uniqueId val="{00000005-B75A-45B5-9A7C-497B97B01B33}"/>
                </c:ext>
              </c:extLst>
            </c:dLbl>
            <c:dLbl>
              <c:idx val="3"/>
              <c:layout>
                <c:manualLayout>
                  <c:x val="-3.9971751625142993E-2"/>
                  <c:y val="-3.8270398257445909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0"/>
              <c:showCatName val="1"/>
              <c:showSerName val="0"/>
              <c:showPercent val="1"/>
              <c:showBubbleSize val="0"/>
              <c:extLst>
                <c:ext xmlns:c15="http://schemas.microsoft.com/office/drawing/2012/chart" uri="{CE6537A1-D6FC-4f65-9D91-7224C49458BB}">
                  <c15:layout>
                    <c:manualLayout>
                      <c:w val="0.26367179854374423"/>
                      <c:h val="0.19098961259948138"/>
                    </c:manualLayout>
                  </c15:layout>
                </c:ext>
                <c:ext xmlns:c16="http://schemas.microsoft.com/office/drawing/2014/chart" uri="{C3380CC4-5D6E-409C-BE32-E72D297353CC}">
                  <c16:uniqueId val="{00000007-B75A-45B5-9A7C-497B97B01B33}"/>
                </c:ext>
              </c:extLst>
            </c:dLbl>
            <c:dLbl>
              <c:idx val="4"/>
              <c:layout>
                <c:manualLayout>
                  <c:x val="-2.8197377199867264E-2"/>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B75A-45B5-9A7C-497B97B01B3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'Ark1'!$A$23:$A$27</c:f>
              <c:strCache>
                <c:ptCount val="5"/>
                <c:pt idx="0">
                  <c:v>Arkivverket</c:v>
                </c:pt>
                <c:pt idx="1">
                  <c:v>(Fylkes)kommunale arkivinstitusjonar</c:v>
                </c:pt>
                <c:pt idx="2">
                  <c:v>Andre arkivinstitusjonar</c:v>
                </c:pt>
                <c:pt idx="3">
                  <c:v>Bibliotek/lokalhistoriske arkiv</c:v>
                </c:pt>
                <c:pt idx="4">
                  <c:v>Museum</c:v>
                </c:pt>
              </c:strCache>
            </c:strRef>
          </c:cat>
          <c:val>
            <c:numRef>
              <c:f>'Ark1'!$B$23:$B$27</c:f>
              <c:numCache>
                <c:formatCode>_ * #,##0_ ;_ * \-#,##0_ ;_ * "-"??_ ;_ @_ </c:formatCode>
                <c:ptCount val="5"/>
                <c:pt idx="0">
                  <c:v>38145</c:v>
                </c:pt>
                <c:pt idx="1">
                  <c:v>32644</c:v>
                </c:pt>
                <c:pt idx="2">
                  <c:v>12619</c:v>
                </c:pt>
                <c:pt idx="3">
                  <c:v>17408</c:v>
                </c:pt>
                <c:pt idx="4">
                  <c:v>31306</c:v>
                </c:pt>
              </c:numCache>
            </c:numRef>
          </c:val>
          <c:extLst>
            <c:ext xmlns:c16="http://schemas.microsoft.com/office/drawing/2014/chart" uri="{C3380CC4-5D6E-409C-BE32-E72D297353CC}">
              <c16:uniqueId val="{0000000A-B75A-45B5-9A7C-497B97B01B3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b="1">
                <a:solidFill>
                  <a:schemeClr val="tx1"/>
                </a:solidFill>
                <a:effectLst/>
              </a:rPr>
              <a:t>Figur 19: Del hyllemeter privatarkiv som er ordna pr. 2019</a:t>
            </a:r>
            <a:endParaRPr lang="nb-NO" sz="120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pieChart>
        <c:varyColors val="1"/>
        <c:ser>
          <c:idx val="0"/>
          <c:order val="0"/>
          <c:tx>
            <c:strRef>
              <c:f>'Ark1'!$G$55</c:f>
              <c:strCache>
                <c:ptCount val="1"/>
                <c:pt idx="0">
                  <c:v>Privatarkiv andel som er ordna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B86-4AE7-84A5-2E9D46261B0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B86-4AE7-84A5-2E9D46261B06}"/>
              </c:ext>
            </c:extLst>
          </c:dPt>
          <c:dLbls>
            <c:dLbl>
              <c:idx val="0"/>
              <c:layout>
                <c:manualLayout>
                  <c:x val="-0.15675433427964361"/>
                  <c:y val="-0.13720423022436012"/>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fld id="{A3D51472-946E-472F-95C6-E883ED144896}" type="CATEGORYNAME">
                      <a:rPr lang="en-US" sz="1100"/>
                      <a:pPr>
                        <a:defRPr sz="1100"/>
                      </a:pPr>
                      <a:t>[KATEGORINAVN]</a:t>
                    </a:fld>
                    <a:r>
                      <a:rPr lang="en-US" sz="1100" baseline="0"/>
                      <a:t>
67%</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1"/>
              <c:showCatName val="1"/>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1-BB86-4AE7-84A5-2E9D46261B06}"/>
                </c:ext>
              </c:extLst>
            </c:dLbl>
            <c:dLbl>
              <c:idx val="1"/>
              <c:layout>
                <c:manualLayout>
                  <c:x val="0.19256450086596313"/>
                  <c:y val="0.13401860332312018"/>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fld id="{AFED3726-C917-4D8F-A080-35AE699C5126}" type="CATEGORYNAME">
                      <a:rPr lang="en-US" sz="1100"/>
                      <a:pPr>
                        <a:defRPr sz="1100"/>
                      </a:pPr>
                      <a:t>[KATEGORINAVN]</a:t>
                    </a:fld>
                    <a:r>
                      <a:rPr lang="en-US" sz="1100" baseline="0"/>
                      <a:t>
33%</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1"/>
              <c:showCatName val="1"/>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3-BB86-4AE7-84A5-2E9D46261B06}"/>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'Ark1'!$F$56:$F$57</c:f>
              <c:strCache>
                <c:ptCount val="2"/>
                <c:pt idx="0">
                  <c:v>Ordna</c:v>
                </c:pt>
                <c:pt idx="1">
                  <c:v>Ikkje ordna</c:v>
                </c:pt>
              </c:strCache>
            </c:strRef>
          </c:cat>
          <c:val>
            <c:numRef>
              <c:f>'Ark1'!$G$56:$G$57</c:f>
              <c:numCache>
                <c:formatCode>0.0\ %</c:formatCode>
                <c:ptCount val="2"/>
                <c:pt idx="0">
                  <c:v>0.66300000000000003</c:v>
                </c:pt>
                <c:pt idx="1">
                  <c:v>0.33699999999999997</c:v>
                </c:pt>
              </c:numCache>
            </c:numRef>
          </c:val>
          <c:extLst>
            <c:ext xmlns:c16="http://schemas.microsoft.com/office/drawing/2014/chart" uri="{C3380CC4-5D6E-409C-BE32-E72D297353CC}">
              <c16:uniqueId val="{00000004-BB86-4AE7-84A5-2E9D46261B06}"/>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nn-NO" sz="1200" b="1">
                <a:solidFill>
                  <a:schemeClr val="tx1"/>
                </a:solidFill>
              </a:rPr>
              <a:t>Figur 2: Utvikling i hyllemeter total arkivbestand 2014-2019</a:t>
            </a:r>
            <a:endParaRPr lang="nb-NO" sz="1200" b="1">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nb-NO"/>
        </a:p>
      </c:txPr>
    </c:title>
    <c:autoTitleDeleted val="0"/>
    <c:plotArea>
      <c:layout/>
      <c:lineChart>
        <c:grouping val="standard"/>
        <c:varyColors val="0"/>
        <c:ser>
          <c:idx val="0"/>
          <c:order val="0"/>
          <c:tx>
            <c:strRef>
              <c:f>'Ark1'!$B$189</c:f>
              <c:strCache>
                <c:ptCount val="1"/>
                <c:pt idx="0">
                  <c:v>Total</c:v>
                </c:pt>
              </c:strCache>
            </c:strRef>
          </c:tx>
          <c:spPr>
            <a:ln w="22225" cap="rnd" cmpd="sng" algn="ctr">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'Ark1'!$A$190:$A$195</c:f>
              <c:numCache>
                <c:formatCode>General</c:formatCode>
                <c:ptCount val="6"/>
                <c:pt idx="0">
                  <c:v>2014</c:v>
                </c:pt>
                <c:pt idx="1">
                  <c:v>2015</c:v>
                </c:pt>
                <c:pt idx="2">
                  <c:v>2016</c:v>
                </c:pt>
                <c:pt idx="3">
                  <c:v>2017</c:v>
                </c:pt>
                <c:pt idx="4">
                  <c:v>2018</c:v>
                </c:pt>
                <c:pt idx="5">
                  <c:v>2019</c:v>
                </c:pt>
              </c:numCache>
            </c:numRef>
          </c:cat>
          <c:val>
            <c:numRef>
              <c:f>'Ark1'!$B$190:$B$195</c:f>
              <c:numCache>
                <c:formatCode>#,##0</c:formatCode>
                <c:ptCount val="6"/>
                <c:pt idx="0">
                  <c:v>504925</c:v>
                </c:pt>
                <c:pt idx="1">
                  <c:v>508650</c:v>
                </c:pt>
                <c:pt idx="2">
                  <c:v>532053</c:v>
                </c:pt>
                <c:pt idx="3">
                  <c:v>551460</c:v>
                </c:pt>
                <c:pt idx="4">
                  <c:v>571083</c:v>
                </c:pt>
                <c:pt idx="5" formatCode="_ * #,##0_ ;_ * \-#,##0_ ;_ * &quot;-&quot;??_ ;_ @_ ">
                  <c:v>598765</c:v>
                </c:pt>
              </c:numCache>
            </c:numRef>
          </c:val>
          <c:smooth val="0"/>
          <c:extLst>
            <c:ext xmlns:c16="http://schemas.microsoft.com/office/drawing/2014/chart" uri="{C3380CC4-5D6E-409C-BE32-E72D297353CC}">
              <c16:uniqueId val="{00000000-A782-4BEE-8D0A-F5D93C6D5BB9}"/>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607896160"/>
        <c:axId val="607892552"/>
      </c:lineChart>
      <c:catAx>
        <c:axId val="607896160"/>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607892552"/>
        <c:crosses val="autoZero"/>
        <c:auto val="1"/>
        <c:lblAlgn val="ctr"/>
        <c:lblOffset val="100"/>
        <c:noMultiLvlLbl val="0"/>
      </c:catAx>
      <c:valAx>
        <c:axId val="607892552"/>
        <c:scaling>
          <c:orientation val="minMax"/>
          <c:max val="650000"/>
          <c:min val="450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607896160"/>
        <c:crosses val="autoZero"/>
        <c:crossBetween val="between"/>
        <c:majorUnit val="50000"/>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nb-NO"/>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b="1">
                <a:solidFill>
                  <a:schemeClr val="tx1"/>
                </a:solidFill>
                <a:effectLst/>
              </a:rPr>
              <a:t>Figur 20: Del katalogar for privatarkiv publisert på Arkivportalen.no pr. 2019</a:t>
            </a:r>
            <a:endParaRPr lang="nb-NO" sz="120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pieChart>
        <c:varyColors val="1"/>
        <c:ser>
          <c:idx val="0"/>
          <c:order val="0"/>
          <c:tx>
            <c:strRef>
              <c:f>'Ark1'!$T$105</c:f>
              <c:strCache>
                <c:ptCount val="1"/>
                <c:pt idx="0">
                  <c:v>Andel privatarkiv som er publiserte på Arkivportalen.no</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D58-462B-9290-D8B0270D473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D58-462B-9290-D8B0270D473A}"/>
              </c:ext>
            </c:extLst>
          </c:dPt>
          <c:dLbls>
            <c:dLbl>
              <c:idx val="0"/>
              <c:layout>
                <c:manualLayout>
                  <c:x val="-0.23724576981068857"/>
                  <c:y val="5.4370078740157528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4D58-462B-9290-D8B0270D473A}"/>
                </c:ext>
              </c:extLst>
            </c:dLbl>
            <c:dLbl>
              <c:idx val="1"/>
              <c:layout>
                <c:manualLayout>
                  <c:x val="0.22405428044898643"/>
                  <c:y val="-2.3891076115485563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4D58-462B-9290-D8B0270D473A}"/>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'Ark1'!$S$106:$S$107</c:f>
              <c:strCache>
                <c:ptCount val="2"/>
                <c:pt idx="0">
                  <c:v>Publisert</c:v>
                </c:pt>
                <c:pt idx="1">
                  <c:v>Ikkje publisert</c:v>
                </c:pt>
              </c:strCache>
            </c:strRef>
          </c:cat>
          <c:val>
            <c:numRef>
              <c:f>'Ark1'!$T$106:$T$107</c:f>
              <c:numCache>
                <c:formatCode>0%</c:formatCode>
                <c:ptCount val="2"/>
                <c:pt idx="0">
                  <c:v>0.44400000000000001</c:v>
                </c:pt>
                <c:pt idx="1">
                  <c:v>0.55600000000000005</c:v>
                </c:pt>
              </c:numCache>
            </c:numRef>
          </c:val>
          <c:extLst>
            <c:ext xmlns:c16="http://schemas.microsoft.com/office/drawing/2014/chart" uri="{C3380CC4-5D6E-409C-BE32-E72D297353CC}">
              <c16:uniqueId val="{00000004-4D58-462B-9290-D8B0270D473A}"/>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nn-NO" sz="1200" b="1">
                <a:solidFill>
                  <a:schemeClr val="tx1"/>
                </a:solidFill>
              </a:rPr>
              <a:t>Figur 21: Utvikling i del av privatarkiv (kataloginformasjon) publiserte på Arkivportalen.no 2016-2019</a:t>
            </a:r>
            <a:endParaRPr lang="nb-NO" sz="1200" b="1">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nb-NO"/>
        </a:p>
      </c:txPr>
    </c:title>
    <c:autoTitleDeleted val="0"/>
    <c:plotArea>
      <c:layout/>
      <c:lineChart>
        <c:grouping val="standard"/>
        <c:varyColors val="0"/>
        <c:ser>
          <c:idx val="0"/>
          <c:order val="0"/>
          <c:tx>
            <c:strRef>
              <c:f>'Ark1'!$B$482</c:f>
              <c:strCache>
                <c:ptCount val="1"/>
                <c:pt idx="0">
                  <c:v>Del privatarkiv som er publiserte på Arkivportalen</c:v>
                </c:pt>
              </c:strCache>
            </c:strRef>
          </c:tx>
          <c:spPr>
            <a:ln w="22225" cap="rnd" cmpd="sng" algn="ctr">
              <a:solidFill>
                <a:schemeClr val="accent1"/>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'Ark1'!$A$483:$A$486</c:f>
              <c:numCache>
                <c:formatCode>General</c:formatCode>
                <c:ptCount val="4"/>
                <c:pt idx="0">
                  <c:v>2016</c:v>
                </c:pt>
                <c:pt idx="1">
                  <c:v>2017</c:v>
                </c:pt>
                <c:pt idx="2">
                  <c:v>2018</c:v>
                </c:pt>
                <c:pt idx="3">
                  <c:v>2019</c:v>
                </c:pt>
              </c:numCache>
            </c:numRef>
          </c:cat>
          <c:val>
            <c:numRef>
              <c:f>'Ark1'!$B$483:$B$486</c:f>
              <c:numCache>
                <c:formatCode>0.0\ %</c:formatCode>
                <c:ptCount val="4"/>
                <c:pt idx="0">
                  <c:v>0.35</c:v>
                </c:pt>
                <c:pt idx="1">
                  <c:v>0.35299999999999998</c:v>
                </c:pt>
                <c:pt idx="2">
                  <c:v>0.38500000000000001</c:v>
                </c:pt>
                <c:pt idx="3">
                  <c:v>0.44400000000000001</c:v>
                </c:pt>
              </c:numCache>
            </c:numRef>
          </c:val>
          <c:smooth val="0"/>
          <c:extLst>
            <c:ext xmlns:c16="http://schemas.microsoft.com/office/drawing/2014/chart" uri="{C3380CC4-5D6E-409C-BE32-E72D297353CC}">
              <c16:uniqueId val="{00000000-6C67-4CCD-A5E4-B0F12516A8E5}"/>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307487584"/>
        <c:axId val="295838912"/>
      </c:lineChart>
      <c:catAx>
        <c:axId val="30748758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295838912"/>
        <c:crosses val="autoZero"/>
        <c:auto val="1"/>
        <c:lblAlgn val="ctr"/>
        <c:lblOffset val="100"/>
        <c:noMultiLvlLbl val="0"/>
      </c:catAx>
      <c:valAx>
        <c:axId val="295838912"/>
        <c:scaling>
          <c:orientation val="minMax"/>
          <c:max val="0.60000000000000009"/>
          <c:min val="0.2"/>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307487584"/>
        <c:crosses val="autoZero"/>
        <c:crossBetween val="between"/>
        <c:majorUnit val="0.1"/>
      </c:valAx>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nb-NO"/>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nn-NO" sz="1200" b="1">
                <a:solidFill>
                  <a:schemeClr val="tx1"/>
                </a:solidFill>
              </a:rPr>
              <a:t>Figur 22: Utvikling i talet på uttrekk av privatarkiv 2014-2019</a:t>
            </a:r>
            <a:endParaRPr lang="nb-NO" sz="1200" b="1">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nb-NO"/>
        </a:p>
      </c:txPr>
    </c:title>
    <c:autoTitleDeleted val="0"/>
    <c:plotArea>
      <c:layout/>
      <c:lineChart>
        <c:grouping val="standard"/>
        <c:varyColors val="0"/>
        <c:ser>
          <c:idx val="0"/>
          <c:order val="0"/>
          <c:tx>
            <c:strRef>
              <c:f>'Ark1'!$C$211</c:f>
              <c:strCache>
                <c:ptCount val="1"/>
                <c:pt idx="0">
                  <c:v>Uttrekk privat</c:v>
                </c:pt>
              </c:strCache>
            </c:strRef>
          </c:tx>
          <c:spPr>
            <a:ln w="22225" cap="rnd" cmpd="sng" algn="ctr">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'Ark1'!$A$212:$A$217</c:f>
              <c:numCache>
                <c:formatCode>General</c:formatCode>
                <c:ptCount val="6"/>
                <c:pt idx="0">
                  <c:v>2014</c:v>
                </c:pt>
                <c:pt idx="1">
                  <c:v>2015</c:v>
                </c:pt>
                <c:pt idx="2">
                  <c:v>2016</c:v>
                </c:pt>
                <c:pt idx="3">
                  <c:v>2017</c:v>
                </c:pt>
                <c:pt idx="4">
                  <c:v>2018</c:v>
                </c:pt>
                <c:pt idx="5">
                  <c:v>2019</c:v>
                </c:pt>
              </c:numCache>
            </c:numRef>
          </c:cat>
          <c:val>
            <c:numRef>
              <c:f>'Ark1'!$C$212:$C$217</c:f>
              <c:numCache>
                <c:formatCode>_ * #,##0_ ;_ * \-#,##0_ ;_ * "-"??_ ;_ @_ </c:formatCode>
                <c:ptCount val="6"/>
                <c:pt idx="0">
                  <c:v>10</c:v>
                </c:pt>
                <c:pt idx="1">
                  <c:v>30</c:v>
                </c:pt>
                <c:pt idx="2">
                  <c:v>205</c:v>
                </c:pt>
                <c:pt idx="3">
                  <c:v>237</c:v>
                </c:pt>
                <c:pt idx="4">
                  <c:v>260</c:v>
                </c:pt>
                <c:pt idx="5">
                  <c:v>454</c:v>
                </c:pt>
              </c:numCache>
            </c:numRef>
          </c:val>
          <c:smooth val="0"/>
          <c:extLst>
            <c:ext xmlns:c16="http://schemas.microsoft.com/office/drawing/2014/chart" uri="{C3380CC4-5D6E-409C-BE32-E72D297353CC}">
              <c16:uniqueId val="{00000000-5C97-492E-ABD9-D0055022556A}"/>
            </c:ext>
          </c:extLst>
        </c:ser>
        <c:ser>
          <c:idx val="1"/>
          <c:order val="1"/>
          <c:tx>
            <c:strRef>
              <c:f>'Ark1'!$D$211</c:f>
              <c:strCache>
                <c:ptCount val="1"/>
                <c:pt idx="0">
                  <c:v>Uttrekk totalt</c:v>
                </c:pt>
              </c:strCache>
            </c:strRef>
          </c:tx>
          <c:spPr>
            <a:ln w="22225" cap="rnd" cmpd="sng" algn="ctr">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'Ark1'!$A$212:$A$217</c:f>
              <c:numCache>
                <c:formatCode>General</c:formatCode>
                <c:ptCount val="6"/>
                <c:pt idx="0">
                  <c:v>2014</c:v>
                </c:pt>
                <c:pt idx="1">
                  <c:v>2015</c:v>
                </c:pt>
                <c:pt idx="2">
                  <c:v>2016</c:v>
                </c:pt>
                <c:pt idx="3">
                  <c:v>2017</c:v>
                </c:pt>
                <c:pt idx="4">
                  <c:v>2018</c:v>
                </c:pt>
                <c:pt idx="5">
                  <c:v>2019</c:v>
                </c:pt>
              </c:numCache>
            </c:numRef>
          </c:cat>
          <c:val>
            <c:numRef>
              <c:f>'Ark1'!$D$212:$D$217</c:f>
              <c:numCache>
                <c:formatCode>_ * #,##0_ ;_ * \-#,##0_ ;_ * "-"??_ ;_ @_ </c:formatCode>
                <c:ptCount val="6"/>
                <c:pt idx="0">
                  <c:v>1860</c:v>
                </c:pt>
                <c:pt idx="1">
                  <c:v>2174</c:v>
                </c:pt>
                <c:pt idx="2">
                  <c:v>2519</c:v>
                </c:pt>
                <c:pt idx="3">
                  <c:v>2683</c:v>
                </c:pt>
                <c:pt idx="4">
                  <c:v>2940</c:v>
                </c:pt>
                <c:pt idx="5">
                  <c:v>3583</c:v>
                </c:pt>
              </c:numCache>
            </c:numRef>
          </c:val>
          <c:smooth val="0"/>
          <c:extLst>
            <c:ext xmlns:c16="http://schemas.microsoft.com/office/drawing/2014/chart" uri="{C3380CC4-5D6E-409C-BE32-E72D297353CC}">
              <c16:uniqueId val="{00000001-5C97-492E-ABD9-D0055022556A}"/>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405733504"/>
        <c:axId val="405736128"/>
      </c:lineChart>
      <c:catAx>
        <c:axId val="40573350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405736128"/>
        <c:crosses val="autoZero"/>
        <c:auto val="1"/>
        <c:lblAlgn val="ctr"/>
        <c:lblOffset val="100"/>
        <c:noMultiLvlLbl val="0"/>
      </c:catAx>
      <c:valAx>
        <c:axId val="405736128"/>
        <c:scaling>
          <c:orientation val="minMax"/>
        </c:scaling>
        <c:delete val="0"/>
        <c:axPos val="l"/>
        <c:numFmt formatCode="_ * #,##0_ ;_ * \-#,##0_ ;_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405733504"/>
        <c:crosses val="autoZero"/>
        <c:crossBetween val="between"/>
        <c:majorUnit val="1000"/>
      </c:valAx>
      <c:spPr>
        <a:gradFill>
          <a:gsLst>
            <a:gs pos="100000">
              <a:schemeClr val="lt1">
                <a:lumMod val="95000"/>
              </a:schemeClr>
            </a:gs>
            <a:gs pos="0">
              <a:schemeClr val="lt1"/>
            </a:gs>
          </a:gsLst>
          <a:lin ang="5400000" scaled="0"/>
        </a:gra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nb-NO"/>
        </a:p>
      </c:txPr>
    </c:legend>
    <c:plotVisOnly val="1"/>
    <c:dispBlanksAs val="gap"/>
    <c:showDLblsOverMax val="0"/>
  </c:chart>
  <c:spPr>
    <a:solidFill>
      <a:schemeClr val="lt1"/>
    </a:solidFill>
    <a:ln>
      <a:noFill/>
    </a:ln>
    <a:effectLst/>
  </c:spPr>
  <c:txPr>
    <a:bodyPr/>
    <a:lstStyle/>
    <a:p>
      <a:pPr>
        <a:defRPr/>
      </a:pPr>
      <a:endParaRPr lang="nb-NO"/>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lang="nn-NO" sz="1200" b="1">
                <a:solidFill>
                  <a:schemeClr val="tx1"/>
                </a:solidFill>
                <a:effectLst/>
              </a:rPr>
              <a:t>Figur 23: Lagringsforhold for audiovisuelt arkivmateriale etter institusjonstype pr. 2019 </a:t>
            </a: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lumMod val="65000"/>
                    <a:lumOff val="35000"/>
                  </a:prstClr>
                </a:solidFill>
              </a:defRPr>
            </a:pPr>
            <a:endParaRPr lang="nb-NO" sz="1200">
              <a:effectLst/>
            </a:endParaRP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lumMod val="65000"/>
                    <a:lumOff val="35000"/>
                  </a:prstClr>
                </a:solidFill>
              </a:defRPr>
            </a:pPr>
            <a:r>
              <a:rPr lang="nb-NO" sz="1200"/>
              <a:t>Dersom institusjonen har foto-, lyd- og film/videomateriale, </a:t>
            </a:r>
            <a:r>
              <a:rPr lang="nb-NO" sz="1200" err="1"/>
              <a:t>oppbevarast</a:t>
            </a:r>
            <a:r>
              <a:rPr lang="nb-NO" sz="1200"/>
              <a:t> dette i lokale eigna for langtidsbevaring av slikt materiale?</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endParaRPr lang="nb-NO"/>
        </a:p>
      </c:txPr>
    </c:title>
    <c:autoTitleDeleted val="0"/>
    <c:plotArea>
      <c:layout>
        <c:manualLayout>
          <c:layoutTarget val="inner"/>
          <c:xMode val="edge"/>
          <c:yMode val="edge"/>
          <c:x val="0.17200140880331685"/>
          <c:y val="0.21005328684036048"/>
          <c:w val="0.80491152672573085"/>
          <c:h val="0.63032013559218192"/>
        </c:manualLayout>
      </c:layout>
      <c:barChart>
        <c:barDir val="bar"/>
        <c:grouping val="clustered"/>
        <c:varyColors val="0"/>
        <c:ser>
          <c:idx val="0"/>
          <c:order val="0"/>
          <c:tx>
            <c:strRef>
              <c:f>'Ark1'!$A$498</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'Ark1'!$B$497:$E$497</c:f>
              <c:strCache>
                <c:ptCount val="4"/>
                <c:pt idx="0">
                  <c:v>Veit ikkje</c:v>
                </c:pt>
                <c:pt idx="1">
                  <c:v>Nei</c:v>
                </c:pt>
                <c:pt idx="2">
                  <c:v>Delar av materialet</c:v>
                </c:pt>
                <c:pt idx="3">
                  <c:v>Ja, alt</c:v>
                </c:pt>
              </c:strCache>
            </c:strRef>
          </c:cat>
          <c:val>
            <c:numRef>
              <c:f>'Ark1'!$B$498:$E$498</c:f>
              <c:numCache>
                <c:formatCode>0%</c:formatCode>
                <c:ptCount val="4"/>
                <c:pt idx="0">
                  <c:v>0.12</c:v>
                </c:pt>
                <c:pt idx="1">
                  <c:v>0.18</c:v>
                </c:pt>
                <c:pt idx="2">
                  <c:v>0.43</c:v>
                </c:pt>
                <c:pt idx="3">
                  <c:v>0.26</c:v>
                </c:pt>
              </c:numCache>
            </c:numRef>
          </c:val>
          <c:extLst>
            <c:ext xmlns:c16="http://schemas.microsoft.com/office/drawing/2014/chart" uri="{C3380CC4-5D6E-409C-BE32-E72D297353CC}">
              <c16:uniqueId val="{00000000-875D-4F8D-9CFB-164F27AF3168}"/>
            </c:ext>
          </c:extLst>
        </c:ser>
        <c:ser>
          <c:idx val="1"/>
          <c:order val="1"/>
          <c:tx>
            <c:strRef>
              <c:f>'Ark1'!$A$499</c:f>
              <c:strCache>
                <c:ptCount val="1"/>
                <c:pt idx="0">
                  <c:v>Arkivinstitusjonar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'Ark1'!$B$497:$E$497</c:f>
              <c:strCache>
                <c:ptCount val="4"/>
                <c:pt idx="0">
                  <c:v>Veit ikkje</c:v>
                </c:pt>
                <c:pt idx="1">
                  <c:v>Nei</c:v>
                </c:pt>
                <c:pt idx="2">
                  <c:v>Delar av materialet</c:v>
                </c:pt>
                <c:pt idx="3">
                  <c:v>Ja, alt</c:v>
                </c:pt>
              </c:strCache>
            </c:strRef>
          </c:cat>
          <c:val>
            <c:numRef>
              <c:f>'Ark1'!$B$499:$E$499</c:f>
              <c:numCache>
                <c:formatCode>0%</c:formatCode>
                <c:ptCount val="4"/>
                <c:pt idx="0">
                  <c:v>0.03</c:v>
                </c:pt>
                <c:pt idx="1">
                  <c:v>0.23</c:v>
                </c:pt>
                <c:pt idx="2">
                  <c:v>0.28999999999999998</c:v>
                </c:pt>
                <c:pt idx="3">
                  <c:v>0.45</c:v>
                </c:pt>
              </c:numCache>
            </c:numRef>
          </c:val>
          <c:extLst>
            <c:ext xmlns:c16="http://schemas.microsoft.com/office/drawing/2014/chart" uri="{C3380CC4-5D6E-409C-BE32-E72D297353CC}">
              <c16:uniqueId val="{00000001-875D-4F8D-9CFB-164F27AF3168}"/>
            </c:ext>
          </c:extLst>
        </c:ser>
        <c:ser>
          <c:idx val="2"/>
          <c:order val="2"/>
          <c:tx>
            <c:strRef>
              <c:f>'Ark1'!$A$500</c:f>
              <c:strCache>
                <c:ptCount val="1"/>
                <c:pt idx="0">
                  <c:v>Bibliotek og museum</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'Ark1'!$B$497:$E$497</c:f>
              <c:strCache>
                <c:ptCount val="4"/>
                <c:pt idx="0">
                  <c:v>Veit ikkje</c:v>
                </c:pt>
                <c:pt idx="1">
                  <c:v>Nei</c:v>
                </c:pt>
                <c:pt idx="2">
                  <c:v>Delar av materialet</c:v>
                </c:pt>
                <c:pt idx="3">
                  <c:v>Ja, alt</c:v>
                </c:pt>
              </c:strCache>
            </c:strRef>
          </c:cat>
          <c:val>
            <c:numRef>
              <c:f>'Ark1'!$B$500:$E$500</c:f>
              <c:numCache>
                <c:formatCode>0%</c:formatCode>
                <c:ptCount val="4"/>
                <c:pt idx="0">
                  <c:v>0.15</c:v>
                </c:pt>
                <c:pt idx="1">
                  <c:v>0.17</c:v>
                </c:pt>
                <c:pt idx="2">
                  <c:v>0.47</c:v>
                </c:pt>
                <c:pt idx="3">
                  <c:v>0.21</c:v>
                </c:pt>
              </c:numCache>
            </c:numRef>
          </c:val>
          <c:extLst>
            <c:ext xmlns:c16="http://schemas.microsoft.com/office/drawing/2014/chart" uri="{C3380CC4-5D6E-409C-BE32-E72D297353CC}">
              <c16:uniqueId val="{00000002-875D-4F8D-9CFB-164F27AF3168}"/>
            </c:ext>
          </c:extLst>
        </c:ser>
        <c:dLbls>
          <c:dLblPos val="outEnd"/>
          <c:showLegendKey val="0"/>
          <c:showVal val="1"/>
          <c:showCatName val="0"/>
          <c:showSerName val="0"/>
          <c:showPercent val="0"/>
          <c:showBubbleSize val="0"/>
        </c:dLbls>
        <c:gapWidth val="182"/>
        <c:axId val="1662144000"/>
        <c:axId val="2109093648"/>
      </c:barChart>
      <c:catAx>
        <c:axId val="16621440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2109093648"/>
        <c:crosses val="autoZero"/>
        <c:auto val="1"/>
        <c:lblAlgn val="ctr"/>
        <c:lblOffset val="100"/>
        <c:noMultiLvlLbl val="0"/>
      </c:catAx>
      <c:valAx>
        <c:axId val="21090936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1662144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b="1">
                <a:solidFill>
                  <a:schemeClr val="tx1"/>
                </a:solidFill>
                <a:effectLst/>
              </a:rPr>
              <a:t>Figur 24: Institusjonar med arkiv (kataloginformasjon) tilgjengeleg på lesesal etter institusjonstype pr. 2019</a:t>
            </a:r>
            <a:endParaRPr lang="nb-NO" sz="120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bar"/>
        <c:grouping val="percentStacked"/>
        <c:varyColors val="0"/>
        <c:ser>
          <c:idx val="0"/>
          <c:order val="0"/>
          <c:tx>
            <c:strRef>
              <c:f>'Ark1'!$C$375</c:f>
              <c:strCache>
                <c:ptCount val="1"/>
                <c:pt idx="0">
                  <c:v>Ja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'Ark1'!$B$376:$B$378</c:f>
              <c:strCache>
                <c:ptCount val="3"/>
                <c:pt idx="0">
                  <c:v>Totalt</c:v>
                </c:pt>
                <c:pt idx="1">
                  <c:v>Bibliotek og museum</c:v>
                </c:pt>
                <c:pt idx="2">
                  <c:v>Arkivinstitusjonar</c:v>
                </c:pt>
              </c:strCache>
            </c:strRef>
          </c:cat>
          <c:val>
            <c:numRef>
              <c:f>'Ark1'!$C$376:$C$378</c:f>
              <c:numCache>
                <c:formatCode>0</c:formatCode>
                <c:ptCount val="3"/>
                <c:pt idx="0">
                  <c:v>106</c:v>
                </c:pt>
                <c:pt idx="1">
                  <c:v>77</c:v>
                </c:pt>
                <c:pt idx="2">
                  <c:v>29</c:v>
                </c:pt>
              </c:numCache>
            </c:numRef>
          </c:val>
          <c:extLst>
            <c:ext xmlns:c16="http://schemas.microsoft.com/office/drawing/2014/chart" uri="{C3380CC4-5D6E-409C-BE32-E72D297353CC}">
              <c16:uniqueId val="{00000000-8982-4EBB-8158-139E8CCA5E82}"/>
            </c:ext>
          </c:extLst>
        </c:ser>
        <c:ser>
          <c:idx val="1"/>
          <c:order val="1"/>
          <c:tx>
            <c:strRef>
              <c:f>'Ark1'!$D$375</c:f>
              <c:strCache>
                <c:ptCount val="1"/>
                <c:pt idx="0">
                  <c:v>Nei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'Ark1'!$B$376:$B$378</c:f>
              <c:strCache>
                <c:ptCount val="3"/>
                <c:pt idx="0">
                  <c:v>Totalt</c:v>
                </c:pt>
                <c:pt idx="1">
                  <c:v>Bibliotek og museum</c:v>
                </c:pt>
                <c:pt idx="2">
                  <c:v>Arkivinstitusjonar</c:v>
                </c:pt>
              </c:strCache>
            </c:strRef>
          </c:cat>
          <c:val>
            <c:numRef>
              <c:f>'Ark1'!$D$376:$D$378</c:f>
              <c:numCache>
                <c:formatCode>0</c:formatCode>
                <c:ptCount val="3"/>
                <c:pt idx="0">
                  <c:v>44</c:v>
                </c:pt>
                <c:pt idx="1">
                  <c:v>42</c:v>
                </c:pt>
                <c:pt idx="2">
                  <c:v>2</c:v>
                </c:pt>
              </c:numCache>
            </c:numRef>
          </c:val>
          <c:extLst>
            <c:ext xmlns:c16="http://schemas.microsoft.com/office/drawing/2014/chart" uri="{C3380CC4-5D6E-409C-BE32-E72D297353CC}">
              <c16:uniqueId val="{00000001-8982-4EBB-8158-139E8CCA5E82}"/>
            </c:ext>
          </c:extLst>
        </c:ser>
        <c:dLbls>
          <c:showLegendKey val="0"/>
          <c:showVal val="0"/>
          <c:showCatName val="0"/>
          <c:showSerName val="0"/>
          <c:showPercent val="0"/>
          <c:showBubbleSize val="0"/>
        </c:dLbls>
        <c:gapWidth val="150"/>
        <c:overlap val="100"/>
        <c:axId val="1605760303"/>
        <c:axId val="1399332175"/>
      </c:barChart>
      <c:catAx>
        <c:axId val="16057603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1399332175"/>
        <c:crosses val="autoZero"/>
        <c:auto val="1"/>
        <c:lblAlgn val="ctr"/>
        <c:lblOffset val="100"/>
        <c:noMultiLvlLbl val="0"/>
      </c:catAx>
      <c:valAx>
        <c:axId val="139933217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16057603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b="1">
                <a:solidFill>
                  <a:schemeClr val="tx1"/>
                </a:solidFill>
                <a:effectLst/>
              </a:rPr>
              <a:t>Figur 25: Institusjonar som gir tilgjenge til arkiv (kataloginformasjon) på nett etter institusjonstype pr. 2019 </a:t>
            </a:r>
            <a:endParaRPr lang="nb-NO" sz="120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bar"/>
        <c:grouping val="clustered"/>
        <c:varyColors val="0"/>
        <c:ser>
          <c:idx val="0"/>
          <c:order val="0"/>
          <c:tx>
            <c:strRef>
              <c:f>'Ark1'!$A$365</c:f>
              <c:strCache>
                <c:ptCount val="1"/>
                <c:pt idx="0">
                  <c:v>Totalt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'Ark1'!$B$364:$E$364</c:f>
              <c:strCache>
                <c:ptCount val="4"/>
                <c:pt idx="0">
                  <c:v>Andre nettstader</c:v>
                </c:pt>
                <c:pt idx="1">
                  <c:v>Ikkje digitalt tilgjengeleg</c:v>
                </c:pt>
                <c:pt idx="2">
                  <c:v>Eigen nettstad</c:v>
                </c:pt>
                <c:pt idx="3">
                  <c:v>Arkivportalen.no</c:v>
                </c:pt>
              </c:strCache>
            </c:strRef>
          </c:cat>
          <c:val>
            <c:numRef>
              <c:f>'Ark1'!$B$365:$E$365</c:f>
              <c:numCache>
                <c:formatCode>0%</c:formatCode>
                <c:ptCount val="4"/>
                <c:pt idx="0">
                  <c:v>0.17</c:v>
                </c:pt>
                <c:pt idx="1">
                  <c:v>0.48</c:v>
                </c:pt>
                <c:pt idx="2">
                  <c:v>0.28999999999999998</c:v>
                </c:pt>
                <c:pt idx="3">
                  <c:v>0.44</c:v>
                </c:pt>
              </c:numCache>
            </c:numRef>
          </c:val>
          <c:extLst>
            <c:ext xmlns:c16="http://schemas.microsoft.com/office/drawing/2014/chart" uri="{C3380CC4-5D6E-409C-BE32-E72D297353CC}">
              <c16:uniqueId val="{00000000-8CEE-4EFF-B713-EBE990BE0AE2}"/>
            </c:ext>
          </c:extLst>
        </c:ser>
        <c:ser>
          <c:idx val="1"/>
          <c:order val="1"/>
          <c:tx>
            <c:strRef>
              <c:f>'Ark1'!$A$366</c:f>
              <c:strCache>
                <c:ptCount val="1"/>
                <c:pt idx="0">
                  <c:v>Arkivinstituasjonar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'Ark1'!$B$364:$E$364</c:f>
              <c:strCache>
                <c:ptCount val="4"/>
                <c:pt idx="0">
                  <c:v>Andre nettstader</c:v>
                </c:pt>
                <c:pt idx="1">
                  <c:v>Ikkje digitalt tilgjengeleg</c:v>
                </c:pt>
                <c:pt idx="2">
                  <c:v>Eigen nettstad</c:v>
                </c:pt>
                <c:pt idx="3">
                  <c:v>Arkivportalen.no</c:v>
                </c:pt>
              </c:strCache>
            </c:strRef>
          </c:cat>
          <c:val>
            <c:numRef>
              <c:f>'Ark1'!$B$366:$E$366</c:f>
              <c:numCache>
                <c:formatCode>0%</c:formatCode>
                <c:ptCount val="4"/>
                <c:pt idx="0">
                  <c:v>0.13</c:v>
                </c:pt>
                <c:pt idx="1">
                  <c:v>0.26</c:v>
                </c:pt>
                <c:pt idx="2">
                  <c:v>0.55000000000000004</c:v>
                </c:pt>
                <c:pt idx="3">
                  <c:v>0.81</c:v>
                </c:pt>
              </c:numCache>
            </c:numRef>
          </c:val>
          <c:extLst>
            <c:ext xmlns:c16="http://schemas.microsoft.com/office/drawing/2014/chart" uri="{C3380CC4-5D6E-409C-BE32-E72D297353CC}">
              <c16:uniqueId val="{00000001-8CEE-4EFF-B713-EBE990BE0AE2}"/>
            </c:ext>
          </c:extLst>
        </c:ser>
        <c:ser>
          <c:idx val="2"/>
          <c:order val="2"/>
          <c:tx>
            <c:strRef>
              <c:f>'Ark1'!$A$367</c:f>
              <c:strCache>
                <c:ptCount val="1"/>
                <c:pt idx="0">
                  <c:v>Bibliotek og museum</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'Ark1'!$B$364:$E$364</c:f>
              <c:strCache>
                <c:ptCount val="4"/>
                <c:pt idx="0">
                  <c:v>Andre nettstader</c:v>
                </c:pt>
                <c:pt idx="1">
                  <c:v>Ikkje digitalt tilgjengeleg</c:v>
                </c:pt>
                <c:pt idx="2">
                  <c:v>Eigen nettstad</c:v>
                </c:pt>
                <c:pt idx="3">
                  <c:v>Arkivportalen.no</c:v>
                </c:pt>
              </c:strCache>
            </c:strRef>
          </c:cat>
          <c:val>
            <c:numRef>
              <c:f>'Ark1'!$B$367:$E$367</c:f>
              <c:numCache>
                <c:formatCode>0%</c:formatCode>
                <c:ptCount val="4"/>
                <c:pt idx="0">
                  <c:v>0.18</c:v>
                </c:pt>
                <c:pt idx="1">
                  <c:v>0.54</c:v>
                </c:pt>
                <c:pt idx="2">
                  <c:v>0.22</c:v>
                </c:pt>
                <c:pt idx="3">
                  <c:v>0.34</c:v>
                </c:pt>
              </c:numCache>
            </c:numRef>
          </c:val>
          <c:extLst>
            <c:ext xmlns:c16="http://schemas.microsoft.com/office/drawing/2014/chart" uri="{C3380CC4-5D6E-409C-BE32-E72D297353CC}">
              <c16:uniqueId val="{00000002-8CEE-4EFF-B713-EBE990BE0AE2}"/>
            </c:ext>
          </c:extLst>
        </c:ser>
        <c:dLbls>
          <c:dLblPos val="outEnd"/>
          <c:showLegendKey val="0"/>
          <c:showVal val="1"/>
          <c:showCatName val="0"/>
          <c:showSerName val="0"/>
          <c:showPercent val="0"/>
          <c:showBubbleSize val="0"/>
        </c:dLbls>
        <c:gapWidth val="182"/>
        <c:axId val="2121880864"/>
        <c:axId val="2109108624"/>
      </c:barChart>
      <c:catAx>
        <c:axId val="21218808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2109108624"/>
        <c:crosses val="autoZero"/>
        <c:auto val="1"/>
        <c:lblAlgn val="ctr"/>
        <c:lblOffset val="100"/>
        <c:noMultiLvlLbl val="0"/>
      </c:catAx>
      <c:valAx>
        <c:axId val="210910862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2121880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nn-NO" sz="1200" b="1">
                <a:solidFill>
                  <a:schemeClr val="tx1"/>
                </a:solidFill>
              </a:rPr>
              <a:t>Figur 26: Utvikling i tal på besøk i Arkivportalen 2017-2019 </a:t>
            </a:r>
            <a:endParaRPr lang="nb-NO" sz="1200" b="1">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nb-NO"/>
        </a:p>
      </c:txPr>
    </c:title>
    <c:autoTitleDeleted val="0"/>
    <c:plotArea>
      <c:layout/>
      <c:lineChart>
        <c:grouping val="standard"/>
        <c:varyColors val="0"/>
        <c:ser>
          <c:idx val="0"/>
          <c:order val="0"/>
          <c:tx>
            <c:strRef>
              <c:f>'Ark1'!$B$348</c:f>
              <c:strCache>
                <c:ptCount val="1"/>
                <c:pt idx="0">
                  <c:v>Tal på besøk i arkivportalen</c:v>
                </c:pt>
              </c:strCache>
            </c:strRef>
          </c:tx>
          <c:spPr>
            <a:ln w="22225" cap="rnd" cmpd="sng" algn="ctr">
              <a:solidFill>
                <a:schemeClr val="accent1"/>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'Ark1'!$A$349:$A$351</c:f>
              <c:numCache>
                <c:formatCode>General</c:formatCode>
                <c:ptCount val="3"/>
                <c:pt idx="0">
                  <c:v>2017</c:v>
                </c:pt>
                <c:pt idx="1">
                  <c:v>2018</c:v>
                </c:pt>
                <c:pt idx="2">
                  <c:v>2019</c:v>
                </c:pt>
              </c:numCache>
            </c:numRef>
          </c:cat>
          <c:val>
            <c:numRef>
              <c:f>'Ark1'!$B$349:$B$351</c:f>
              <c:numCache>
                <c:formatCode>General</c:formatCode>
                <c:ptCount val="3"/>
                <c:pt idx="0">
                  <c:v>182200</c:v>
                </c:pt>
                <c:pt idx="1">
                  <c:v>120600</c:v>
                </c:pt>
                <c:pt idx="2">
                  <c:v>77468</c:v>
                </c:pt>
              </c:numCache>
            </c:numRef>
          </c:val>
          <c:smooth val="0"/>
          <c:extLst>
            <c:ext xmlns:c16="http://schemas.microsoft.com/office/drawing/2014/chart" uri="{C3380CC4-5D6E-409C-BE32-E72D297353CC}">
              <c16:uniqueId val="{00000000-3DA3-46CB-8021-535B2A2F5CAD}"/>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585992992"/>
        <c:axId val="36116944"/>
      </c:lineChart>
      <c:catAx>
        <c:axId val="58599299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36116944"/>
        <c:crosses val="autoZero"/>
        <c:auto val="1"/>
        <c:lblAlgn val="ctr"/>
        <c:lblOffset val="100"/>
        <c:noMultiLvlLbl val="0"/>
      </c:catAx>
      <c:valAx>
        <c:axId val="36116944"/>
        <c:scaling>
          <c:orientation val="minMax"/>
          <c:max val="25000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585992992"/>
        <c:crosses val="autoZero"/>
        <c:crossBetween val="between"/>
        <c:majorUnit val="50000"/>
      </c:valAx>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nb-NO"/>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nb-NO" sz="1200" b="1">
                <a:solidFill>
                  <a:schemeClr val="tx1"/>
                </a:solidFill>
              </a:rPr>
              <a:t>Figur 27: Utvikling i </a:t>
            </a:r>
            <a:r>
              <a:rPr lang="nb-NO" sz="1200" b="1" err="1">
                <a:solidFill>
                  <a:schemeClr val="tx1"/>
                </a:solidFill>
              </a:rPr>
              <a:t>førespurnader</a:t>
            </a:r>
            <a:r>
              <a:rPr lang="nb-NO" sz="1200" b="1">
                <a:solidFill>
                  <a:schemeClr val="tx1"/>
                </a:solidFill>
              </a:rPr>
              <a:t> og lesesalsbesøk 2014-2019</a:t>
            </a: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nb-NO"/>
        </a:p>
      </c:txPr>
    </c:title>
    <c:autoTitleDeleted val="0"/>
    <c:plotArea>
      <c:layout/>
      <c:lineChart>
        <c:grouping val="standard"/>
        <c:varyColors val="0"/>
        <c:ser>
          <c:idx val="0"/>
          <c:order val="0"/>
          <c:tx>
            <c:strRef>
              <c:f>'Ark1'!$B$252:$B$253</c:f>
              <c:strCache>
                <c:ptCount val="2"/>
                <c:pt idx="1">
                  <c:v>Førespurnader totalt</c:v>
                </c:pt>
              </c:strCache>
            </c:strRef>
          </c:tx>
          <c:spPr>
            <a:ln w="22225" cap="rnd" cmpd="sng" algn="ctr">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'Ark1'!$A$254:$A$259</c:f>
              <c:numCache>
                <c:formatCode>General</c:formatCode>
                <c:ptCount val="6"/>
                <c:pt idx="0">
                  <c:v>2014</c:v>
                </c:pt>
                <c:pt idx="1">
                  <c:v>2015</c:v>
                </c:pt>
                <c:pt idx="2">
                  <c:v>2016</c:v>
                </c:pt>
                <c:pt idx="3">
                  <c:v>2017</c:v>
                </c:pt>
                <c:pt idx="4">
                  <c:v>2018</c:v>
                </c:pt>
                <c:pt idx="5">
                  <c:v>2019</c:v>
                </c:pt>
              </c:numCache>
            </c:numRef>
          </c:cat>
          <c:val>
            <c:numRef>
              <c:f>'Ark1'!$B$254:$B$259</c:f>
              <c:numCache>
                <c:formatCode>#,##0</c:formatCode>
                <c:ptCount val="6"/>
                <c:pt idx="0">
                  <c:v>89251</c:v>
                </c:pt>
                <c:pt idx="1">
                  <c:v>103962</c:v>
                </c:pt>
                <c:pt idx="2">
                  <c:v>79938</c:v>
                </c:pt>
                <c:pt idx="3">
                  <c:v>51164</c:v>
                </c:pt>
                <c:pt idx="4">
                  <c:v>60064</c:v>
                </c:pt>
                <c:pt idx="5" formatCode="_ * #,##0_ ;_ * \-#,##0_ ;_ * &quot;-&quot;??_ ;_ @_ ">
                  <c:v>59311</c:v>
                </c:pt>
              </c:numCache>
            </c:numRef>
          </c:val>
          <c:smooth val="0"/>
          <c:extLst>
            <c:ext xmlns:c16="http://schemas.microsoft.com/office/drawing/2014/chart" uri="{C3380CC4-5D6E-409C-BE32-E72D297353CC}">
              <c16:uniqueId val="{00000000-A967-4689-B3ED-6D302EFE23BD}"/>
            </c:ext>
          </c:extLst>
        </c:ser>
        <c:ser>
          <c:idx val="1"/>
          <c:order val="1"/>
          <c:tx>
            <c:strRef>
              <c:f>'Ark1'!$C$252:$C$253</c:f>
              <c:strCache>
                <c:ptCount val="2"/>
                <c:pt idx="1">
                  <c:v>Lesesalsbesøk totalt</c:v>
                </c:pt>
              </c:strCache>
            </c:strRef>
          </c:tx>
          <c:spPr>
            <a:ln w="22225" cap="rnd" cmpd="sng" algn="ctr">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'Ark1'!$A$254:$A$259</c:f>
              <c:numCache>
                <c:formatCode>General</c:formatCode>
                <c:ptCount val="6"/>
                <c:pt idx="0">
                  <c:v>2014</c:v>
                </c:pt>
                <c:pt idx="1">
                  <c:v>2015</c:v>
                </c:pt>
                <c:pt idx="2">
                  <c:v>2016</c:v>
                </c:pt>
                <c:pt idx="3">
                  <c:v>2017</c:v>
                </c:pt>
                <c:pt idx="4">
                  <c:v>2018</c:v>
                </c:pt>
                <c:pt idx="5">
                  <c:v>2019</c:v>
                </c:pt>
              </c:numCache>
            </c:numRef>
          </c:cat>
          <c:val>
            <c:numRef>
              <c:f>'Ark1'!$C$254:$C$259</c:f>
              <c:numCache>
                <c:formatCode>#,##0</c:formatCode>
                <c:ptCount val="6"/>
                <c:pt idx="0">
                  <c:v>35485</c:v>
                </c:pt>
                <c:pt idx="1">
                  <c:v>37299</c:v>
                </c:pt>
                <c:pt idx="2">
                  <c:v>33149</c:v>
                </c:pt>
                <c:pt idx="3">
                  <c:v>32799</c:v>
                </c:pt>
                <c:pt idx="4">
                  <c:v>32408</c:v>
                </c:pt>
                <c:pt idx="5" formatCode="_ * #,##0_ ;_ * \-#,##0_ ;_ * &quot;-&quot;??_ ;_ @_ ">
                  <c:v>31876</c:v>
                </c:pt>
              </c:numCache>
            </c:numRef>
          </c:val>
          <c:smooth val="0"/>
          <c:extLst>
            <c:ext xmlns:c16="http://schemas.microsoft.com/office/drawing/2014/chart" uri="{C3380CC4-5D6E-409C-BE32-E72D297353CC}">
              <c16:uniqueId val="{00000001-A967-4689-B3ED-6D302EFE23BD}"/>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728644624"/>
        <c:axId val="1724702640"/>
      </c:lineChart>
      <c:catAx>
        <c:axId val="172864462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1724702640"/>
        <c:crosses val="autoZero"/>
        <c:auto val="1"/>
        <c:lblAlgn val="ctr"/>
        <c:lblOffset val="100"/>
        <c:noMultiLvlLbl val="0"/>
      </c:catAx>
      <c:valAx>
        <c:axId val="172470264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1728644624"/>
        <c:crosses val="autoZero"/>
        <c:crossBetween val="between"/>
      </c:valAx>
      <c:spPr>
        <a:gradFill>
          <a:gsLst>
            <a:gs pos="100000">
              <a:schemeClr val="lt1">
                <a:lumMod val="95000"/>
              </a:schemeClr>
            </a:gs>
            <a:gs pos="0">
              <a:schemeClr val="lt1"/>
            </a:gs>
          </a:gsLst>
          <a:lin ang="5400000" scaled="0"/>
        </a:gra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nb-NO"/>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nn-NO" sz="1200" b="1">
                <a:solidFill>
                  <a:schemeClr val="tx1"/>
                </a:solidFill>
              </a:rPr>
              <a:t>Figur 28: Utvikling i besøk på Digitalarkivet 2014-2019</a:t>
            </a:r>
            <a:endParaRPr lang="nb-NO" sz="1200" b="1">
              <a:solidFill>
                <a:schemeClr val="tx1"/>
              </a:solidFill>
            </a:endParaRPr>
          </a:p>
        </c:rich>
      </c:tx>
      <c:layout>
        <c:manualLayout>
          <c:xMode val="edge"/>
          <c:yMode val="edge"/>
          <c:x val="0.31589651867572577"/>
          <c:y val="2.050956857503447E-2"/>
        </c:manualLayout>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nb-NO"/>
        </a:p>
      </c:txPr>
    </c:title>
    <c:autoTitleDeleted val="0"/>
    <c:plotArea>
      <c:layout/>
      <c:lineChart>
        <c:grouping val="standard"/>
        <c:varyColors val="0"/>
        <c:ser>
          <c:idx val="1"/>
          <c:order val="0"/>
          <c:tx>
            <c:strRef>
              <c:f>'Ark1'!$B$416</c:f>
              <c:strCache>
                <c:ptCount val="1"/>
                <c:pt idx="0">
                  <c:v>Besøk Digitalarkivet</c:v>
                </c:pt>
              </c:strCache>
            </c:strRef>
          </c:tx>
          <c:spPr>
            <a:ln w="22225" cap="rnd" cmpd="sng" algn="ctr">
              <a:solidFill>
                <a:schemeClr val="accent2"/>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'Ark1'!$A$417:$A$422</c:f>
              <c:numCache>
                <c:formatCode>General</c:formatCode>
                <c:ptCount val="6"/>
                <c:pt idx="0">
                  <c:v>2014</c:v>
                </c:pt>
                <c:pt idx="1">
                  <c:v>2015</c:v>
                </c:pt>
                <c:pt idx="2">
                  <c:v>2016</c:v>
                </c:pt>
                <c:pt idx="3">
                  <c:v>2017</c:v>
                </c:pt>
                <c:pt idx="4">
                  <c:v>2018</c:v>
                </c:pt>
                <c:pt idx="5">
                  <c:v>2019</c:v>
                </c:pt>
              </c:numCache>
            </c:numRef>
          </c:cat>
          <c:val>
            <c:numRef>
              <c:f>'Ark1'!$B$417:$B$422</c:f>
              <c:numCache>
                <c:formatCode>_ * #,##0_ ;_ * \-#,##0_ ;_ * "-"??_ ;_ @_ </c:formatCode>
                <c:ptCount val="6"/>
                <c:pt idx="0">
                  <c:v>5300000</c:v>
                </c:pt>
                <c:pt idx="1">
                  <c:v>4900000</c:v>
                </c:pt>
                <c:pt idx="2">
                  <c:v>5400000</c:v>
                </c:pt>
                <c:pt idx="3">
                  <c:v>6800000</c:v>
                </c:pt>
                <c:pt idx="4">
                  <c:v>5900000</c:v>
                </c:pt>
                <c:pt idx="5">
                  <c:v>6200000</c:v>
                </c:pt>
              </c:numCache>
            </c:numRef>
          </c:val>
          <c:smooth val="0"/>
          <c:extLst>
            <c:ext xmlns:c16="http://schemas.microsoft.com/office/drawing/2014/chart" uri="{C3380CC4-5D6E-409C-BE32-E72D297353CC}">
              <c16:uniqueId val="{00000000-CA82-4ABB-BB1D-0A7DDD476E68}"/>
            </c:ext>
          </c:extLst>
        </c:ser>
        <c:ser>
          <c:idx val="2"/>
          <c:order val="1"/>
          <c:tx>
            <c:strRef>
              <c:f>'Ark1'!$C$416</c:f>
              <c:strCache>
                <c:ptCount val="1"/>
                <c:pt idx="0">
                  <c:v>Unike brukarar i Digitalarkivet</c:v>
                </c:pt>
              </c:strCache>
            </c:strRef>
          </c:tx>
          <c:spPr>
            <a:ln w="22225" cap="rnd" cmpd="sng" algn="ctr">
              <a:solidFill>
                <a:schemeClr val="accent1"/>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'Ark1'!$A$417:$A$422</c:f>
              <c:numCache>
                <c:formatCode>General</c:formatCode>
                <c:ptCount val="6"/>
                <c:pt idx="0">
                  <c:v>2014</c:v>
                </c:pt>
                <c:pt idx="1">
                  <c:v>2015</c:v>
                </c:pt>
                <c:pt idx="2">
                  <c:v>2016</c:v>
                </c:pt>
                <c:pt idx="3">
                  <c:v>2017</c:v>
                </c:pt>
                <c:pt idx="4">
                  <c:v>2018</c:v>
                </c:pt>
                <c:pt idx="5">
                  <c:v>2019</c:v>
                </c:pt>
              </c:numCache>
            </c:numRef>
          </c:cat>
          <c:val>
            <c:numRef>
              <c:f>'Ark1'!$C$417:$C$422</c:f>
              <c:numCache>
                <c:formatCode>_ * #,##0_ ;_ * \-#,##0_ ;_ * "-"??_ ;_ @_ </c:formatCode>
                <c:ptCount val="6"/>
                <c:pt idx="0">
                  <c:v>1100000</c:v>
                </c:pt>
                <c:pt idx="1">
                  <c:v>1500000</c:v>
                </c:pt>
                <c:pt idx="2">
                  <c:v>1300000</c:v>
                </c:pt>
                <c:pt idx="3">
                  <c:v>1600000</c:v>
                </c:pt>
                <c:pt idx="4">
                  <c:v>1000000</c:v>
                </c:pt>
                <c:pt idx="5">
                  <c:v>1400000</c:v>
                </c:pt>
              </c:numCache>
            </c:numRef>
          </c:val>
          <c:smooth val="0"/>
          <c:extLst>
            <c:ext xmlns:c16="http://schemas.microsoft.com/office/drawing/2014/chart" uri="{C3380CC4-5D6E-409C-BE32-E72D297353CC}">
              <c16:uniqueId val="{00000001-CA82-4ABB-BB1D-0A7DDD476E68}"/>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546265712"/>
        <c:axId val="259510720"/>
      </c:lineChart>
      <c:catAx>
        <c:axId val="54626571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259510720"/>
        <c:crosses val="autoZero"/>
        <c:auto val="1"/>
        <c:lblAlgn val="ctr"/>
        <c:lblOffset val="100"/>
        <c:noMultiLvlLbl val="0"/>
      </c:catAx>
      <c:valAx>
        <c:axId val="259510720"/>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546265712"/>
        <c:crosses val="autoZero"/>
        <c:crossBetween val="between"/>
      </c:valAx>
      <c:spPr>
        <a:gradFill>
          <a:gsLst>
            <a:gs pos="100000">
              <a:schemeClr val="lt1">
                <a:lumMod val="95000"/>
              </a:schemeClr>
            </a:gs>
            <a:gs pos="0">
              <a:schemeClr val="lt1"/>
            </a:gs>
          </a:gsLst>
          <a:lin ang="5400000" scaled="0"/>
        </a:gra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nb-NO"/>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nn-NO" sz="1200" b="1" dirty="0">
                <a:solidFill>
                  <a:schemeClr val="tx1"/>
                </a:solidFill>
              </a:rPr>
              <a:t>Figur 29: Utvikling i tal</a:t>
            </a:r>
            <a:r>
              <a:rPr lang="nn-NO" sz="1200" b="1" baseline="0" dirty="0">
                <a:solidFill>
                  <a:schemeClr val="tx1"/>
                </a:solidFill>
              </a:rPr>
              <a:t> summert</a:t>
            </a:r>
            <a:r>
              <a:rPr lang="nn-NO" sz="1200" b="1" dirty="0">
                <a:solidFill>
                  <a:schemeClr val="tx1"/>
                </a:solidFill>
              </a:rPr>
              <a:t> på unike brukarar og besøk på nettstader i arkivinstitusjonar 2016-2019</a:t>
            </a:r>
            <a:endParaRPr lang="nb-NO" sz="1200" b="1" dirty="0">
              <a:solidFill>
                <a:schemeClr val="tx1"/>
              </a:solidFill>
            </a:endParaRPr>
          </a:p>
        </c:rich>
      </c:tx>
      <c:layout>
        <c:manualLayout>
          <c:xMode val="edge"/>
          <c:yMode val="edge"/>
          <c:x val="0.19012437280380304"/>
          <c:y val="7.7747941107055338E-2"/>
        </c:manualLayout>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nb-NO"/>
        </a:p>
      </c:txPr>
    </c:title>
    <c:autoTitleDeleted val="0"/>
    <c:plotArea>
      <c:layout>
        <c:manualLayout>
          <c:layoutTarget val="inner"/>
          <c:xMode val="edge"/>
          <c:yMode val="edge"/>
          <c:x val="0.16211063894790928"/>
          <c:y val="0.30528354078026915"/>
          <c:w val="0.81363892013498318"/>
          <c:h val="0.41680710865867021"/>
        </c:manualLayout>
      </c:layout>
      <c:lineChart>
        <c:grouping val="standard"/>
        <c:varyColors val="0"/>
        <c:ser>
          <c:idx val="0"/>
          <c:order val="0"/>
          <c:tx>
            <c:strRef>
              <c:f>'Ark1'!$B$281:$B$282</c:f>
              <c:strCache>
                <c:ptCount val="2"/>
                <c:pt idx="1">
                  <c:v>Unike brukarar</c:v>
                </c:pt>
              </c:strCache>
            </c:strRef>
          </c:tx>
          <c:spPr>
            <a:ln w="22225" cap="rnd" cmpd="sng" algn="ctr">
              <a:solidFill>
                <a:schemeClr val="accent1"/>
              </a:solidFill>
              <a:round/>
            </a:ln>
            <a:effectLst/>
          </c:spPr>
          <c:marker>
            <c:symbol val="none"/>
          </c:marker>
          <c:dLbls>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extLst>
                <c:ext xmlns:c16="http://schemas.microsoft.com/office/drawing/2014/chart" uri="{C3380CC4-5D6E-409C-BE32-E72D297353CC}">
                  <c16:uniqueId val="{00000000-CE16-44D5-BB50-AA7CE4BC78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'Ark1'!$A$285:$A$288</c:f>
              <c:numCache>
                <c:formatCode>General</c:formatCode>
                <c:ptCount val="4"/>
                <c:pt idx="0">
                  <c:v>2016</c:v>
                </c:pt>
                <c:pt idx="1">
                  <c:v>2017</c:v>
                </c:pt>
                <c:pt idx="2">
                  <c:v>2018</c:v>
                </c:pt>
                <c:pt idx="3">
                  <c:v>2019</c:v>
                </c:pt>
              </c:numCache>
            </c:numRef>
          </c:cat>
          <c:val>
            <c:numRef>
              <c:f>'Ark1'!$B$285:$B$288</c:f>
              <c:numCache>
                <c:formatCode>#,##0</c:formatCode>
                <c:ptCount val="4"/>
                <c:pt idx="0">
                  <c:v>2184679</c:v>
                </c:pt>
                <c:pt idx="1">
                  <c:v>2502583</c:v>
                </c:pt>
                <c:pt idx="2">
                  <c:v>2250222</c:v>
                </c:pt>
                <c:pt idx="3">
                  <c:v>2499316</c:v>
                </c:pt>
              </c:numCache>
            </c:numRef>
          </c:val>
          <c:smooth val="0"/>
          <c:extLst>
            <c:ext xmlns:c16="http://schemas.microsoft.com/office/drawing/2014/chart" uri="{C3380CC4-5D6E-409C-BE32-E72D297353CC}">
              <c16:uniqueId val="{00000001-CE16-44D5-BB50-AA7CE4BC7822}"/>
            </c:ext>
          </c:extLst>
        </c:ser>
        <c:ser>
          <c:idx val="1"/>
          <c:order val="1"/>
          <c:tx>
            <c:strRef>
              <c:f>'Ark1'!$C$281:$C$282</c:f>
              <c:strCache>
                <c:ptCount val="2"/>
                <c:pt idx="1">
                  <c:v>Besøk på nettstad</c:v>
                </c:pt>
              </c:strCache>
            </c:strRef>
          </c:tx>
          <c:spPr>
            <a:ln w="22225" cap="rnd" cmpd="sng" algn="ctr">
              <a:solidFill>
                <a:schemeClr val="accent2"/>
              </a:solidFill>
              <a:round/>
            </a:ln>
            <a:effectLst/>
          </c:spPr>
          <c:marker>
            <c:symbol val="none"/>
          </c:marker>
          <c:dLbls>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extLst>
                <c:ext xmlns:c16="http://schemas.microsoft.com/office/drawing/2014/chart" uri="{C3380CC4-5D6E-409C-BE32-E72D297353CC}">
                  <c16:uniqueId val="{00000002-CE16-44D5-BB50-AA7CE4BC78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'Ark1'!$A$285:$A$288</c:f>
              <c:numCache>
                <c:formatCode>General</c:formatCode>
                <c:ptCount val="4"/>
                <c:pt idx="0">
                  <c:v>2016</c:v>
                </c:pt>
                <c:pt idx="1">
                  <c:v>2017</c:v>
                </c:pt>
                <c:pt idx="2">
                  <c:v>2018</c:v>
                </c:pt>
                <c:pt idx="3">
                  <c:v>2019</c:v>
                </c:pt>
              </c:numCache>
            </c:numRef>
          </c:cat>
          <c:val>
            <c:numRef>
              <c:f>'Ark1'!$C$285:$C$288</c:f>
              <c:numCache>
                <c:formatCode>#,##0</c:formatCode>
                <c:ptCount val="4"/>
                <c:pt idx="0">
                  <c:v>16718935</c:v>
                </c:pt>
                <c:pt idx="1">
                  <c:v>17656522</c:v>
                </c:pt>
                <c:pt idx="2">
                  <c:v>15797765</c:v>
                </c:pt>
                <c:pt idx="3">
                  <c:v>15763037</c:v>
                </c:pt>
              </c:numCache>
            </c:numRef>
          </c:val>
          <c:smooth val="0"/>
          <c:extLst>
            <c:ext xmlns:c16="http://schemas.microsoft.com/office/drawing/2014/chart" uri="{C3380CC4-5D6E-409C-BE32-E72D297353CC}">
              <c16:uniqueId val="{00000003-CE16-44D5-BB50-AA7CE4BC7822}"/>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773672176"/>
        <c:axId val="1777784800"/>
      </c:lineChart>
      <c:catAx>
        <c:axId val="1773672176"/>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1777784800"/>
        <c:crosses val="autoZero"/>
        <c:auto val="1"/>
        <c:lblAlgn val="ctr"/>
        <c:lblOffset val="100"/>
        <c:noMultiLvlLbl val="0"/>
      </c:catAx>
      <c:valAx>
        <c:axId val="177778480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1773672176"/>
        <c:crosses val="autoZero"/>
        <c:crossBetween val="between"/>
        <c:majorUnit val="5000000"/>
      </c:valAx>
      <c:spPr>
        <a:gradFill>
          <a:gsLst>
            <a:gs pos="100000">
              <a:schemeClr val="lt1">
                <a:lumMod val="95000"/>
              </a:schemeClr>
            </a:gs>
            <a:gs pos="0">
              <a:schemeClr val="lt1"/>
            </a:gs>
          </a:gsLst>
          <a:lin ang="5400000" scaled="0"/>
        </a:gra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nb-N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b="1">
                <a:solidFill>
                  <a:schemeClr val="tx1"/>
                </a:solidFill>
                <a:effectLst/>
              </a:rPr>
              <a:t>Figur 3: Total del hyllemeter arkiv som er ordna pr. 2019</a:t>
            </a:r>
            <a:endParaRPr lang="nb-NO" sz="1200">
              <a:solidFill>
                <a:schemeClr val="tx1"/>
              </a:solidFill>
              <a:effectLst/>
            </a:endParaRPr>
          </a:p>
        </c:rich>
      </c:tx>
      <c:layout>
        <c:manualLayout>
          <c:xMode val="edge"/>
          <c:yMode val="edge"/>
          <c:x val="0.14721043866174413"/>
          <c:y val="7.640691536219772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pieChart>
        <c:varyColors val="1"/>
        <c:ser>
          <c:idx val="0"/>
          <c:order val="0"/>
          <c:tx>
            <c:strRef>
              <c:f>'Ark1'!$G$43</c:f>
              <c:strCache>
                <c:ptCount val="1"/>
                <c:pt idx="0">
                  <c:v>Total del som er ordna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97D-4814-933F-5AACC997F9C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97D-4814-933F-5AACC997F9CF}"/>
              </c:ext>
            </c:extLst>
          </c:dPt>
          <c:dLbls>
            <c:dLbl>
              <c:idx val="0"/>
              <c:layout>
                <c:manualLayout>
                  <c:x val="-0.15985415766423033"/>
                  <c:y val="-0.25882890957981963"/>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7475829532729135"/>
                      <c:h val="0.14413737528558074"/>
                    </c:manualLayout>
                  </c15:layout>
                </c:ext>
                <c:ext xmlns:c16="http://schemas.microsoft.com/office/drawing/2014/chart" uri="{C3380CC4-5D6E-409C-BE32-E72D297353CC}">
                  <c16:uniqueId val="{00000001-F97D-4814-933F-5AACC997F9CF}"/>
                </c:ext>
              </c:extLst>
            </c:dLbl>
            <c:dLbl>
              <c:idx val="1"/>
              <c:layout>
                <c:manualLayout>
                  <c:x val="0.18027646248918147"/>
                  <c:y val="0.1427986803413864"/>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4597953576656056"/>
                      <c:h val="0.12876206399146836"/>
                    </c:manualLayout>
                  </c15:layout>
                </c:ext>
                <c:ext xmlns:c16="http://schemas.microsoft.com/office/drawing/2014/chart" uri="{C3380CC4-5D6E-409C-BE32-E72D297353CC}">
                  <c16:uniqueId val="{00000003-F97D-4814-933F-5AACC997F9CF}"/>
                </c:ext>
              </c:extLst>
            </c:dLbl>
            <c:numFmt formatCode="0.0\ %"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'Ark1'!$F$44:$F$45</c:f>
              <c:strCache>
                <c:ptCount val="2"/>
                <c:pt idx="0">
                  <c:v>Ordna</c:v>
                </c:pt>
                <c:pt idx="1">
                  <c:v>Ikkje ordna</c:v>
                </c:pt>
              </c:strCache>
            </c:strRef>
          </c:cat>
          <c:val>
            <c:numRef>
              <c:f>'Ark1'!$G$44:$G$45</c:f>
              <c:numCache>
                <c:formatCode>0%</c:formatCode>
                <c:ptCount val="2"/>
                <c:pt idx="0">
                  <c:v>0.72</c:v>
                </c:pt>
                <c:pt idx="1">
                  <c:v>0.28000000000000003</c:v>
                </c:pt>
              </c:numCache>
            </c:numRef>
          </c:val>
          <c:extLst>
            <c:ext xmlns:c16="http://schemas.microsoft.com/office/drawing/2014/chart" uri="{C3380CC4-5D6E-409C-BE32-E72D297353CC}">
              <c16:uniqueId val="{00000004-F97D-4814-933F-5AACC997F9CF}"/>
            </c:ext>
          </c:extLst>
        </c:ser>
        <c:dLbls>
          <c:dLblPos val="outEnd"/>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nn-NO" sz="1200" b="1">
                <a:solidFill>
                  <a:schemeClr val="tx1"/>
                </a:solidFill>
              </a:rPr>
              <a:t>Figur 30: Utvikling i årsverk totalt knytta til arkiv i bevaringsinstitusjonane 2016-2019</a:t>
            </a:r>
            <a:endParaRPr lang="nb-NO" sz="1200" b="1">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nb-NO"/>
        </a:p>
      </c:txPr>
    </c:title>
    <c:autoTitleDeleted val="0"/>
    <c:plotArea>
      <c:layout/>
      <c:lineChart>
        <c:grouping val="standard"/>
        <c:varyColors val="0"/>
        <c:ser>
          <c:idx val="0"/>
          <c:order val="0"/>
          <c:tx>
            <c:strRef>
              <c:f>'Ark1'!$B$267:$B$268</c:f>
              <c:strCache>
                <c:ptCount val="2"/>
                <c:pt idx="1">
                  <c:v>Arkivrelaterte årsverk totalt</c:v>
                </c:pt>
              </c:strCache>
            </c:strRef>
          </c:tx>
          <c:spPr>
            <a:ln w="22225" cap="rnd" cmpd="sng" algn="ctr">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'Ark1'!$A$271:$A$274</c:f>
              <c:numCache>
                <c:formatCode>General</c:formatCode>
                <c:ptCount val="4"/>
                <c:pt idx="0">
                  <c:v>2016</c:v>
                </c:pt>
                <c:pt idx="1">
                  <c:v>2017</c:v>
                </c:pt>
                <c:pt idx="2">
                  <c:v>2018</c:v>
                </c:pt>
                <c:pt idx="3">
                  <c:v>2019</c:v>
                </c:pt>
              </c:numCache>
            </c:numRef>
          </c:cat>
          <c:val>
            <c:numRef>
              <c:f>'Ark1'!$B$271:$B$274</c:f>
              <c:numCache>
                <c:formatCode>#,##0</c:formatCode>
                <c:ptCount val="4"/>
                <c:pt idx="0">
                  <c:v>759.45</c:v>
                </c:pt>
                <c:pt idx="1">
                  <c:v>785.7</c:v>
                </c:pt>
                <c:pt idx="2">
                  <c:v>793</c:v>
                </c:pt>
                <c:pt idx="3" formatCode="0">
                  <c:v>843.44</c:v>
                </c:pt>
              </c:numCache>
            </c:numRef>
          </c:val>
          <c:smooth val="0"/>
          <c:extLst>
            <c:ext xmlns:c16="http://schemas.microsoft.com/office/drawing/2014/chart" uri="{C3380CC4-5D6E-409C-BE32-E72D297353CC}">
              <c16:uniqueId val="{00000000-0F78-4B6A-826E-214614CB7137}"/>
            </c:ext>
          </c:extLst>
        </c:ser>
        <c:ser>
          <c:idx val="1"/>
          <c:order val="1"/>
          <c:tx>
            <c:strRef>
              <c:f>'Ark1'!$C$267:$C$268</c:f>
              <c:strCache>
                <c:ptCount val="2"/>
                <c:pt idx="1">
                  <c:v>Arkivfaglege årsverk totalt</c:v>
                </c:pt>
              </c:strCache>
            </c:strRef>
          </c:tx>
          <c:spPr>
            <a:ln w="22225" cap="rnd" cmpd="sng" algn="ctr">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'Ark1'!$A$271:$A$274</c:f>
              <c:numCache>
                <c:formatCode>General</c:formatCode>
                <c:ptCount val="4"/>
                <c:pt idx="0">
                  <c:v>2016</c:v>
                </c:pt>
                <c:pt idx="1">
                  <c:v>2017</c:v>
                </c:pt>
                <c:pt idx="2">
                  <c:v>2018</c:v>
                </c:pt>
                <c:pt idx="3">
                  <c:v>2019</c:v>
                </c:pt>
              </c:numCache>
            </c:numRef>
          </c:cat>
          <c:val>
            <c:numRef>
              <c:f>'Ark1'!$C$271:$C$274</c:f>
              <c:numCache>
                <c:formatCode>#,##0</c:formatCode>
                <c:ptCount val="4"/>
                <c:pt idx="0">
                  <c:v>637.15</c:v>
                </c:pt>
                <c:pt idx="1">
                  <c:v>671.1</c:v>
                </c:pt>
                <c:pt idx="2">
                  <c:v>695</c:v>
                </c:pt>
                <c:pt idx="3" formatCode="0">
                  <c:v>721.55</c:v>
                </c:pt>
              </c:numCache>
            </c:numRef>
          </c:val>
          <c:smooth val="0"/>
          <c:extLst>
            <c:ext xmlns:c16="http://schemas.microsoft.com/office/drawing/2014/chart" uri="{C3380CC4-5D6E-409C-BE32-E72D297353CC}">
              <c16:uniqueId val="{00000001-0F78-4B6A-826E-214614CB7137}"/>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779388240"/>
        <c:axId val="1724694736"/>
      </c:lineChart>
      <c:catAx>
        <c:axId val="1779388240"/>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1724694736"/>
        <c:crosses val="autoZero"/>
        <c:auto val="1"/>
        <c:lblAlgn val="ctr"/>
        <c:lblOffset val="100"/>
        <c:noMultiLvlLbl val="0"/>
      </c:catAx>
      <c:valAx>
        <c:axId val="1724694736"/>
        <c:scaling>
          <c:orientation val="minMax"/>
          <c:max val="900"/>
          <c:min val="5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1779388240"/>
        <c:crosses val="autoZero"/>
        <c:crossBetween val="between"/>
        <c:majorUnit val="100"/>
      </c:valAx>
      <c:spPr>
        <a:gradFill>
          <a:gsLst>
            <a:gs pos="100000">
              <a:schemeClr val="lt1">
                <a:lumMod val="95000"/>
              </a:schemeClr>
            </a:gs>
            <a:gs pos="0">
              <a:schemeClr val="lt1"/>
            </a:gs>
          </a:gsLst>
          <a:lin ang="5400000" scaled="0"/>
        </a:gra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nb-NO"/>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a:solidFill>
                  <a:schemeClr val="tx1"/>
                </a:solidFill>
                <a:effectLst/>
              </a:rPr>
              <a:t> </a:t>
            </a:r>
            <a:r>
              <a:rPr lang="nn-NO" sz="1200" b="1">
                <a:solidFill>
                  <a:schemeClr val="tx1"/>
                </a:solidFill>
                <a:effectLst/>
              </a:rPr>
              <a:t>Figur 31: Formidlingskanalar i arkivinstitusjonar pr. 2019 </a:t>
            </a:r>
            <a:endParaRPr lang="nb-NO" sz="120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manualLayout>
          <c:layoutTarget val="inner"/>
          <c:xMode val="edge"/>
          <c:yMode val="edge"/>
          <c:x val="0.37698299964166854"/>
          <c:y val="0.18348947424954817"/>
          <c:w val="0.57435087297687581"/>
          <c:h val="0.68049041086080908"/>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'Ark1'!$A$514:$A$520</c:f>
              <c:strCache>
                <c:ptCount val="7"/>
                <c:pt idx="0">
                  <c:v>Anna</c:v>
                </c:pt>
                <c:pt idx="1">
                  <c:v>Aviser</c:v>
                </c:pt>
                <c:pt idx="2">
                  <c:v>Andre tidsskrift</c:v>
                </c:pt>
                <c:pt idx="3">
                  <c:v>Fagtidsskrift</c:v>
                </c:pt>
                <c:pt idx="4">
                  <c:v>Eigen nettstad</c:v>
                </c:pt>
                <c:pt idx="5">
                  <c:v>Eigen formidlingsblogg</c:v>
                </c:pt>
                <c:pt idx="6">
                  <c:v>Sosiale medium  (til dømes Facebook, Twitter, Flickr, Instagram)</c:v>
                </c:pt>
              </c:strCache>
            </c:strRef>
          </c:cat>
          <c:val>
            <c:numRef>
              <c:f>'Ark1'!$B$514:$B$520</c:f>
              <c:numCache>
                <c:formatCode>0%</c:formatCode>
                <c:ptCount val="7"/>
                <c:pt idx="0">
                  <c:v>0.23</c:v>
                </c:pt>
                <c:pt idx="1">
                  <c:v>0.28999999999999998</c:v>
                </c:pt>
                <c:pt idx="2">
                  <c:v>0.26</c:v>
                </c:pt>
                <c:pt idx="3">
                  <c:v>0.48</c:v>
                </c:pt>
                <c:pt idx="4">
                  <c:v>0.94</c:v>
                </c:pt>
                <c:pt idx="5">
                  <c:v>0.23</c:v>
                </c:pt>
                <c:pt idx="6">
                  <c:v>0.9</c:v>
                </c:pt>
              </c:numCache>
            </c:numRef>
          </c:val>
          <c:extLst>
            <c:ext xmlns:c16="http://schemas.microsoft.com/office/drawing/2014/chart" uri="{C3380CC4-5D6E-409C-BE32-E72D297353CC}">
              <c16:uniqueId val="{00000000-6166-4AE4-8452-ABC4B1DCB8A7}"/>
            </c:ext>
          </c:extLst>
        </c:ser>
        <c:dLbls>
          <c:showLegendKey val="0"/>
          <c:showVal val="0"/>
          <c:showCatName val="0"/>
          <c:showSerName val="0"/>
          <c:showPercent val="0"/>
          <c:showBubbleSize val="0"/>
        </c:dLbls>
        <c:gapWidth val="182"/>
        <c:axId val="1319946543"/>
        <c:axId val="1452145999"/>
      </c:barChart>
      <c:catAx>
        <c:axId val="13199465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1452145999"/>
        <c:crosses val="autoZero"/>
        <c:auto val="1"/>
        <c:lblAlgn val="ctr"/>
        <c:lblOffset val="100"/>
        <c:noMultiLvlLbl val="0"/>
      </c:catAx>
      <c:valAx>
        <c:axId val="145214599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1319946543"/>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b="1">
                <a:solidFill>
                  <a:schemeClr val="tx1"/>
                </a:solidFill>
                <a:effectLst/>
              </a:rPr>
              <a:t>Figur 32: Tenester for arkiv i arkivinstitusjonar pr. 2019 </a:t>
            </a:r>
            <a:endParaRPr lang="nb-NO" sz="120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bar"/>
        <c:grouping val="percentStacked"/>
        <c:varyColors val="0"/>
        <c:ser>
          <c:idx val="0"/>
          <c:order val="0"/>
          <c:tx>
            <c:strRef>
              <c:f>'Ark1'!$B$525</c:f>
              <c:strCache>
                <c:ptCount val="1"/>
                <c:pt idx="0">
                  <c:v>Ja</c:v>
                </c:pt>
              </c:strCache>
            </c:strRef>
          </c:tx>
          <c:spPr>
            <a:solidFill>
              <a:schemeClr val="accent1"/>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'Ark1'!$A$526:$A$527</c:f>
              <c:strCache>
                <c:ptCount val="2"/>
                <c:pt idx="0">
                  <c:v>Tilbyr ordninga depot for papirarkiv?</c:v>
                </c:pt>
                <c:pt idx="1">
                  <c:v>Tilbyr ordninga depot for elektronisk arkiv?</c:v>
                </c:pt>
              </c:strCache>
            </c:strRef>
          </c:cat>
          <c:val>
            <c:numRef>
              <c:f>'Ark1'!$B$526:$B$527</c:f>
              <c:numCache>
                <c:formatCode>General</c:formatCode>
                <c:ptCount val="2"/>
                <c:pt idx="0">
                  <c:v>23</c:v>
                </c:pt>
                <c:pt idx="1">
                  <c:v>22</c:v>
                </c:pt>
              </c:numCache>
            </c:numRef>
          </c:val>
          <c:extLst>
            <c:ext xmlns:c16="http://schemas.microsoft.com/office/drawing/2014/chart" uri="{C3380CC4-5D6E-409C-BE32-E72D297353CC}">
              <c16:uniqueId val="{00000000-5969-4863-8D8D-3A2B737D81C2}"/>
            </c:ext>
          </c:extLst>
        </c:ser>
        <c:ser>
          <c:idx val="1"/>
          <c:order val="1"/>
          <c:tx>
            <c:strRef>
              <c:f>'Ark1'!$C$525</c:f>
              <c:strCache>
                <c:ptCount val="1"/>
                <c:pt idx="0">
                  <c:v>Nei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'Ark1'!$A$526:$A$527</c:f>
              <c:strCache>
                <c:ptCount val="2"/>
                <c:pt idx="0">
                  <c:v>Tilbyr ordninga depot for papirarkiv?</c:v>
                </c:pt>
                <c:pt idx="1">
                  <c:v>Tilbyr ordninga depot for elektronisk arkiv?</c:v>
                </c:pt>
              </c:strCache>
            </c:strRef>
          </c:cat>
          <c:val>
            <c:numRef>
              <c:f>'Ark1'!$C$526:$C$527</c:f>
              <c:numCache>
                <c:formatCode>General</c:formatCode>
                <c:ptCount val="2"/>
                <c:pt idx="0">
                  <c:v>1</c:v>
                </c:pt>
                <c:pt idx="1">
                  <c:v>2</c:v>
                </c:pt>
              </c:numCache>
            </c:numRef>
          </c:val>
          <c:extLst>
            <c:ext xmlns:c16="http://schemas.microsoft.com/office/drawing/2014/chart" uri="{C3380CC4-5D6E-409C-BE32-E72D297353CC}">
              <c16:uniqueId val="{00000001-5969-4863-8D8D-3A2B737D81C2}"/>
            </c:ext>
          </c:extLst>
        </c:ser>
        <c:dLbls>
          <c:showLegendKey val="0"/>
          <c:showVal val="0"/>
          <c:showCatName val="0"/>
          <c:showSerName val="0"/>
          <c:showPercent val="0"/>
          <c:showBubbleSize val="0"/>
        </c:dLbls>
        <c:gapWidth val="150"/>
        <c:overlap val="100"/>
        <c:axId val="1358757263"/>
        <c:axId val="1452146831"/>
      </c:barChart>
      <c:catAx>
        <c:axId val="13587572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nb-NO"/>
          </a:p>
        </c:txPr>
        <c:crossAx val="1452146831"/>
        <c:crosses val="autoZero"/>
        <c:auto val="1"/>
        <c:lblAlgn val="ctr"/>
        <c:lblOffset val="100"/>
        <c:noMultiLvlLbl val="0"/>
      </c:catAx>
      <c:valAx>
        <c:axId val="1452146831"/>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1358757263"/>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b="1">
                <a:solidFill>
                  <a:schemeClr val="tx1"/>
                </a:solidFill>
                <a:effectLst/>
              </a:rPr>
              <a:t>Figur 33: Andre tenester i arkivinstitusjonar pr. 2019 </a:t>
            </a:r>
            <a:endParaRPr lang="nb-NO" sz="120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manualLayout>
          <c:layoutTarget val="inner"/>
          <c:xMode val="edge"/>
          <c:yMode val="edge"/>
          <c:x val="0.294619216145805"/>
          <c:y val="0.19244424503597757"/>
          <c:w val="0.68007798141483944"/>
          <c:h val="0.69496122490472467"/>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'Ark1'!$A$535:$A$539</c:f>
              <c:strCache>
                <c:ptCount val="5"/>
                <c:pt idx="0">
                  <c:v>Anna</c:v>
                </c:pt>
                <c:pt idx="1">
                  <c:v>Rettleiing ved kjøp og innføring av elektronisk arkiv</c:v>
                </c:pt>
                <c:pt idx="2">
                  <c:v>Faglege møte med eigar/medeigar/medlem</c:v>
                </c:pt>
                <c:pt idx="3">
                  <c:v>Fagleg rettleiing</c:v>
                </c:pt>
                <c:pt idx="4">
                  <c:v>Kurs</c:v>
                </c:pt>
              </c:strCache>
            </c:strRef>
          </c:cat>
          <c:val>
            <c:numRef>
              <c:f>'Ark1'!$B$535:$B$539</c:f>
              <c:numCache>
                <c:formatCode>0%</c:formatCode>
                <c:ptCount val="5"/>
                <c:pt idx="0">
                  <c:v>0.42</c:v>
                </c:pt>
                <c:pt idx="1">
                  <c:v>0.88</c:v>
                </c:pt>
                <c:pt idx="2">
                  <c:v>0.96</c:v>
                </c:pt>
                <c:pt idx="3">
                  <c:v>0.96</c:v>
                </c:pt>
                <c:pt idx="4">
                  <c:v>0.92</c:v>
                </c:pt>
              </c:numCache>
            </c:numRef>
          </c:val>
          <c:extLst>
            <c:ext xmlns:c16="http://schemas.microsoft.com/office/drawing/2014/chart" uri="{C3380CC4-5D6E-409C-BE32-E72D297353CC}">
              <c16:uniqueId val="{00000000-2706-4BEB-AF52-D7EDDC511E57}"/>
            </c:ext>
          </c:extLst>
        </c:ser>
        <c:dLbls>
          <c:showLegendKey val="0"/>
          <c:showVal val="0"/>
          <c:showCatName val="0"/>
          <c:showSerName val="0"/>
          <c:showPercent val="0"/>
          <c:showBubbleSize val="0"/>
        </c:dLbls>
        <c:gapWidth val="182"/>
        <c:axId val="1358781263"/>
        <c:axId val="1382298959"/>
      </c:barChart>
      <c:catAx>
        <c:axId val="13587812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nb-NO"/>
          </a:p>
        </c:txPr>
        <c:crossAx val="1382298959"/>
        <c:crosses val="autoZero"/>
        <c:auto val="1"/>
        <c:lblAlgn val="ctr"/>
        <c:lblOffset val="100"/>
        <c:noMultiLvlLbl val="0"/>
      </c:catAx>
      <c:valAx>
        <c:axId val="1382298959"/>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1358781263"/>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b="1">
                <a:solidFill>
                  <a:schemeClr val="tx1"/>
                </a:solidFill>
                <a:effectLst/>
              </a:rPr>
              <a:t>Figur 4: Del arkiv totalt som er registrert i fagsystemet Asta pr. 2019 </a:t>
            </a:r>
            <a:endParaRPr lang="nb-NO" sz="1200">
              <a:solidFill>
                <a:schemeClr val="tx1"/>
              </a:solidFill>
              <a:effectLst/>
            </a:endParaRPr>
          </a:p>
        </c:rich>
      </c:tx>
      <c:layout>
        <c:manualLayout>
          <c:xMode val="edge"/>
          <c:yMode val="edge"/>
          <c:x val="0.12748103015445428"/>
          <c:y val="5.961624040272413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pieChart>
        <c:varyColors val="1"/>
        <c:ser>
          <c:idx val="0"/>
          <c:order val="0"/>
          <c:tx>
            <c:strRef>
              <c:f>'Ark1'!$H$105</c:f>
              <c:strCache>
                <c:ptCount val="1"/>
                <c:pt idx="0">
                  <c:v>Del av arkiva som er registrerte i Asta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FC6-438A-9A12-B630DFE8D54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FC6-438A-9A12-B630DFE8D54A}"/>
              </c:ext>
            </c:extLst>
          </c:dPt>
          <c:dLbls>
            <c:dLbl>
              <c:idx val="0"/>
              <c:layout>
                <c:manualLayout>
                  <c:x val="-0.20249384211588944"/>
                  <c:y val="-0.26301618547681538"/>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31261538461538463"/>
                      <c:h val="0.21694464328322591"/>
                    </c:manualLayout>
                  </c15:layout>
                </c:ext>
                <c:ext xmlns:c16="http://schemas.microsoft.com/office/drawing/2014/chart" uri="{C3380CC4-5D6E-409C-BE32-E72D297353CC}">
                  <c16:uniqueId val="{00000001-3FC6-438A-9A12-B630DFE8D54A}"/>
                </c:ext>
              </c:extLst>
            </c:dLbl>
            <c:dLbl>
              <c:idx val="1"/>
              <c:layout>
                <c:manualLayout>
                  <c:x val="0.22413406016555623"/>
                  <c:y val="0.1911840849439275"/>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780258429234807"/>
                      <c:h val="0.22191919191919188"/>
                    </c:manualLayout>
                  </c15:layout>
                </c:ext>
                <c:ext xmlns:c16="http://schemas.microsoft.com/office/drawing/2014/chart" uri="{C3380CC4-5D6E-409C-BE32-E72D297353CC}">
                  <c16:uniqueId val="{00000003-3FC6-438A-9A12-B630DFE8D54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'Ark1'!$G$106:$G$107</c:f>
              <c:strCache>
                <c:ptCount val="2"/>
                <c:pt idx="0">
                  <c:v>Registrert</c:v>
                </c:pt>
                <c:pt idx="1">
                  <c:v>Ikkje registrert</c:v>
                </c:pt>
              </c:strCache>
            </c:strRef>
          </c:cat>
          <c:val>
            <c:numRef>
              <c:f>'Ark1'!$H$106:$H$107</c:f>
              <c:numCache>
                <c:formatCode>0%</c:formatCode>
                <c:ptCount val="2"/>
                <c:pt idx="0">
                  <c:v>0.80800000000000005</c:v>
                </c:pt>
                <c:pt idx="1">
                  <c:v>0.19199999999999995</c:v>
                </c:pt>
              </c:numCache>
            </c:numRef>
          </c:val>
          <c:extLst>
            <c:ext xmlns:c16="http://schemas.microsoft.com/office/drawing/2014/chart" uri="{C3380CC4-5D6E-409C-BE32-E72D297353CC}">
              <c16:uniqueId val="{00000004-3FC6-438A-9A12-B630DFE8D54A}"/>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b="1">
                <a:solidFill>
                  <a:schemeClr val="tx1"/>
                </a:solidFill>
                <a:effectLst/>
              </a:rPr>
              <a:t>Figur 5: Del arkiv (kataloginformasjon) totalt som er publisert på Arkivportalen.no pr. 2019</a:t>
            </a:r>
            <a:endParaRPr lang="nb-NO" sz="1200">
              <a:solidFill>
                <a:schemeClr val="tx1"/>
              </a:solidFill>
              <a:effectLst/>
            </a:endParaRPr>
          </a:p>
        </c:rich>
      </c:tx>
      <c:layout>
        <c:manualLayout>
          <c:xMode val="edge"/>
          <c:yMode val="edge"/>
          <c:x val="0.12733289151689489"/>
          <c:y val="5.208397413025914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pieChart>
        <c:varyColors val="1"/>
        <c:ser>
          <c:idx val="0"/>
          <c:order val="0"/>
          <c:tx>
            <c:strRef>
              <c:f>'Ark1'!$K$105</c:f>
              <c:strCache>
                <c:ptCount val="1"/>
                <c:pt idx="0">
                  <c:v>Del av arkiva som er publiserte på Arkivportalen.no</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118-418E-8793-9C267F32FAA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118-418E-8793-9C267F32FAA0}"/>
              </c:ext>
            </c:extLst>
          </c:dPt>
          <c:dLbls>
            <c:dLbl>
              <c:idx val="0"/>
              <c:layout>
                <c:manualLayout>
                  <c:x val="-0.17343868254433803"/>
                  <c:y val="-5.5491009404819306E-3"/>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2118-418E-8793-9C267F32FAA0}"/>
                </c:ext>
              </c:extLst>
            </c:dLbl>
            <c:dLbl>
              <c:idx val="1"/>
              <c:layout>
                <c:manualLayout>
                  <c:x val="0.21468006054627012"/>
                  <c:y val="5.2863655159487023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2118-418E-8793-9C267F32FAA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'Ark1'!$J$106:$J$107</c:f>
              <c:strCache>
                <c:ptCount val="2"/>
                <c:pt idx="0">
                  <c:v>Publisert</c:v>
                </c:pt>
                <c:pt idx="1">
                  <c:v>Ikkje publisert</c:v>
                </c:pt>
              </c:strCache>
            </c:strRef>
          </c:cat>
          <c:val>
            <c:numRef>
              <c:f>'Ark1'!$K$106:$K$107</c:f>
              <c:numCache>
                <c:formatCode>0%</c:formatCode>
                <c:ptCount val="2"/>
                <c:pt idx="0">
                  <c:v>0.56000000000000005</c:v>
                </c:pt>
                <c:pt idx="1">
                  <c:v>0.44</c:v>
                </c:pt>
              </c:numCache>
            </c:numRef>
          </c:val>
          <c:extLst>
            <c:ext xmlns:c16="http://schemas.microsoft.com/office/drawing/2014/chart" uri="{C3380CC4-5D6E-409C-BE32-E72D297353CC}">
              <c16:uniqueId val="{00000004-2118-418E-8793-9C267F32FAA0}"/>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n-NO" sz="1200" b="1">
                <a:solidFill>
                  <a:schemeClr val="tx1"/>
                </a:solidFill>
                <a:effectLst/>
              </a:rPr>
              <a:t>Figur 6: Del registrerte og publiserte arkiv (kataloginformasjon) etter institusjonstype pr. 2019</a:t>
            </a:r>
            <a:endParaRPr lang="nb-NO" sz="120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manualLayout>
          <c:layoutTarget val="inner"/>
          <c:xMode val="edge"/>
          <c:yMode val="edge"/>
          <c:x val="6.3777987615758702E-2"/>
          <c:y val="0.20093009920320595"/>
          <c:w val="0.91726058551854617"/>
          <c:h val="0.31578080586781282"/>
        </c:manualLayout>
      </c:layout>
      <c:barChart>
        <c:barDir val="col"/>
        <c:grouping val="clustered"/>
        <c:varyColors val="0"/>
        <c:ser>
          <c:idx val="0"/>
          <c:order val="0"/>
          <c:tx>
            <c:strRef>
              <c:f>'Ark1'!$B$440</c:f>
              <c:strCache>
                <c:ptCount val="1"/>
                <c:pt idx="0">
                  <c:v>Del arkiv som er registrerte i Asta</c:v>
                </c:pt>
              </c:strCache>
            </c:strRef>
          </c:tx>
          <c:spPr>
            <a:solidFill>
              <a:schemeClr val="accent1"/>
            </a:solidFill>
            <a:ln>
              <a:noFill/>
            </a:ln>
            <a:effectLst/>
          </c:spPr>
          <c:invertIfNegative val="0"/>
          <c:dLbls>
            <c:dLbl>
              <c:idx val="0"/>
              <c:layout>
                <c:manualLayout>
                  <c:x val="-6.6137566137566238E-3"/>
                  <c:y val="-1.6042283468278603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98A-486F-9E9A-7A55A8F78A83}"/>
                </c:ext>
              </c:extLst>
            </c:dLbl>
            <c:dLbl>
              <c:idx val="3"/>
              <c:layout>
                <c:manualLayout>
                  <c:x val="-4.4091710758377423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98A-486F-9E9A-7A55A8F78A83}"/>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'Ark1'!$A$441:$A$448</c:f>
              <c:strCache>
                <c:ptCount val="8"/>
                <c:pt idx="0">
                  <c:v>Arkivverket</c:v>
                </c:pt>
                <c:pt idx="1">
                  <c:v>(Fylkes)kommunale arkivinstitusjonar</c:v>
                </c:pt>
                <c:pt idx="2">
                  <c:v>Andre arkivinstitusjonar</c:v>
                </c:pt>
                <c:pt idx="3">
                  <c:v>Fagbibliotek/dokumentasjonssenter</c:v>
                </c:pt>
                <c:pt idx="4">
                  <c:v>Folkebibliotek</c:v>
                </c:pt>
                <c:pt idx="5">
                  <c:v>Lokalhistoriske arkiv og samlingar</c:v>
                </c:pt>
                <c:pt idx="6">
                  <c:v>Museum</c:v>
                </c:pt>
                <c:pt idx="7">
                  <c:v>Alle institusjonane totalt</c:v>
                </c:pt>
              </c:strCache>
            </c:strRef>
          </c:cat>
          <c:val>
            <c:numRef>
              <c:f>'Ark1'!$B$441:$B$448</c:f>
              <c:numCache>
                <c:formatCode>0%</c:formatCode>
                <c:ptCount val="8"/>
                <c:pt idx="0">
                  <c:v>1</c:v>
                </c:pt>
                <c:pt idx="1">
                  <c:v>0.92</c:v>
                </c:pt>
                <c:pt idx="2">
                  <c:v>0.97</c:v>
                </c:pt>
                <c:pt idx="3">
                  <c:v>0.18</c:v>
                </c:pt>
                <c:pt idx="4">
                  <c:v>0.05</c:v>
                </c:pt>
                <c:pt idx="5">
                  <c:v>0.19</c:v>
                </c:pt>
                <c:pt idx="6">
                  <c:v>0.56999999999999995</c:v>
                </c:pt>
                <c:pt idx="7">
                  <c:v>0.81</c:v>
                </c:pt>
              </c:numCache>
            </c:numRef>
          </c:val>
          <c:extLst>
            <c:ext xmlns:c16="http://schemas.microsoft.com/office/drawing/2014/chart" uri="{C3380CC4-5D6E-409C-BE32-E72D297353CC}">
              <c16:uniqueId val="{00000002-C98A-486F-9E9A-7A55A8F78A83}"/>
            </c:ext>
          </c:extLst>
        </c:ser>
        <c:ser>
          <c:idx val="1"/>
          <c:order val="1"/>
          <c:tx>
            <c:strRef>
              <c:f>'Ark1'!$C$440</c:f>
              <c:strCache>
                <c:ptCount val="1"/>
                <c:pt idx="0">
                  <c:v>Del arkiv som er publiserte i Arkivportalen</c:v>
                </c:pt>
              </c:strCache>
            </c:strRef>
          </c:tx>
          <c:spPr>
            <a:solidFill>
              <a:schemeClr val="accent2"/>
            </a:solidFill>
            <a:ln>
              <a:noFill/>
            </a:ln>
            <a:effectLst/>
          </c:spPr>
          <c:invertIfNegative val="0"/>
          <c:dLbls>
            <c:dLbl>
              <c:idx val="0"/>
              <c:layout>
                <c:manualLayout>
                  <c:x val="8.6188879167881788E-3"/>
                  <c:y val="-7.000350017500891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98A-486F-9E9A-7A55A8F78A83}"/>
                </c:ext>
              </c:extLst>
            </c:dLbl>
            <c:dLbl>
              <c:idx val="1"/>
              <c:layout>
                <c:manualLayout>
                  <c:x val="6.6137566137566134E-3"/>
                  <c:y val="-3.500175008750501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98A-486F-9E9A-7A55A8F78A83}"/>
                </c:ext>
              </c:extLst>
            </c:dLbl>
            <c:dLbl>
              <c:idx val="2"/>
              <c:layout>
                <c:manualLayout>
                  <c:x val="6.6137566137565735E-3"/>
                  <c:y val="-3.500175008750437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98A-486F-9E9A-7A55A8F78A83}"/>
                </c:ext>
              </c:extLst>
            </c:dLbl>
            <c:dLbl>
              <c:idx val="3"/>
              <c:layout>
                <c:manualLayout>
                  <c:x val="6.6137566137565327E-3"/>
                  <c:y val="-6.4169133873114414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98A-486F-9E9A-7A55A8F78A83}"/>
                </c:ext>
              </c:extLst>
            </c:dLbl>
            <c:dLbl>
              <c:idx val="4"/>
              <c:layout>
                <c:manualLayout>
                  <c:x val="4.4091710758377423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98A-486F-9E9A-7A55A8F78A83}"/>
                </c:ext>
              </c:extLst>
            </c:dLbl>
            <c:dLbl>
              <c:idx val="5"/>
              <c:layout>
                <c:manualLayout>
                  <c:x val="4.409171075837661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98A-486F-9E9A-7A55A8F78A83}"/>
                </c:ext>
              </c:extLst>
            </c:dLbl>
            <c:dLbl>
              <c:idx val="6"/>
              <c:layout>
                <c:manualLayout>
                  <c:x val="6.613756613756452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98A-486F-9E9A-7A55A8F78A83}"/>
                </c:ext>
              </c:extLst>
            </c:dLbl>
            <c:dLbl>
              <c:idx val="7"/>
              <c:layout>
                <c:manualLayout>
                  <c:x val="6.6137566137566134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98A-486F-9E9A-7A55A8F78A83}"/>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'Ark1'!$A$441:$A$448</c:f>
              <c:strCache>
                <c:ptCount val="8"/>
                <c:pt idx="0">
                  <c:v>Arkivverket</c:v>
                </c:pt>
                <c:pt idx="1">
                  <c:v>(Fylkes)kommunale arkivinstitusjonar</c:v>
                </c:pt>
                <c:pt idx="2">
                  <c:v>Andre arkivinstitusjonar</c:v>
                </c:pt>
                <c:pt idx="3">
                  <c:v>Fagbibliotek/dokumentasjonssenter</c:v>
                </c:pt>
                <c:pt idx="4">
                  <c:v>Folkebibliotek</c:v>
                </c:pt>
                <c:pt idx="5">
                  <c:v>Lokalhistoriske arkiv og samlingar</c:v>
                </c:pt>
                <c:pt idx="6">
                  <c:v>Museum</c:v>
                </c:pt>
                <c:pt idx="7">
                  <c:v>Alle institusjonane totalt</c:v>
                </c:pt>
              </c:strCache>
            </c:strRef>
          </c:cat>
          <c:val>
            <c:numRef>
              <c:f>'Ark1'!$C$441:$C$448</c:f>
              <c:numCache>
                <c:formatCode>0%</c:formatCode>
                <c:ptCount val="8"/>
                <c:pt idx="0">
                  <c:v>0.98</c:v>
                </c:pt>
                <c:pt idx="1">
                  <c:v>0.54</c:v>
                </c:pt>
                <c:pt idx="2">
                  <c:v>0.76</c:v>
                </c:pt>
                <c:pt idx="3">
                  <c:v>0.16</c:v>
                </c:pt>
                <c:pt idx="4">
                  <c:v>0</c:v>
                </c:pt>
                <c:pt idx="5">
                  <c:v>7.0000000000000007E-2</c:v>
                </c:pt>
                <c:pt idx="6">
                  <c:v>0.25</c:v>
                </c:pt>
                <c:pt idx="7">
                  <c:v>0.56000000000000005</c:v>
                </c:pt>
              </c:numCache>
            </c:numRef>
          </c:val>
          <c:extLst>
            <c:ext xmlns:c16="http://schemas.microsoft.com/office/drawing/2014/chart" uri="{C3380CC4-5D6E-409C-BE32-E72D297353CC}">
              <c16:uniqueId val="{0000000B-C98A-486F-9E9A-7A55A8F78A83}"/>
            </c:ext>
          </c:extLst>
        </c:ser>
        <c:dLbls>
          <c:dLblPos val="outEnd"/>
          <c:showLegendKey val="0"/>
          <c:showVal val="1"/>
          <c:showCatName val="0"/>
          <c:showSerName val="0"/>
          <c:showPercent val="0"/>
          <c:showBubbleSize val="0"/>
        </c:dLbls>
        <c:gapWidth val="219"/>
        <c:overlap val="-27"/>
        <c:axId val="553905264"/>
        <c:axId val="259509056"/>
      </c:barChart>
      <c:catAx>
        <c:axId val="553905264"/>
        <c:scaling>
          <c:orientation val="minMax"/>
        </c:scaling>
        <c:delete val="0"/>
        <c:axPos val="b"/>
        <c:numFmt formatCode="@" sourceLinked="0"/>
        <c:majorTickMark val="none"/>
        <c:minorTickMark val="none"/>
        <c:tickLblPos val="nextTo"/>
        <c:spPr>
          <a:noFill/>
          <a:ln w="9525" cap="flat" cmpd="sng" algn="ctr">
            <a:solidFill>
              <a:schemeClr val="tx1">
                <a:lumMod val="15000"/>
                <a:lumOff val="85000"/>
              </a:schemeClr>
            </a:solidFill>
            <a:round/>
          </a:ln>
          <a:effectLst/>
        </c:spPr>
        <c:txPr>
          <a:bodyPr rot="-246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259509056"/>
        <c:crosses val="autoZero"/>
        <c:auto val="1"/>
        <c:lblAlgn val="ctr"/>
        <c:lblOffset val="50"/>
        <c:noMultiLvlLbl val="0"/>
      </c:catAx>
      <c:valAx>
        <c:axId val="25950905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553905264"/>
        <c:crosses val="autoZero"/>
        <c:crossBetween val="between"/>
        <c:majorUnit val="0.5"/>
      </c:valAx>
      <c:spPr>
        <a:noFill/>
        <a:ln>
          <a:noFill/>
        </a:ln>
        <a:effectLst/>
      </c:spPr>
    </c:plotArea>
    <c:legend>
      <c:legendPos val="b"/>
      <c:layout>
        <c:manualLayout>
          <c:xMode val="edge"/>
          <c:yMode val="edge"/>
          <c:x val="0.12047817628067765"/>
          <c:y val="0.78472597933021515"/>
          <c:w val="0.78169187184935218"/>
          <c:h val="5.079042320612858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aseline="0"/>
      </a:pPr>
      <a:endParaRPr lang="nb-N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nn-NO" sz="1200" b="1">
                <a:solidFill>
                  <a:schemeClr val="tx1"/>
                </a:solidFill>
              </a:rPr>
              <a:t>Figur 7: Utvikling i del registrerte og publiserte arkiv (kataloginformasjon) totalt 2016-2019</a:t>
            </a:r>
            <a:endParaRPr lang="nb-NO" sz="1200" b="1">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nb-NO"/>
        </a:p>
      </c:txPr>
    </c:title>
    <c:autoTitleDeleted val="0"/>
    <c:plotArea>
      <c:layout/>
      <c:lineChart>
        <c:grouping val="standard"/>
        <c:varyColors val="0"/>
        <c:ser>
          <c:idx val="0"/>
          <c:order val="0"/>
          <c:tx>
            <c:strRef>
              <c:f>'Ark1'!$B$430</c:f>
              <c:strCache>
                <c:ptCount val="1"/>
                <c:pt idx="0">
                  <c:v>Del arkiv som er registrerte i Asta</c:v>
                </c:pt>
              </c:strCache>
            </c:strRef>
          </c:tx>
          <c:spPr>
            <a:ln w="22225" cap="rnd" cmpd="sng" algn="ctr">
              <a:solidFill>
                <a:schemeClr val="accent1"/>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'Ark1'!$A$431:$A$434</c:f>
              <c:numCache>
                <c:formatCode>General</c:formatCode>
                <c:ptCount val="4"/>
                <c:pt idx="0">
                  <c:v>2016</c:v>
                </c:pt>
                <c:pt idx="1">
                  <c:v>2017</c:v>
                </c:pt>
                <c:pt idx="2">
                  <c:v>2018</c:v>
                </c:pt>
                <c:pt idx="3">
                  <c:v>2019</c:v>
                </c:pt>
              </c:numCache>
            </c:numRef>
          </c:cat>
          <c:val>
            <c:numRef>
              <c:f>'Ark1'!$B$431:$B$434</c:f>
              <c:numCache>
                <c:formatCode>0.0\ %</c:formatCode>
                <c:ptCount val="4"/>
                <c:pt idx="0">
                  <c:v>0.753</c:v>
                </c:pt>
                <c:pt idx="1">
                  <c:v>0.76300000000000001</c:v>
                </c:pt>
                <c:pt idx="2">
                  <c:v>0.77800000000000002</c:v>
                </c:pt>
                <c:pt idx="3">
                  <c:v>0.81</c:v>
                </c:pt>
              </c:numCache>
            </c:numRef>
          </c:val>
          <c:smooth val="0"/>
          <c:extLst>
            <c:ext xmlns:c16="http://schemas.microsoft.com/office/drawing/2014/chart" uri="{C3380CC4-5D6E-409C-BE32-E72D297353CC}">
              <c16:uniqueId val="{00000000-EB09-491E-9F8D-01EDBC1EE82D}"/>
            </c:ext>
          </c:extLst>
        </c:ser>
        <c:ser>
          <c:idx val="1"/>
          <c:order val="1"/>
          <c:tx>
            <c:strRef>
              <c:f>'Ark1'!$C$430</c:f>
              <c:strCache>
                <c:ptCount val="1"/>
                <c:pt idx="0">
                  <c:v>Del arkiv som er publiserte i Arkivportalen</c:v>
                </c:pt>
              </c:strCache>
            </c:strRef>
          </c:tx>
          <c:spPr>
            <a:ln w="22225" cap="rnd" cmpd="sng" algn="ctr">
              <a:solidFill>
                <a:schemeClr val="accent2"/>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'Ark1'!$A$431:$A$434</c:f>
              <c:numCache>
                <c:formatCode>General</c:formatCode>
                <c:ptCount val="4"/>
                <c:pt idx="0">
                  <c:v>2016</c:v>
                </c:pt>
                <c:pt idx="1">
                  <c:v>2017</c:v>
                </c:pt>
                <c:pt idx="2">
                  <c:v>2018</c:v>
                </c:pt>
                <c:pt idx="3">
                  <c:v>2019</c:v>
                </c:pt>
              </c:numCache>
            </c:numRef>
          </c:cat>
          <c:val>
            <c:numRef>
              <c:f>'Ark1'!$C$431:$C$434</c:f>
              <c:numCache>
                <c:formatCode>0.0\ %</c:formatCode>
                <c:ptCount val="4"/>
                <c:pt idx="0">
                  <c:v>0.45</c:v>
                </c:pt>
                <c:pt idx="1">
                  <c:v>0.47799999999999998</c:v>
                </c:pt>
                <c:pt idx="2">
                  <c:v>0.53100000000000003</c:v>
                </c:pt>
                <c:pt idx="3">
                  <c:v>0.56000000000000005</c:v>
                </c:pt>
              </c:numCache>
            </c:numRef>
          </c:val>
          <c:smooth val="0"/>
          <c:extLst>
            <c:ext xmlns:c16="http://schemas.microsoft.com/office/drawing/2014/chart" uri="{C3380CC4-5D6E-409C-BE32-E72D297353CC}">
              <c16:uniqueId val="{00000001-EB09-491E-9F8D-01EDBC1EE82D}"/>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615579744"/>
        <c:axId val="471263392"/>
      </c:lineChart>
      <c:catAx>
        <c:axId val="61557974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471263392"/>
        <c:crosses val="autoZero"/>
        <c:auto val="1"/>
        <c:lblAlgn val="ctr"/>
        <c:lblOffset val="100"/>
        <c:noMultiLvlLbl val="0"/>
      </c:catAx>
      <c:valAx>
        <c:axId val="471263392"/>
        <c:scaling>
          <c:orientation val="minMax"/>
          <c:max val="0.9"/>
          <c:min val="0.30000000000000004"/>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615579744"/>
        <c:crosses val="autoZero"/>
        <c:crossBetween val="between"/>
      </c:valAx>
      <c:spPr>
        <a:gradFill>
          <a:gsLst>
            <a:gs pos="100000">
              <a:schemeClr val="lt1">
                <a:lumMod val="95000"/>
              </a:schemeClr>
            </a:gs>
            <a:gs pos="0">
              <a:schemeClr val="lt1"/>
            </a:gs>
          </a:gsLst>
          <a:lin ang="5400000" scaled="0"/>
        </a:gra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nb-N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nn-NO" sz="1200" b="1">
                <a:solidFill>
                  <a:schemeClr val="tx1"/>
                </a:solidFill>
              </a:rPr>
              <a:t>Figur 8: Utvikling i digitalisering av sider (papir) totalt 2016-2019</a:t>
            </a:r>
            <a:endParaRPr lang="nb-NO" sz="1200" b="1">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nb-NO"/>
        </a:p>
      </c:txPr>
    </c:title>
    <c:autoTitleDeleted val="0"/>
    <c:plotArea>
      <c:layout/>
      <c:lineChart>
        <c:grouping val="standard"/>
        <c:varyColors val="0"/>
        <c:ser>
          <c:idx val="0"/>
          <c:order val="0"/>
          <c:tx>
            <c:strRef>
              <c:f>'Ark1'!$L$131</c:f>
              <c:strCache>
                <c:ptCount val="1"/>
                <c:pt idx="0">
                  <c:v>Papir</c:v>
                </c:pt>
              </c:strCache>
            </c:strRef>
          </c:tx>
          <c:spPr>
            <a:ln w="22225" cap="rnd" cmpd="sng" algn="ctr">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'Ark1'!$K$132:$K$135</c:f>
              <c:numCache>
                <c:formatCode>General</c:formatCode>
                <c:ptCount val="4"/>
                <c:pt idx="0">
                  <c:v>2016</c:v>
                </c:pt>
                <c:pt idx="1">
                  <c:v>2017</c:v>
                </c:pt>
                <c:pt idx="2">
                  <c:v>2018</c:v>
                </c:pt>
                <c:pt idx="3">
                  <c:v>2019</c:v>
                </c:pt>
              </c:numCache>
            </c:numRef>
          </c:cat>
          <c:val>
            <c:numRef>
              <c:f>'Ark1'!$L$132:$L$135</c:f>
              <c:numCache>
                <c:formatCode>#,##0</c:formatCode>
                <c:ptCount val="4"/>
                <c:pt idx="0">
                  <c:v>57040194</c:v>
                </c:pt>
                <c:pt idx="1">
                  <c:v>72384810</c:v>
                </c:pt>
                <c:pt idx="2">
                  <c:v>83942094</c:v>
                </c:pt>
                <c:pt idx="3">
                  <c:v>89397288</c:v>
                </c:pt>
              </c:numCache>
            </c:numRef>
          </c:val>
          <c:smooth val="0"/>
          <c:extLst>
            <c:ext xmlns:c16="http://schemas.microsoft.com/office/drawing/2014/chart" uri="{C3380CC4-5D6E-409C-BE32-E72D297353CC}">
              <c16:uniqueId val="{00000000-B7A7-42E4-B14F-CC885FA2FADB}"/>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974341104"/>
        <c:axId val="1977006912"/>
      </c:lineChart>
      <c:catAx>
        <c:axId val="197434110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1977006912"/>
        <c:crosses val="autoZero"/>
        <c:auto val="1"/>
        <c:lblAlgn val="ctr"/>
        <c:lblOffset val="100"/>
        <c:noMultiLvlLbl val="0"/>
      </c:catAx>
      <c:valAx>
        <c:axId val="1977006912"/>
        <c:scaling>
          <c:orientation val="minMax"/>
          <c:max val="100000000"/>
          <c:min val="50000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nb-NO"/>
          </a:p>
        </c:txPr>
        <c:crossAx val="1974341104"/>
        <c:crosses val="autoZero"/>
        <c:crossBetween val="between"/>
        <c:majorUnit val="10000000"/>
      </c:valAx>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nb-N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lang="nn-NO" sz="1200" b="1">
                <a:solidFill>
                  <a:schemeClr val="tx1"/>
                </a:solidFill>
                <a:effectLst/>
              </a:rPr>
              <a:t>Figur 9: Del av uttrekk totalt og del av GB totalt etter institusjonstype pr. 2019</a:t>
            </a:r>
            <a:endParaRPr lang="nb-NO" sz="1200">
              <a:solidFill>
                <a:schemeClr val="tx1"/>
              </a:solidFill>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endParaRPr lang="nb-NO"/>
        </a:p>
      </c:txPr>
    </c:title>
    <c:autoTitleDeleted val="0"/>
    <c:plotArea>
      <c:layout>
        <c:manualLayout>
          <c:layoutTarget val="inner"/>
          <c:xMode val="edge"/>
          <c:yMode val="edge"/>
          <c:x val="4.6682975094385612E-2"/>
          <c:y val="0.12311879114696279"/>
          <c:w val="0.9364274774681105"/>
          <c:h val="0.3951065278097583"/>
        </c:manualLayout>
      </c:layout>
      <c:barChart>
        <c:barDir val="col"/>
        <c:grouping val="clustered"/>
        <c:varyColors val="0"/>
        <c:ser>
          <c:idx val="0"/>
          <c:order val="0"/>
          <c:tx>
            <c:strRef>
              <c:f>'Ark1'!$D$462</c:f>
              <c:strCache>
                <c:ptCount val="1"/>
                <c:pt idx="0">
                  <c:v>Del av totalt tal på uttrekk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'Ark1'!$A$463:$A$469</c:f>
              <c:strCache>
                <c:ptCount val="7"/>
                <c:pt idx="0">
                  <c:v>Arkivverket</c:v>
                </c:pt>
                <c:pt idx="1">
                  <c:v>(Fylkes)kommunale arkivinstitusjonar</c:v>
                </c:pt>
                <c:pt idx="2">
                  <c:v>Andre arkivinstitusjonar</c:v>
                </c:pt>
                <c:pt idx="3">
                  <c:v>Fagbibliotek/dokumentasjonssenter</c:v>
                </c:pt>
                <c:pt idx="4">
                  <c:v>Folkebibliotek</c:v>
                </c:pt>
                <c:pt idx="5">
                  <c:v>Lokalhistoriske arkiv og samlingar</c:v>
                </c:pt>
                <c:pt idx="6">
                  <c:v>Museum</c:v>
                </c:pt>
              </c:strCache>
            </c:strRef>
          </c:cat>
          <c:val>
            <c:numRef>
              <c:f>'Ark1'!$D$463:$D$469</c:f>
              <c:numCache>
                <c:formatCode>0%</c:formatCode>
                <c:ptCount val="7"/>
                <c:pt idx="0">
                  <c:v>0.43315657270443764</c:v>
                </c:pt>
                <c:pt idx="1">
                  <c:v>0.46832263466368962</c:v>
                </c:pt>
                <c:pt idx="2">
                  <c:v>1.9536701088473346E-3</c:v>
                </c:pt>
                <c:pt idx="3">
                  <c:v>1.3954786491766676E-2</c:v>
                </c:pt>
                <c:pt idx="4">
                  <c:v>1.1163829193413341E-3</c:v>
                </c:pt>
                <c:pt idx="5">
                  <c:v>0</c:v>
                </c:pt>
                <c:pt idx="6">
                  <c:v>8.1495953111917388E-2</c:v>
                </c:pt>
              </c:numCache>
            </c:numRef>
          </c:val>
          <c:extLst>
            <c:ext xmlns:c16="http://schemas.microsoft.com/office/drawing/2014/chart" uri="{C3380CC4-5D6E-409C-BE32-E72D297353CC}">
              <c16:uniqueId val="{00000000-6C05-4A2F-B69A-ED3EF1713F0F}"/>
            </c:ext>
          </c:extLst>
        </c:ser>
        <c:ser>
          <c:idx val="1"/>
          <c:order val="1"/>
          <c:tx>
            <c:strRef>
              <c:f>'Ark1'!$E$462</c:f>
              <c:strCache>
                <c:ptCount val="1"/>
                <c:pt idx="0">
                  <c:v>Del av totalt tal GB</c:v>
                </c:pt>
              </c:strCache>
            </c:strRef>
          </c:tx>
          <c:spPr>
            <a:solidFill>
              <a:schemeClr val="accent2"/>
            </a:solidFill>
            <a:ln>
              <a:noFill/>
            </a:ln>
            <a:effectLst/>
          </c:spPr>
          <c:invertIfNegative val="0"/>
          <c:dLbls>
            <c:dLbl>
              <c:idx val="1"/>
              <c:layout>
                <c:manualLayout>
                  <c:x val="5.7595388015291649E-3"/>
                  <c:y val="-3.1953148638872043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C05-4A2F-B69A-ED3EF1713F0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'Ark1'!$A$463:$A$469</c:f>
              <c:strCache>
                <c:ptCount val="7"/>
                <c:pt idx="0">
                  <c:v>Arkivverket</c:v>
                </c:pt>
                <c:pt idx="1">
                  <c:v>(Fylkes)kommunale arkivinstitusjonar</c:v>
                </c:pt>
                <c:pt idx="2">
                  <c:v>Andre arkivinstitusjonar</c:v>
                </c:pt>
                <c:pt idx="3">
                  <c:v>Fagbibliotek/dokumentasjonssenter</c:v>
                </c:pt>
                <c:pt idx="4">
                  <c:v>Folkebibliotek</c:v>
                </c:pt>
                <c:pt idx="5">
                  <c:v>Lokalhistoriske arkiv og samlingar</c:v>
                </c:pt>
                <c:pt idx="6">
                  <c:v>Museum</c:v>
                </c:pt>
              </c:strCache>
            </c:strRef>
          </c:cat>
          <c:val>
            <c:numRef>
              <c:f>'Ark1'!$E$463:$E$469</c:f>
              <c:numCache>
                <c:formatCode>0%</c:formatCode>
                <c:ptCount val="7"/>
                <c:pt idx="0">
                  <c:v>0.16609303055189023</c:v>
                </c:pt>
                <c:pt idx="1">
                  <c:v>0.4510071696824855</c:v>
                </c:pt>
                <c:pt idx="2">
                  <c:v>0.26885847951057923</c:v>
                </c:pt>
                <c:pt idx="3">
                  <c:v>9.6896828545855518E-2</c:v>
                </c:pt>
                <c:pt idx="4">
                  <c:v>1.5686563996567411E-4</c:v>
                </c:pt>
                <c:pt idx="5">
                  <c:v>2.3068476465540309E-4</c:v>
                </c:pt>
                <c:pt idx="6">
                  <c:v>1.6756941304568482E-2</c:v>
                </c:pt>
              </c:numCache>
            </c:numRef>
          </c:val>
          <c:extLst>
            <c:ext xmlns:c16="http://schemas.microsoft.com/office/drawing/2014/chart" uri="{C3380CC4-5D6E-409C-BE32-E72D297353CC}">
              <c16:uniqueId val="{00000002-6C05-4A2F-B69A-ED3EF1713F0F}"/>
            </c:ext>
          </c:extLst>
        </c:ser>
        <c:dLbls>
          <c:showLegendKey val="0"/>
          <c:showVal val="0"/>
          <c:showCatName val="0"/>
          <c:showSerName val="0"/>
          <c:showPercent val="0"/>
          <c:showBubbleSize val="0"/>
        </c:dLbls>
        <c:gapWidth val="219"/>
        <c:overlap val="-27"/>
        <c:axId val="467135328"/>
        <c:axId val="474412384"/>
      </c:barChart>
      <c:catAx>
        <c:axId val="467135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474412384"/>
        <c:crosses val="autoZero"/>
        <c:auto val="1"/>
        <c:lblAlgn val="ctr"/>
        <c:lblOffset val="100"/>
        <c:noMultiLvlLbl val="0"/>
      </c:catAx>
      <c:valAx>
        <c:axId val="474412384"/>
        <c:scaling>
          <c:orientation val="minMax"/>
          <c:max val="0.60000000000000009"/>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467135328"/>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22.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2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27.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28.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29.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DEC5FD-BA4C-41A2-B577-4070D2166B13}" type="datetimeFigureOut">
              <a:rPr lang="nb-NO" smtClean="0"/>
              <a:t>18.06.2020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0EC2F6-2251-4175-8CD2-F8BBA9973239}" type="slidenum">
              <a:rPr lang="nb-NO" smtClean="0"/>
              <a:t>‹#›</a:t>
            </a:fld>
            <a:endParaRPr lang="nb-NO"/>
          </a:p>
        </p:txBody>
      </p:sp>
    </p:spTree>
    <p:extLst>
      <p:ext uri="{BB962C8B-B14F-4D97-AF65-F5344CB8AC3E}">
        <p14:creationId xmlns:p14="http://schemas.microsoft.com/office/powerpoint/2010/main" val="3777029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6C0EC2F6-2251-4175-8CD2-F8BBA9973239}" type="slidenum">
              <a:rPr lang="nb-NO" smtClean="0"/>
              <a:t>1</a:t>
            </a:fld>
            <a:endParaRPr lang="nb-NO"/>
          </a:p>
        </p:txBody>
      </p:sp>
    </p:spTree>
    <p:extLst>
      <p:ext uri="{BB962C8B-B14F-4D97-AF65-F5344CB8AC3E}">
        <p14:creationId xmlns:p14="http://schemas.microsoft.com/office/powerpoint/2010/main" val="941760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defRPr/>
            </a:pPr>
            <a:r>
              <a:rPr lang="nn-NO" sz="1200" kern="1200">
                <a:solidFill>
                  <a:schemeClr val="tx1"/>
                </a:solidFill>
                <a:effectLst/>
                <a:latin typeface="+mn-lt"/>
                <a:ea typeface="+mn-ea"/>
                <a:cs typeface="+mn-cs"/>
              </a:rPr>
              <a:t>Privatarkiv – arkiv skapt av organisasjonar, bedrifter og privatpersonar - blir bevart gjennom frivillig overlevering til ein bevaringsinstitusjon. Det er opp til den einskilde private aktøren å inngå avtale om dette. Institusjonane vel aktivt ut aktørar for bevaring – motsett offentleg sektor der alle aktørar blir vurderte og noko bevart. Ofte har bevaringsinstitusjonane tatt imot privatarkiv om dei har hatt ressursar til det. Særs mange bevaringsinstitusjonar av alle typar tar vare på privatarkiv – i alt </a:t>
            </a:r>
            <a:r>
              <a:rPr lang="nn-NO"/>
              <a:t>138 </a:t>
            </a:r>
            <a:r>
              <a:rPr lang="nn-NO" sz="1200" kern="1200">
                <a:solidFill>
                  <a:schemeClr val="tx1"/>
                </a:solidFill>
                <a:effectLst/>
                <a:latin typeface="+mn-lt"/>
                <a:ea typeface="+mn-ea"/>
                <a:cs typeface="+mn-cs"/>
              </a:rPr>
              <a:t>av dei spurte svarer dei tar vare på privatarkiv. Men mange av desse arkiva er små, og den einskilde institusjonen har ofte ei lita mengde privatarkivmateriale.</a:t>
            </a:r>
            <a:r>
              <a:rPr lang="nn-NO"/>
              <a:t> </a:t>
            </a:r>
            <a:endParaRPr lang="nb-NO" sz="1200" kern="1200">
              <a:solidFill>
                <a:schemeClr val="tx1"/>
              </a:solidFill>
              <a:effectLst/>
              <a:latin typeface="+mn-lt"/>
              <a:ea typeface="+mn-ea"/>
              <a:cs typeface="+mn-cs"/>
            </a:endParaRPr>
          </a:p>
          <a:p>
            <a:endParaRPr lang="nb-NO"/>
          </a:p>
          <a:p>
            <a:pPr>
              <a:defRPr/>
            </a:pPr>
            <a:r>
              <a:rPr lang="nn-NO" sz="1200" kern="1200">
                <a:solidFill>
                  <a:schemeClr val="tx1"/>
                </a:solidFill>
                <a:effectLst/>
                <a:latin typeface="+mn-lt"/>
                <a:ea typeface="+mn-ea"/>
                <a:cs typeface="+mn-cs"/>
              </a:rPr>
              <a:t>Total bestand av privatarkiv er på 132 122 om ein reknar i hyllemeter. Det er ein auke i reine hyllemeter på i overkant av 20 % frå 2014. Samla rapportert tilvekst for privatarkiv i 2019 var 5 774</a:t>
            </a:r>
            <a:r>
              <a:rPr lang="nn-NO" sz="1200" b="1" kern="1200">
                <a:solidFill>
                  <a:schemeClr val="tx1"/>
                </a:solidFill>
                <a:effectLst/>
                <a:latin typeface="+mn-lt"/>
                <a:ea typeface="+mn-ea"/>
                <a:cs typeface="+mn-cs"/>
              </a:rPr>
              <a:t> </a:t>
            </a:r>
            <a:r>
              <a:rPr lang="nn-NO" sz="1200" kern="1200">
                <a:solidFill>
                  <a:schemeClr val="tx1"/>
                </a:solidFill>
                <a:effectLst/>
                <a:latin typeface="+mn-lt"/>
                <a:ea typeface="+mn-ea"/>
                <a:cs typeface="+mn-cs"/>
              </a:rPr>
              <a:t>hm. Dei (fylkes)kommunale arkivinstitusjonane hadde òg størst tilvekst av privatarkiv i hm.</a:t>
            </a:r>
            <a:r>
              <a:rPr lang="nn-NO"/>
              <a:t> </a:t>
            </a:r>
            <a:endParaRPr lang="nb-NO" sz="1200" kern="1200">
              <a:solidFill>
                <a:schemeClr val="tx1"/>
              </a:solidFill>
              <a:effectLst/>
              <a:latin typeface="+mn-lt"/>
              <a:ea typeface="+mn-ea"/>
              <a:cs typeface="+mn-cs"/>
            </a:endParaRPr>
          </a:p>
          <a:p>
            <a:endParaRPr lang="nb-NO"/>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Privatarkiv har i hyllemeter auka med 20,3 % sidan 2014, mens totalmengda har auka med 18,6 %.</a:t>
            </a:r>
            <a:endParaRPr lang="nb-NO" sz="1200" kern="1200">
              <a:solidFill>
                <a:schemeClr val="tx1"/>
              </a:solidFill>
              <a:effectLst/>
              <a:latin typeface="+mn-lt"/>
              <a:ea typeface="+mn-ea"/>
              <a:cs typeface="+mn-cs"/>
            </a:endParaRPr>
          </a:p>
        </p:txBody>
      </p:sp>
      <p:sp>
        <p:nvSpPr>
          <p:cNvPr id="4" name="Plassholder for lysbildenummer 3"/>
          <p:cNvSpPr>
            <a:spLocks noGrp="1"/>
          </p:cNvSpPr>
          <p:nvPr>
            <p:ph type="sldNum" sz="quarter" idx="5"/>
          </p:nvPr>
        </p:nvSpPr>
        <p:spPr/>
        <p:txBody>
          <a:bodyPr/>
          <a:lstStyle/>
          <a:p>
            <a:fld id="{6C0EC2F6-2251-4175-8CD2-F8BBA9973239}" type="slidenum">
              <a:rPr lang="nb-NO" smtClean="0"/>
              <a:t>10</a:t>
            </a:fld>
            <a:endParaRPr lang="nb-NO"/>
          </a:p>
        </p:txBody>
      </p:sp>
    </p:spTree>
    <p:extLst>
      <p:ext uri="{BB962C8B-B14F-4D97-AF65-F5344CB8AC3E}">
        <p14:creationId xmlns:p14="http://schemas.microsoft.com/office/powerpoint/2010/main" val="2158047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Privatarkiv er no 22,1 % av den totalt bevarte bestanden i hyllemeter i Noreg, om lag som i 2014. Prosentdelen auka nokre år, men mottak av større etterslep frå (fylkes)kommunal sektor har utjamna denne auken (Fig. 18). </a:t>
            </a:r>
            <a:endParaRPr lang="nb-NO" sz="1200" kern="1200">
              <a:solidFill>
                <a:schemeClr val="tx1"/>
              </a:solidFill>
              <a:effectLst/>
              <a:latin typeface="+mn-lt"/>
              <a:ea typeface="+mn-ea"/>
              <a:cs typeface="+mn-cs"/>
            </a:endParaRPr>
          </a:p>
          <a:p>
            <a:endParaRPr lang="nb-NO"/>
          </a:p>
          <a:p>
            <a:r>
              <a:rPr lang="nn-NO" sz="1200" kern="1200">
                <a:solidFill>
                  <a:schemeClr val="tx1"/>
                </a:solidFill>
                <a:effectLst/>
                <a:latin typeface="+mn-lt"/>
                <a:ea typeface="+mn-ea"/>
                <a:cs typeface="+mn-cs"/>
              </a:rPr>
              <a:t>Samstundes bevarer institusjonane samla sett omtrent like mange arkiv som er frå private aktørar som frå offentlege aktørar. Talet på bevarte arkiv frå privat sektor er i overkant av 55 000 – eller heile 48 % av dei bevarte arkiva. Det viser at dei bevarte privatarkiva stort sett i snitt er mykje mindre enn dei offentlege arkiva. Men ingen av desse måla seier noko om kvaliteten på det som er bevart. </a:t>
            </a:r>
            <a:endParaRPr lang="nb-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Vi veit lite om kor komplette alle dei bevarte privatarkiva er. Nokre av arkiva er berre brokkar av arkiv. Aller viktigast er likevel kva for utval av privatarkiv som er bevart. Er det representativt for privat samfunnssektor i Noreg? Ei systematisk tilnærming til slike spørsmål er relativt nytt i bevaringa av privatarkiv. Først i 2015 fekk vi Nasjonal strategi for privatarkivarbeidet der utvikling av bevaringsplanar og proaktiv innsamling er ein viktig del. Riksarkivaren sine utviklingsmidlar har vore nytta til å utvikle fleire regionale bevaringsplanar for privatarkiv sidan.</a:t>
            </a:r>
            <a:endParaRPr lang="nb-NO" sz="1200" kern="1200">
              <a:solidFill>
                <a:schemeClr val="tx1"/>
              </a:solidFill>
              <a:effectLst/>
              <a:latin typeface="+mn-lt"/>
              <a:ea typeface="+mn-ea"/>
              <a:cs typeface="+mn-cs"/>
            </a:endParaRPr>
          </a:p>
          <a:p>
            <a:endParaRPr lang="nb-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Fordelinga av privatarkivbestanden mellom typar bevaringsinstitusjonar rekna i hyllemeter er heilt annleis enn for totalbestanden av arkiv.  Det er for privatarkiv ei meir lik fordeling i hyllemeter mellom Arkivverket, (fylkes)kommunale arkivinstitusjonar og museum. Mens andre arkivinstitusjonar har om lag 10 % av bestanden av privatarkiv og bibliotek og lokalhistoriske arkiv om lag 13 %.</a:t>
            </a:r>
            <a:endParaRPr lang="nb-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Av talet på arkiv frå privat sektor som er bevart går det fram at arkivinstitusjonane stort sett tar vare på meir voluminøse arkiv enn bibliotek og museum som i snitt har mange mindre privatarkiv. </a:t>
            </a:r>
            <a:endParaRPr lang="nb-NO"/>
          </a:p>
        </p:txBody>
      </p:sp>
      <p:sp>
        <p:nvSpPr>
          <p:cNvPr id="4" name="Plassholder for lysbildenummer 3"/>
          <p:cNvSpPr>
            <a:spLocks noGrp="1"/>
          </p:cNvSpPr>
          <p:nvPr>
            <p:ph type="sldNum" sz="quarter" idx="5"/>
          </p:nvPr>
        </p:nvSpPr>
        <p:spPr/>
        <p:txBody>
          <a:bodyPr/>
          <a:lstStyle/>
          <a:p>
            <a:fld id="{6C0EC2F6-2251-4175-8CD2-F8BBA9973239}" type="slidenum">
              <a:rPr lang="nb-NO" smtClean="0"/>
              <a:t>11</a:t>
            </a:fld>
            <a:endParaRPr lang="nb-NO"/>
          </a:p>
        </p:txBody>
      </p:sp>
    </p:spTree>
    <p:extLst>
      <p:ext uri="{BB962C8B-B14F-4D97-AF65-F5344CB8AC3E}">
        <p14:creationId xmlns:p14="http://schemas.microsoft.com/office/powerpoint/2010/main" val="21534077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Ikkje alle privatarkiv som er bevart er tilrettelagt for bruk. Dei er i mindre grad enn offentlege arkiv ordna, registrerte i fagsystem og informasjonen om arkiva er i mindre grad publisert på den nasjonale tenesta for kataloginformasjon, Arkivportalen.no. Dette gjer det desto vanskelegare for alle slags brukarar å finne ut kva som er bevart og kvar ein kan finne det. I tillegg kjem, som nemnt, at arkiv etter private aktørar er frivillig å ta vare på.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n-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Arkivmateriale må vere ordna og katalogisert for å vere mogleg å finne fram i. Det er, og vil alltid vere eit visst etterslep i ordning og </a:t>
            </a:r>
            <a:r>
              <a:rPr lang="nn-NO" sz="1200" kern="1200" err="1">
                <a:solidFill>
                  <a:schemeClr val="tx1"/>
                </a:solidFill>
                <a:effectLst/>
                <a:latin typeface="+mn-lt"/>
                <a:ea typeface="+mn-ea"/>
                <a:cs typeface="+mn-cs"/>
              </a:rPr>
              <a:t>katalogisering</a:t>
            </a:r>
            <a:r>
              <a:rPr lang="nn-NO" sz="1200" kern="1200">
                <a:solidFill>
                  <a:schemeClr val="tx1"/>
                </a:solidFill>
                <a:effectLst/>
                <a:latin typeface="+mn-lt"/>
                <a:ea typeface="+mn-ea"/>
                <a:cs typeface="+mn-cs"/>
              </a:rPr>
              <a:t>. Men dette er langt større for privatarkiv enn for offentlege arkiv.</a:t>
            </a:r>
          </a:p>
          <a:p>
            <a:endParaRPr lang="nn-NO"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Status i 2019 er altså at ein tredel av arkiva frå private aktørar ikkje er ordna. Meir alvorleg er at informasjon om at arkiva finst bevart er tilgjengeleg på den nasjonale tenesta for berre 44 % av arkiva. </a:t>
            </a:r>
          </a:p>
          <a:p>
            <a:endParaRPr lang="nn-NO"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Men vi ser ein auke i registrerte privatarkiv på Arkivportalen.no på over 13 % i 2019. Så relevant informasjon om bevarte privatarkiv er blitt meir tilgjengeleg for alle typar brukarar siste året. Talet privatarkiv på Arkivportalen.no har auka med 5 262 sidan utgangen av 2016. Talet på publiserte privatarkiv (kataloginformasjon) er framleis låg, men auken på desse åra har vore på 27,4 %, og delen har gått opp med nesten 10 prosentpoeng på 3 år. Arbeidet med regionale bevaringsplanar for privatarkiv har ført til ein viss auke.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n-NO"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Vi har ikkje tal på kvar einskild institusjon sine publiseringar av kataloginformasjon om privatarkiv spesielt på Arkivportalen.no. Det vi får rapportert er at Arkivverket har publisert størstedelen av arkiva på Arkivportalen.no. Deretter kjem andre arkivinstitusjonar og (fylkes)kommunale arkivinstitusjonar. Tala viser at bibliotek og museum - som i all hovudsak berre bevarer privatarkiv - er institusjonstypane som publiserer minst materiale. Spesielt gjeld dette for biblioteka, der i snitt berre kataloginformasjon om 12 % av arkiva dei oppbevarer er registrerte i Asta og publiserte på Arkivportalen.no. Musea har publisert informasjon om 25 % av arkiva sine. Museum og bibliotek har så å seie berre privatarkiv, og desse er det for brukarar nær uråd å vite at finst, om det ikkje er enkelt å søke opp informasjon. </a:t>
            </a:r>
            <a:endParaRPr lang="nb-NO"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Det er altså eit stort potensiale for å publisere informasjon om fleire arkiv på Arkivportalen.no. Gevinsten er absolutt størst for privatarkiv.</a:t>
            </a:r>
            <a:endParaRPr lang="nb-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I 2019 vart elles Digitalarkivet peika ut som ei nasjonal fellesløysing for publisering og langtidslagring av arkiv. I åra framover vil vi sjå om det kan føre til at fleire privatarkiv også blir lettare tilgjengelege for brukarane.</a:t>
            </a:r>
            <a:endParaRPr lang="nb-NO" sz="1200" kern="1200">
              <a:solidFill>
                <a:schemeClr val="tx1"/>
              </a:solidFill>
              <a:effectLst/>
              <a:latin typeface="+mn-lt"/>
              <a:ea typeface="+mn-ea"/>
              <a:cs typeface="+mn-cs"/>
            </a:endParaRPr>
          </a:p>
        </p:txBody>
      </p:sp>
      <p:sp>
        <p:nvSpPr>
          <p:cNvPr id="4" name="Plassholder for lysbildenummer 3"/>
          <p:cNvSpPr>
            <a:spLocks noGrp="1"/>
          </p:cNvSpPr>
          <p:nvPr>
            <p:ph type="sldNum" sz="quarter" idx="5"/>
          </p:nvPr>
        </p:nvSpPr>
        <p:spPr/>
        <p:txBody>
          <a:bodyPr/>
          <a:lstStyle/>
          <a:p>
            <a:fld id="{6C0EC2F6-2251-4175-8CD2-F8BBA9973239}" type="slidenum">
              <a:rPr lang="nb-NO" smtClean="0"/>
              <a:t>12</a:t>
            </a:fld>
            <a:endParaRPr lang="nb-NO"/>
          </a:p>
        </p:txBody>
      </p:sp>
    </p:spTree>
    <p:extLst>
      <p:ext uri="{BB962C8B-B14F-4D97-AF65-F5344CB8AC3E}">
        <p14:creationId xmlns:p14="http://schemas.microsoft.com/office/powerpoint/2010/main" val="3968377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Det var ved utgangen av 2019 bevart 454 arkivuttrekk frå private aktørar i dei ulike bevaringsinstitusjonane. Dette er relativt lite, og kva er det eigentleg? </a:t>
            </a:r>
            <a:endParaRPr lang="nb-NO" sz="1200" kern="1200">
              <a:solidFill>
                <a:schemeClr val="tx1"/>
              </a:solidFill>
              <a:effectLst/>
              <a:latin typeface="+mn-lt"/>
              <a:ea typeface="+mn-ea"/>
              <a:cs typeface="+mn-cs"/>
            </a:endParaRPr>
          </a:p>
          <a:p>
            <a:endParaRPr lang="nb-NO"/>
          </a:p>
          <a:p>
            <a:r>
              <a:rPr lang="nn-NO" sz="1200" kern="1200">
                <a:solidFill>
                  <a:schemeClr val="tx1"/>
                </a:solidFill>
                <a:effectLst/>
                <a:latin typeface="+mn-lt"/>
                <a:ea typeface="+mn-ea"/>
                <a:cs typeface="+mn-cs"/>
              </a:rPr>
              <a:t>Med arkivuttrekk meiner ein å eksportere internt databaseinnhald i eit datasystem til ein struktur som er meir eigna for langtidsbevaring i eit digitalt depot. I offentleg forvaltning og i institusjonane som er depot for offentleg materiale er «arkivuttrekk» eit kjent omgrep. Digitalt skapt materiale frå private aktørar kjem som regel inn til bevaringsinstitusjonane som lause filstrukturar på harddisk, minnepinne, cd-rom eller liknande. Derfor er det nok heller alle slike digitale førekomstar av arkiv ein del institusjonar har oppgitt som private uttrekk. Desse har hittil sjeldan komme inn i ein struktur som er eigna for langtidslagring. </a:t>
            </a:r>
            <a:endParaRPr lang="nb-NO" sz="1200" kern="1200">
              <a:solidFill>
                <a:schemeClr val="tx1"/>
              </a:solidFill>
              <a:effectLst/>
              <a:latin typeface="+mn-lt"/>
              <a:ea typeface="+mn-ea"/>
              <a:cs typeface="+mn-cs"/>
            </a:endParaRPr>
          </a:p>
          <a:p>
            <a:r>
              <a:rPr lang="nn-NO" sz="1200" b="1" kern="1200">
                <a:solidFill>
                  <a:schemeClr val="tx1"/>
                </a:solidFill>
                <a:effectLst/>
                <a:latin typeface="+mn-lt"/>
                <a:ea typeface="+mn-ea"/>
                <a:cs typeface="+mn-cs"/>
              </a:rPr>
              <a:t> </a:t>
            </a:r>
            <a:endParaRPr lang="nb-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Om vi vurderer også mengde Gigabytes (GB) som i førre kapittel, ser vi at biletet er noko annleis, også for privatarkiv. Den største mengda data - heile 19 567 GB - hos ein enkeltinstitusjon finst hos Norsk senter for folkemusikk og folkedans som oppbevarer mykje foto-, lyd- og film/videomateriale - ein materialtype som tar mykje plass. Dernest kjem - av institusjonar som i hovudsak tar vare på privatarkiv - UB Bergen (med Skeivt arkiv og spesialsamlingane) med 10 500 GB og Norsk lydinstitutt med 6000 GB rangert etter mengde. </a:t>
            </a:r>
          </a:p>
          <a:p>
            <a:endParaRPr lang="nn-NO"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Figur 22 viser utviklinga i tal på bevarte arkivuttrekk i perioden 2014 til 2019. Totalt er det bevart 3 583 uttrekk. Talet på offentlege uttrekk har auka med nær 70 %. Talet på uttrekk frå private aktørar har i den same perioden auka frå 10 til 454. Men jamført med talet for offentleg sektor er det eit lågt samla tal for privatarkiv som syner at bevaring av digitalt skapte privatarkiv er komme svært kort.</a:t>
            </a:r>
            <a:endParaRPr lang="nb-NO" sz="1200" kern="1200">
              <a:solidFill>
                <a:schemeClr val="tx1"/>
              </a:solidFill>
              <a:effectLst/>
              <a:latin typeface="+mn-lt"/>
              <a:ea typeface="+mn-ea"/>
              <a:cs typeface="+mn-cs"/>
            </a:endParaRPr>
          </a:p>
        </p:txBody>
      </p:sp>
      <p:sp>
        <p:nvSpPr>
          <p:cNvPr id="4" name="Plassholder for lysbildenummer 3"/>
          <p:cNvSpPr>
            <a:spLocks noGrp="1"/>
          </p:cNvSpPr>
          <p:nvPr>
            <p:ph type="sldNum" sz="quarter" idx="5"/>
          </p:nvPr>
        </p:nvSpPr>
        <p:spPr/>
        <p:txBody>
          <a:bodyPr/>
          <a:lstStyle/>
          <a:p>
            <a:fld id="{6C0EC2F6-2251-4175-8CD2-F8BBA9973239}" type="slidenum">
              <a:rPr lang="nb-NO" smtClean="0"/>
              <a:t>13</a:t>
            </a:fld>
            <a:endParaRPr lang="nb-NO"/>
          </a:p>
        </p:txBody>
      </p:sp>
    </p:spTree>
    <p:extLst>
      <p:ext uri="{BB962C8B-B14F-4D97-AF65-F5344CB8AC3E}">
        <p14:creationId xmlns:p14="http://schemas.microsoft.com/office/powerpoint/2010/main" val="28521961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sz="1200" kern="1200">
                <a:solidFill>
                  <a:schemeClr val="tx1"/>
                </a:solidFill>
                <a:effectLst/>
                <a:latin typeface="+mn-lt"/>
                <a:ea typeface="+mn-ea"/>
                <a:cs typeface="+mn-cs"/>
              </a:rPr>
              <a:t>Vi kan sjå nærare på dei største institusjonane på privatarkivfeltet, som vi i utgangspunktet må vurdere ut frå talet på hyllemeter privatarkiv. Samanstillinga viser at dei 15 største institusjonane på feltet bevarer 74 % av materialet. Alle dei resterande 116 bevaringsinstitusjonane med privatarkiv i statistikken har mindre bestandar av privatarkiv, mange heilt ned i 1 hyllemeter.  </a:t>
            </a:r>
            <a:endParaRPr lang="nb-NO" sz="1200" kern="1200">
              <a:solidFill>
                <a:schemeClr val="tx1"/>
              </a:solidFill>
              <a:effectLst/>
              <a:latin typeface="+mn-lt"/>
              <a:ea typeface="+mn-ea"/>
              <a:cs typeface="+mn-cs"/>
            </a:endParaRPr>
          </a:p>
          <a:p>
            <a:endParaRPr lang="nn-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Vi får òg store forskjellar i korleis bestanden er sett saman, jf. tabell 13. Ofte har dei med mange hyllemeter privatarkiv også mange arkiv bevart. Men ein ser ein tydeleg variasjon i storleiken på arkiva. T.d. har Nasjonalbiblioteket særs mange små arkiv, mens Arkivverket har fleire større. </a:t>
            </a:r>
            <a:endParaRPr lang="nb-NO" sz="1200" kern="1200">
              <a:solidFill>
                <a:schemeClr val="tx1"/>
              </a:solidFill>
              <a:effectLst/>
              <a:latin typeface="+mn-lt"/>
              <a:ea typeface="+mn-ea"/>
              <a:cs typeface="+mn-cs"/>
            </a:endParaRPr>
          </a:p>
          <a:p>
            <a:endParaRPr lang="nn-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Talgrunnlaget for bevarte uttrekk frå private aktørar er nok for spinkelt til å gjere anna enn å konkludere med at nokre få institusjonar har bevart svært lite, og mykje av det er kan hende ikkje reelle uttrekk. Vi ser også at arkivinstitusjonar som Fylkesarkivet i Oppland har bevart relativt mange uttrekk frå private aktørar.</a:t>
            </a:r>
          </a:p>
          <a:p>
            <a:endParaRPr lang="nn-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Det er òg interessant å sjå på talet for GB totalt bevart i institusjonane som bevarer privatarkiv opp mot talet på uttrekk frå private aktørar. Mengda uttrekk samsvarer ofte ikkje med talet på GB, typen bevart materiale – som stor del audiovisuelt materiale - spiller inn.</a:t>
            </a:r>
            <a:endParaRPr lang="nb-NO" sz="1200" kern="1200">
              <a:solidFill>
                <a:schemeClr val="tx1"/>
              </a:solidFill>
              <a:effectLst/>
              <a:latin typeface="+mn-lt"/>
              <a:ea typeface="+mn-ea"/>
              <a:cs typeface="+mn-cs"/>
            </a:endParaRPr>
          </a:p>
          <a:p>
            <a:endParaRPr lang="nb-NO"/>
          </a:p>
        </p:txBody>
      </p:sp>
      <p:sp>
        <p:nvSpPr>
          <p:cNvPr id="4" name="Plassholder for lysbildenummer 3"/>
          <p:cNvSpPr>
            <a:spLocks noGrp="1"/>
          </p:cNvSpPr>
          <p:nvPr>
            <p:ph type="sldNum" sz="quarter" idx="5"/>
          </p:nvPr>
        </p:nvSpPr>
        <p:spPr/>
        <p:txBody>
          <a:bodyPr/>
          <a:lstStyle/>
          <a:p>
            <a:fld id="{6C0EC2F6-2251-4175-8CD2-F8BBA9973239}" type="slidenum">
              <a:rPr lang="nb-NO" smtClean="0"/>
              <a:t>14</a:t>
            </a:fld>
            <a:endParaRPr lang="nb-NO"/>
          </a:p>
        </p:txBody>
      </p:sp>
    </p:spTree>
    <p:extLst>
      <p:ext uri="{BB962C8B-B14F-4D97-AF65-F5344CB8AC3E}">
        <p14:creationId xmlns:p14="http://schemas.microsoft.com/office/powerpoint/2010/main" val="35414655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fontAlgn="base"/>
            <a:r>
              <a:rPr lang="nn-NO" sz="1200" kern="1200">
                <a:solidFill>
                  <a:schemeClr val="tx1"/>
                </a:solidFill>
                <a:effectLst/>
                <a:latin typeface="+mn-lt"/>
                <a:ea typeface="+mn-ea"/>
                <a:cs typeface="+mn-cs"/>
              </a:rPr>
              <a:t>Dei norske institusjonane bevarer mykje foto. Dei store mengdene er analoge foto, men delen digitalt skapte foto aukar jamt. Bevaring av foto i arkivinstitusjonane har auka noko sidan 2018, men tala for bevaring av foto ved bibliotek, lokalhistoriske samlingar og museum har blitt kraftig redusert frå målinga året før. I 2018 rapporterte bibliotek, lokalhistoriske samlingar og museum om 23 511 323 foto. Tal for 2019 er 7 462 505, noko som utgjer ein nedgang på 16 048 818 foto.</a:t>
            </a:r>
            <a:r>
              <a:rPr lang="nn-NO"/>
              <a:t> </a:t>
            </a:r>
            <a:endParaRPr lang="nb-NO" sz="1200" kern="1200">
              <a:solidFill>
                <a:schemeClr val="tx1"/>
              </a:solidFill>
              <a:effectLst/>
              <a:latin typeface="+mn-lt"/>
              <a:ea typeface="+mn-ea"/>
              <a:cs typeface="+mn-cs"/>
            </a:endParaRPr>
          </a:p>
          <a:p>
            <a:pPr fontAlgn="base"/>
            <a:r>
              <a:rPr lang="nn-NO" sz="1200" kern="1200">
                <a:solidFill>
                  <a:schemeClr val="tx1"/>
                </a:solidFill>
                <a:effectLst/>
                <a:latin typeface="+mn-lt"/>
                <a:ea typeface="+mn-ea"/>
                <a:cs typeface="+mn-cs"/>
              </a:rPr>
              <a:t> </a:t>
            </a:r>
            <a:endParaRPr lang="nb-NO" sz="1200" kern="1200">
              <a:solidFill>
                <a:schemeClr val="tx1"/>
              </a:solidFill>
              <a:effectLst/>
              <a:latin typeface="+mn-lt"/>
              <a:ea typeface="+mn-ea"/>
              <a:cs typeface="+mn-cs"/>
            </a:endParaRPr>
          </a:p>
          <a:p>
            <a:pPr fontAlgn="base"/>
            <a:r>
              <a:rPr lang="nn-NO" sz="1200" kern="1200">
                <a:solidFill>
                  <a:schemeClr val="tx1"/>
                </a:solidFill>
                <a:effectLst/>
                <a:latin typeface="+mn-lt"/>
                <a:ea typeface="+mn-ea"/>
                <a:cs typeface="+mn-cs"/>
              </a:rPr>
              <a:t>Forklaringa på denne endringa må vere å finne i utfordringa museumsinstitusjonane har hatt, med å kategorisere kva som skal rapporterast til museumsstatistikken og kva som skal rapporterast til arkivstatistikken om foto i privatarkiv. I 2019 har Kulturrådet sendt ut ei rettleiing som skulle klargjere rapporteringa. Det kan sjå ut til at dette har ført til at institusjonane har rapportert annleis, slik at tala for arkivstatistikken i 2019 er kraftig endra. Dette utgjer ein stor del. Samstundes manglar rapportering frå Nasjonalbiblioteket, som aleine gir ein reduksjon på 9 millionar foto. Gitt denne utviklinga, gir det lita meining å </a:t>
            </a:r>
            <a:r>
              <a:rPr lang="nn-NO"/>
              <a:t>samanlikne</a:t>
            </a:r>
            <a:r>
              <a:rPr lang="nn-NO" sz="1200" kern="1200">
                <a:solidFill>
                  <a:schemeClr val="tx1"/>
                </a:solidFill>
                <a:effectLst/>
                <a:latin typeface="+mn-lt"/>
                <a:ea typeface="+mn-ea"/>
                <a:cs typeface="+mn-cs"/>
              </a:rPr>
              <a:t> tala for bibliotek, lokalhistoriske samlingar og museum med dei for 2018.</a:t>
            </a:r>
            <a:endParaRPr lang="nb-NO" sz="1200" kern="1200">
              <a:solidFill>
                <a:schemeClr val="tx1"/>
              </a:solidFill>
              <a:effectLst/>
              <a:latin typeface="+mn-lt"/>
              <a:ea typeface="+mn-ea"/>
              <a:cs typeface="+mn-cs"/>
            </a:endParaRPr>
          </a:p>
          <a:p>
            <a:pPr fontAlgn="base"/>
            <a:r>
              <a:rPr lang="nn-NO" sz="1200" kern="1200">
                <a:solidFill>
                  <a:schemeClr val="tx1"/>
                </a:solidFill>
                <a:effectLst/>
                <a:latin typeface="+mn-lt"/>
                <a:ea typeface="+mn-ea"/>
                <a:cs typeface="+mn-cs"/>
              </a:rPr>
              <a:t> </a:t>
            </a:r>
            <a:endParaRPr lang="nb-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Tala for arkivinstitusjonane syner at Arkivverket sin fotobestand er uendra, både i tal på foto totalt og registrering. Derimot rapporterer dei ein auke i digitaliserte foto frå 2018 på 98 559. Auken skyldast</a:t>
            </a:r>
            <a:r>
              <a:rPr lang="nn-NO"/>
              <a:t>  </a:t>
            </a:r>
            <a:r>
              <a:rPr lang="nn-NO" sz="1200" kern="1200">
                <a:solidFill>
                  <a:schemeClr val="tx1"/>
                </a:solidFill>
                <a:effectLst/>
                <a:latin typeface="+mn-lt"/>
                <a:ea typeface="+mn-ea"/>
                <a:cs typeface="+mn-cs"/>
              </a:rPr>
              <a:t> betra rapporteringsrutinar. Dei (fylkes)kommunale arkivinstitusjonane syner ein auke i tal på foto. Ved dei andre arkivinstitusjonane har det blitt gjort mykje registreringsarbeid som gir auka tal på foto i katalogsystem. Totalt sett har arkivinstitusjonane lågast del digitaliserte foto av totalbestanden.</a:t>
            </a:r>
            <a:endParaRPr lang="nn-NO" sz="1200" kern="1200">
              <a:solidFill>
                <a:schemeClr val="tx1"/>
              </a:solidFill>
              <a:effectLst/>
              <a:latin typeface="+mn-lt"/>
              <a:cs typeface="Calibri"/>
            </a:endParaRPr>
          </a:p>
          <a:p>
            <a:endParaRPr lang="nn-NO" sz="1200" kern="1200">
              <a:solidFill>
                <a:schemeClr val="tx1"/>
              </a:solidFill>
              <a:effectLst/>
              <a:latin typeface="+mn-lt"/>
              <a:ea typeface="+mn-ea"/>
              <a:cs typeface="+mn-cs"/>
            </a:endParaRPr>
          </a:p>
          <a:p>
            <a:pPr>
              <a:defRPr/>
            </a:pPr>
            <a:r>
              <a:rPr lang="nn-NO" sz="1200" kern="1200">
                <a:solidFill>
                  <a:schemeClr val="tx1"/>
                </a:solidFill>
                <a:effectLst/>
                <a:latin typeface="+mn-lt"/>
                <a:ea typeface="+mn-ea"/>
                <a:cs typeface="+mn-cs"/>
              </a:rPr>
              <a:t>Bibliotek og lokalhistoriske samlingar har digitalisert mest av sin fotobestand med ein total prosent på 15,7 for denne kategorien. Rapporteringa frå musea syner ein digitaliseringsprosent på 8,8.</a:t>
            </a:r>
            <a:r>
              <a:rPr lang="nn-NO"/>
              <a:t> </a:t>
            </a:r>
            <a:endParaRPr lang="nb-NO" sz="1200" kern="1200">
              <a:solidFill>
                <a:schemeClr val="tx1"/>
              </a:solidFill>
              <a:effectLst/>
              <a:latin typeface="+mn-lt"/>
              <a:ea typeface="+mn-ea"/>
              <a:cs typeface="+mn-cs"/>
            </a:endParaRPr>
          </a:p>
          <a:p>
            <a:endParaRPr lang="nb-NO"/>
          </a:p>
        </p:txBody>
      </p:sp>
      <p:sp>
        <p:nvSpPr>
          <p:cNvPr id="4" name="Plassholder for lysbildenummer 3"/>
          <p:cNvSpPr>
            <a:spLocks noGrp="1"/>
          </p:cNvSpPr>
          <p:nvPr>
            <p:ph type="sldNum" sz="quarter" idx="5"/>
          </p:nvPr>
        </p:nvSpPr>
        <p:spPr/>
        <p:txBody>
          <a:bodyPr/>
          <a:lstStyle/>
          <a:p>
            <a:fld id="{6C0EC2F6-2251-4175-8CD2-F8BBA9973239}" type="slidenum">
              <a:rPr lang="nb-NO" smtClean="0"/>
              <a:t>15</a:t>
            </a:fld>
            <a:endParaRPr lang="nb-NO"/>
          </a:p>
        </p:txBody>
      </p:sp>
    </p:spTree>
    <p:extLst>
      <p:ext uri="{BB962C8B-B14F-4D97-AF65-F5344CB8AC3E}">
        <p14:creationId xmlns:p14="http://schemas.microsoft.com/office/powerpoint/2010/main" val="1352742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fontAlgn="base"/>
            <a:r>
              <a:rPr lang="nn-NO" sz="1200" kern="1200">
                <a:solidFill>
                  <a:schemeClr val="tx1"/>
                </a:solidFill>
                <a:effectLst/>
                <a:latin typeface="+mn-lt"/>
                <a:ea typeface="+mn-ea"/>
                <a:cs typeface="+mn-cs"/>
              </a:rPr>
              <a:t>Audiovisuelt materiale er eit omgrep som nyttast som ei samlenemning på materiale som fotografi, lydfiler og film i ulike format (heretter kalla AV-materiale). Arkivstatistikken har i fleire år henta inn tal for slikt materiale, og vist at institusjonane har rikhaldige samlingar. Statistikkinnhentinga har òg avdekka at mykje av AV-materialet ikkje har vore lagra under eigna oppbevaringsforhold. Då AV-materiale er særleg utsett for nedbryting, følgjer vi ekstra nøye med på tala for dette materialet. Ei positiv utvikling er at Nasjonalbiblioteket i 2018 fekk 10 mill. kroner over statsbudsjettet, for å kartleggje AV-materiale og lage ein digitaliseringsplan. Endringar i tala for 2019 i Arkivstatistikken kan henge saman med at institusjonane denne gongen har gått særleg nøye gjennom AV-materialet sitt, grunna denne kartlegginga. </a:t>
            </a:r>
            <a:endParaRPr lang="nb-NO" sz="1200" kern="1200">
              <a:solidFill>
                <a:schemeClr val="tx1"/>
              </a:solidFill>
              <a:effectLst/>
              <a:latin typeface="+mn-lt"/>
              <a:ea typeface="+mn-ea"/>
              <a:cs typeface="+mn-cs"/>
            </a:endParaRPr>
          </a:p>
          <a:p>
            <a:endParaRPr lang="nb-NO"/>
          </a:p>
          <a:p>
            <a:r>
              <a:rPr lang="nn-NO" sz="1200" kern="1200">
                <a:solidFill>
                  <a:schemeClr val="tx1"/>
                </a:solidFill>
                <a:effectLst/>
                <a:latin typeface="+mn-lt"/>
                <a:ea typeface="+mn-ea"/>
                <a:cs typeface="+mn-cs"/>
              </a:rPr>
              <a:t>Arkivstatistikken spør institusjonane om bevaring av film og lyd, og dei seinare åra er institusjonane bedne om å rapportere materialet sitt </a:t>
            </a:r>
            <a:r>
              <a:rPr lang="nn-NO" sz="1200" i="1" kern="1200">
                <a:solidFill>
                  <a:schemeClr val="tx1"/>
                </a:solidFill>
                <a:effectLst/>
                <a:latin typeface="+mn-lt"/>
                <a:ea typeface="+mn-ea"/>
                <a:cs typeface="+mn-cs"/>
              </a:rPr>
              <a:t>anten </a:t>
            </a:r>
            <a:r>
              <a:rPr lang="nn-NO" sz="1200" kern="1200">
                <a:solidFill>
                  <a:schemeClr val="tx1"/>
                </a:solidFill>
                <a:effectLst/>
                <a:latin typeface="+mn-lt"/>
                <a:ea typeface="+mn-ea"/>
                <a:cs typeface="+mn-cs"/>
              </a:rPr>
              <a:t>i tal på opptak, i tal på fysiske einingar eller i tal på timar. Det å velje éi måleeining vil forhåpentleg gjere det enklare både å rapportere og å måle utvikling. Trass i dette har enkelte av institusjonane rapportert inn i fleire målekategoriar, så det er uklårt om dette utgjer faktisk materiale eller rapportering av det same. Tala bør lesast med omhug grunna moglege førekomstar av dobbel- og trippelrapporteringar av det same materialet. </a:t>
            </a:r>
            <a:endParaRPr lang="nb-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 </a:t>
            </a:r>
            <a:endParaRPr lang="nb-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Ei utfordring har vore at mange av institusjonane ikkje kjenner omfanget av sitt eige audiovisuelle materiale. Derfor er det knytt særleg interesse til endringar i tala for AV-materiale etter Nasjonalbiblioteket si kartlegging og digitalisering, som vart nemnt i innleiinga til kapittelet. </a:t>
            </a:r>
            <a:endParaRPr lang="nb-NO" sz="1200" kern="1200">
              <a:solidFill>
                <a:schemeClr val="tx1"/>
              </a:solidFill>
              <a:effectLst/>
              <a:latin typeface="+mn-lt"/>
              <a:ea typeface="+mn-ea"/>
              <a:cs typeface="+mn-cs"/>
            </a:endParaRPr>
          </a:p>
          <a:p>
            <a:r>
              <a:rPr lang="nn-NO" sz="1200" b="1" kern="1200">
                <a:solidFill>
                  <a:schemeClr val="tx1"/>
                </a:solidFill>
                <a:effectLst/>
                <a:latin typeface="+mn-lt"/>
                <a:ea typeface="+mn-ea"/>
                <a:cs typeface="+mn-cs"/>
              </a:rPr>
              <a:t>	</a:t>
            </a:r>
            <a:endParaRPr lang="nb-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Arkivverket rapporterer berre inn videoberarar, som alle er registrerte i katalogsystem, medan dei fylkeskommunale institusjonane har nytta kategorien opptak òg. Dei andre arkivinstitusjonane melder om både høg bestand av film/videoberarar og heile 1 948 timar med digitalisert film/video. Det er langt lågare tal for biblioteka. </a:t>
            </a:r>
          </a:p>
          <a:p>
            <a:endParaRPr lang="nn-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Tala for lyd syner store endringar frå rapporteringa for 2018. For arkivinstitusjonane ligg talet på lydopptak stabilt, men dei rapporterer inn heile 225 018 lydbærarar mot 22 415 i 2018. Det er i hovudsak dei andre arkivinstitusjonane som står for denne auken. Årsaka er at Norsk Lydinstitutt for 2019 er med i rapporteringa, med sitt høge tal på berarar. Tala for digitalisert lyd er òg annleis hos arkivinstitusjonane denne gongen. Årsaka er at Arkivverket ikkje melder om digitaliserte lydopptak og berarar, medan det er rapportert om digitalisering av heile 5 955 timar, mot null året før. Dette utgjer ei markant endring for arkivinstitusjonane. </a:t>
            </a:r>
            <a:endParaRPr lang="nb-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 </a:t>
            </a:r>
            <a:endParaRPr lang="nb-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Bibliotek og lokalhistoriske samlingar melder om langt fleire lydopptak i sine samlingar i 2019. Heile 76 853 fleire opptak er meldt inn, medan talet på berarar og timar har ein mindre auke. Dei har digitalisert mykje lydopptak, med 65 083 fleire digitaliserte lydopptak og 2 499 fleire digitaliserte lydbærarar. Musea melder om mindre endringar i sine samlingar, men med ein auke på over 1 000 digitaliserte lydbærarar.</a:t>
            </a:r>
            <a:endParaRPr lang="nb-NO" sz="1200" kern="1200">
              <a:solidFill>
                <a:schemeClr val="tx1"/>
              </a:solidFill>
              <a:effectLst/>
              <a:latin typeface="+mn-lt"/>
              <a:ea typeface="+mn-ea"/>
              <a:cs typeface="+mn-cs"/>
            </a:endParaRPr>
          </a:p>
          <a:p>
            <a:endParaRPr lang="nb-NO" sz="1200" kern="1200">
              <a:solidFill>
                <a:schemeClr val="tx1"/>
              </a:solidFill>
              <a:effectLst/>
              <a:latin typeface="+mn-lt"/>
              <a:ea typeface="+mn-ea"/>
              <a:cs typeface="+mn-cs"/>
            </a:endParaRPr>
          </a:p>
          <a:p>
            <a:endParaRPr lang="nb-NO"/>
          </a:p>
        </p:txBody>
      </p:sp>
      <p:sp>
        <p:nvSpPr>
          <p:cNvPr id="4" name="Plassholder for lysbildenummer 3"/>
          <p:cNvSpPr>
            <a:spLocks noGrp="1"/>
          </p:cNvSpPr>
          <p:nvPr>
            <p:ph type="sldNum" sz="quarter" idx="5"/>
          </p:nvPr>
        </p:nvSpPr>
        <p:spPr/>
        <p:txBody>
          <a:bodyPr/>
          <a:lstStyle/>
          <a:p>
            <a:fld id="{6C0EC2F6-2251-4175-8CD2-F8BBA9973239}" type="slidenum">
              <a:rPr lang="nb-NO" smtClean="0"/>
              <a:t>16</a:t>
            </a:fld>
            <a:endParaRPr lang="nb-NO"/>
          </a:p>
        </p:txBody>
      </p:sp>
    </p:spTree>
    <p:extLst>
      <p:ext uri="{BB962C8B-B14F-4D97-AF65-F5344CB8AC3E}">
        <p14:creationId xmlns:p14="http://schemas.microsoft.com/office/powerpoint/2010/main" val="15796379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a:solidFill>
                  <a:schemeClr val="tx1"/>
                </a:solidFill>
                <a:effectLst/>
                <a:latin typeface="+mn-lt"/>
                <a:ea typeface="+mn-ea"/>
                <a:cs typeface="+mn-cs"/>
              </a:rPr>
              <a:t>AV-materiale er sårbart og </a:t>
            </a:r>
            <a:r>
              <a:rPr lang="nb-NO" sz="1200" kern="1200" err="1">
                <a:solidFill>
                  <a:schemeClr val="tx1"/>
                </a:solidFill>
                <a:effectLst/>
                <a:latin typeface="+mn-lt"/>
                <a:ea typeface="+mn-ea"/>
                <a:cs typeface="+mn-cs"/>
              </a:rPr>
              <a:t>brytast</a:t>
            </a:r>
            <a:r>
              <a:rPr lang="nb-NO" sz="1200" kern="1200">
                <a:solidFill>
                  <a:schemeClr val="tx1"/>
                </a:solidFill>
                <a:effectLst/>
                <a:latin typeface="+mn-lt"/>
                <a:ea typeface="+mn-ea"/>
                <a:cs typeface="+mn-cs"/>
              </a:rPr>
              <a:t> ned raskt. Digitalisering er </a:t>
            </a:r>
            <a:r>
              <a:rPr lang="nb-NO" sz="1200" kern="1200" err="1">
                <a:solidFill>
                  <a:schemeClr val="tx1"/>
                </a:solidFill>
                <a:effectLst/>
                <a:latin typeface="+mn-lt"/>
                <a:ea typeface="+mn-ea"/>
                <a:cs typeface="+mn-cs"/>
              </a:rPr>
              <a:t>eit</a:t>
            </a:r>
            <a:r>
              <a:rPr lang="nb-NO" sz="1200" kern="1200">
                <a:solidFill>
                  <a:schemeClr val="tx1"/>
                </a:solidFill>
                <a:effectLst/>
                <a:latin typeface="+mn-lt"/>
                <a:ea typeface="+mn-ea"/>
                <a:cs typeface="+mn-cs"/>
              </a:rPr>
              <a:t> viktig tiltak for å sikre dette materialet, men også lagringsforhold spiller inn for langsiktig bevaring. </a:t>
            </a:r>
            <a:r>
              <a:rPr lang="nn-NO" sz="1200" kern="1200">
                <a:solidFill>
                  <a:schemeClr val="tx1"/>
                </a:solidFill>
                <a:effectLst/>
                <a:latin typeface="+mn-lt"/>
                <a:ea typeface="+mn-ea"/>
                <a:cs typeface="+mn-cs"/>
              </a:rPr>
              <a:t>Derfor svarer institusjonane på spørsmål om lagringsforhold for dette materialet. Som tidlegare år syner svara at lagringsforholda er best for AV-materialet ved arkivinstitusjonane, der 45 % av respondentane kan svare at alt deira materiale oppbevarast i lokale eigna for formålet. Dette er ein liten nedgang frå 2018. </a:t>
            </a:r>
          </a:p>
          <a:p>
            <a:endParaRPr lang="nn-NO"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For bibliotek og museum er talet betre enn i 2018, ved at 21 % kan svare at deira materiale kan lagrast på eigna måte. Den auka merksemda om dette materialet har truleg ført til betre oversikt hos institusjonane.</a:t>
            </a:r>
            <a:endParaRPr lang="nb-NO" sz="1200" kern="1200">
              <a:solidFill>
                <a:schemeClr val="tx1"/>
              </a:solidFill>
              <a:effectLst/>
              <a:latin typeface="+mn-lt"/>
              <a:ea typeface="+mn-ea"/>
              <a:cs typeface="+mn-cs"/>
            </a:endParaRPr>
          </a:p>
        </p:txBody>
      </p:sp>
      <p:sp>
        <p:nvSpPr>
          <p:cNvPr id="4" name="Plassholder for lysbildenummer 3"/>
          <p:cNvSpPr>
            <a:spLocks noGrp="1"/>
          </p:cNvSpPr>
          <p:nvPr>
            <p:ph type="sldNum" sz="quarter" idx="5"/>
          </p:nvPr>
        </p:nvSpPr>
        <p:spPr/>
        <p:txBody>
          <a:bodyPr/>
          <a:lstStyle/>
          <a:p>
            <a:fld id="{6C0EC2F6-2251-4175-8CD2-F8BBA9973239}" type="slidenum">
              <a:rPr lang="nb-NO" smtClean="0"/>
              <a:t>17</a:t>
            </a:fld>
            <a:endParaRPr lang="nb-NO"/>
          </a:p>
        </p:txBody>
      </p:sp>
    </p:spTree>
    <p:extLst>
      <p:ext uri="{BB962C8B-B14F-4D97-AF65-F5344CB8AC3E}">
        <p14:creationId xmlns:p14="http://schemas.microsoft.com/office/powerpoint/2010/main" val="400986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sz="1200" kern="1200">
                <a:solidFill>
                  <a:schemeClr val="tx1"/>
                </a:solidFill>
                <a:effectLst/>
                <a:latin typeface="+mn-lt"/>
                <a:ea typeface="+mn-ea"/>
                <a:cs typeface="+mn-cs"/>
              </a:rPr>
              <a:t>Sjølv om ein ser ein auke i bruk av digitaliserte kjelder på nett, har lesesalane fortsett ei viktig rolle å spille i tilgjenge og bruk for publikum. På lesesalen kan brukarane få rettleiing av fagpersonar som har kunnskap om arkiv og søk i kjelder. Eit anna moment er at sjølv om mange arkivkatalogar er tilgjengelege på nett, så er arkiva uordna, og det manglar informasjon om kva arkivet inneheld. Særleg gjeld det mange privatarkiv og kommunale arkiv. For å finne fram er ein heilt avhengig av fagkompetanse og kunnskap om lokale forhold.</a:t>
            </a:r>
            <a:endParaRPr lang="nb-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 </a:t>
            </a:r>
            <a:endParaRPr lang="nb-NO" sz="1200" kern="1200">
              <a:solidFill>
                <a:schemeClr val="tx1"/>
              </a:solidFill>
              <a:effectLst/>
              <a:latin typeface="+mn-lt"/>
              <a:ea typeface="+mn-ea"/>
              <a:cs typeface="+mn-cs"/>
            </a:endParaRPr>
          </a:p>
          <a:p>
            <a:pPr fontAlgn="base"/>
            <a:r>
              <a:rPr lang="nn-NO" sz="1200" kern="1200">
                <a:solidFill>
                  <a:schemeClr val="tx1"/>
                </a:solidFill>
                <a:effectLst/>
                <a:latin typeface="+mn-lt"/>
                <a:ea typeface="+mn-ea"/>
                <a:cs typeface="+mn-cs"/>
              </a:rPr>
              <a:t>To av arkivinstitusjonane har ikkje tilgjenge til arkivkatalogar/arkivinformasjon på lesesal. Det er IKA Øst som er eit digitalt depot og Norsk lydinstitutt som bevarer </a:t>
            </a:r>
            <a:r>
              <a:rPr lang="nn-NO" sz="1200" kern="1200" err="1">
                <a:solidFill>
                  <a:schemeClr val="tx1"/>
                </a:solidFill>
                <a:effectLst/>
                <a:latin typeface="+mn-lt"/>
                <a:ea typeface="+mn-ea"/>
                <a:cs typeface="+mn-cs"/>
              </a:rPr>
              <a:t>lydarkiv</a:t>
            </a:r>
            <a:r>
              <a:rPr lang="nn-NO" sz="1200" kern="1200">
                <a:solidFill>
                  <a:schemeClr val="tx1"/>
                </a:solidFill>
                <a:effectLst/>
                <a:latin typeface="+mn-lt"/>
                <a:ea typeface="+mn-ea"/>
                <a:cs typeface="+mn-cs"/>
              </a:rPr>
              <a:t>. Blant biblioteka og musea har 77 institusjonar tilgjenge til arkivinformasjon på lesesal.  </a:t>
            </a:r>
            <a:endParaRPr lang="nb-NO" sz="1200" kern="1200">
              <a:solidFill>
                <a:schemeClr val="tx1"/>
              </a:solidFill>
              <a:effectLst/>
              <a:latin typeface="+mn-lt"/>
              <a:ea typeface="+mn-ea"/>
              <a:cs typeface="+mn-cs"/>
            </a:endParaRPr>
          </a:p>
          <a:p>
            <a:endParaRPr lang="nb-NO"/>
          </a:p>
          <a:p>
            <a:r>
              <a:rPr lang="nn-NO" sz="1200" kern="1200">
                <a:solidFill>
                  <a:schemeClr val="tx1"/>
                </a:solidFill>
                <a:effectLst/>
                <a:latin typeface="+mn-lt"/>
                <a:ea typeface="+mn-ea"/>
                <a:cs typeface="+mn-cs"/>
              </a:rPr>
              <a:t>Tala for tilgjenge på lesesal seier ikkje noko om kva for slags katalogsystem som brukast, eller om arkivinformasjon er tilgjengeleg på andre stader. Før brukarane kjem på lesesalane, treng dei å vite kvar arkivmaterialet dei leitar etter finst og kva som finst. Arkivportalen er derfor utvikla som ei nasjonal publiserings- og søkjeteneste til arkivkatalogar for bevaringsinstitusjonane. Tala i figur 25 viser at sjølv med ein liten auke på 3 % frå året før, er like fullt det at berre 44 % av bevaringsinstitusjonane publiserer på Arkivportalen eit lågt tal som nasjonal publiserings- og søkjeløysing. 29 % har arkivinformasjon tilgjengeleg på eigen nettstad, og 17 % fortel at dei bruker andre nettstader. I tillegg kjem heile 48 % som ikkje gjer arkivkatalogane tilgjengelege digitalt. </a:t>
            </a:r>
          </a:p>
          <a:p>
            <a:endParaRPr lang="nn-NO" sz="1200" kern="1200">
              <a:solidFill>
                <a:schemeClr val="tx1"/>
              </a:solidFill>
              <a:effectLst/>
              <a:latin typeface="+mn-lt"/>
              <a:ea typeface="+mn-ea"/>
              <a:cs typeface="+mn-cs"/>
            </a:endParaRPr>
          </a:p>
          <a:p>
            <a:pPr fontAlgn="base"/>
            <a:r>
              <a:rPr lang="nn-NO" sz="1200" kern="1200">
                <a:solidFill>
                  <a:schemeClr val="tx1"/>
                </a:solidFill>
                <a:effectLst/>
                <a:latin typeface="+mn-lt"/>
                <a:ea typeface="+mn-ea"/>
                <a:cs typeface="+mn-cs"/>
              </a:rPr>
              <a:t>Delen arkivinstitusjonar som gjer arkiva sine tilgjengelege på Arkivportalen er 81 % mot 34 % av biblioteka og musea. Det har vore ei positiv utvikling blant bibliotek/museum sidan delen har auka med 5 % frå 2018.</a:t>
            </a:r>
            <a:endParaRPr lang="nb-NO" sz="1200" kern="1200">
              <a:solidFill>
                <a:schemeClr val="tx1"/>
              </a:solidFill>
              <a:effectLst/>
              <a:latin typeface="+mn-lt"/>
              <a:ea typeface="+mn-ea"/>
              <a:cs typeface="+mn-cs"/>
            </a:endParaRPr>
          </a:p>
          <a:p>
            <a:pPr fontAlgn="base"/>
            <a:r>
              <a:rPr lang="nn-NO" sz="1200" kern="1200">
                <a:solidFill>
                  <a:schemeClr val="tx1"/>
                </a:solidFill>
                <a:effectLst/>
                <a:latin typeface="+mn-lt"/>
                <a:ea typeface="+mn-ea"/>
                <a:cs typeface="+mn-cs"/>
              </a:rPr>
              <a:t> </a:t>
            </a:r>
            <a:endParaRPr lang="nb-NO" sz="1200" kern="1200">
              <a:solidFill>
                <a:schemeClr val="tx1"/>
              </a:solidFill>
              <a:effectLst/>
              <a:latin typeface="+mn-lt"/>
              <a:ea typeface="+mn-ea"/>
              <a:cs typeface="+mn-cs"/>
            </a:endParaRPr>
          </a:p>
          <a:p>
            <a:pPr fontAlgn="base"/>
            <a:r>
              <a:rPr lang="nn-NO" sz="1200" kern="1200">
                <a:solidFill>
                  <a:schemeClr val="tx1"/>
                </a:solidFill>
                <a:effectLst/>
                <a:latin typeface="+mn-lt"/>
                <a:ea typeface="+mn-ea"/>
                <a:cs typeface="+mn-cs"/>
              </a:rPr>
              <a:t>Samstundes har talet på dei biblioteka og musea som ikkje har digitalt tilgjengelege katalogar lege stabilt på 54 %. For arkivinstitusjonane er det nokre færre som oppgir at dei ikkje gjer arkivinformasjon digitalt tilgjengeleg nokon stad, 26 % i 2019 mot 28 % året før. </a:t>
            </a:r>
            <a:endParaRPr lang="nb-NO" sz="1200" kern="1200">
              <a:solidFill>
                <a:schemeClr val="tx1"/>
              </a:solidFill>
              <a:effectLst/>
              <a:latin typeface="+mn-lt"/>
              <a:ea typeface="+mn-ea"/>
              <a:cs typeface="+mn-cs"/>
            </a:endParaRPr>
          </a:p>
          <a:p>
            <a:pPr fontAlgn="base"/>
            <a:r>
              <a:rPr lang="nn-NO" sz="1200" kern="1200">
                <a:solidFill>
                  <a:schemeClr val="tx1"/>
                </a:solidFill>
                <a:effectLst/>
                <a:latin typeface="+mn-lt"/>
                <a:ea typeface="+mn-ea"/>
                <a:cs typeface="+mn-cs"/>
              </a:rPr>
              <a:t> </a:t>
            </a:r>
            <a:endParaRPr lang="nb-NO" sz="1200" kern="1200">
              <a:solidFill>
                <a:schemeClr val="tx1"/>
              </a:solidFill>
              <a:effectLst/>
              <a:latin typeface="+mn-lt"/>
              <a:ea typeface="+mn-ea"/>
              <a:cs typeface="+mn-cs"/>
            </a:endParaRPr>
          </a:p>
          <a:p>
            <a:pPr fontAlgn="base"/>
            <a:r>
              <a:rPr lang="nn-NO" sz="1200" kern="1200">
                <a:solidFill>
                  <a:schemeClr val="tx1"/>
                </a:solidFill>
                <a:effectLst/>
                <a:latin typeface="+mn-lt"/>
                <a:ea typeface="+mn-ea"/>
                <a:cs typeface="+mn-cs"/>
              </a:rPr>
              <a:t>Til samanlikning fortsett publikum som besøker Arkivportalen å minke. Sjølv om tala frå Arkivportalen viser ein auke både på kor mange bevaringsinstitusjonar som publiserer og kor mange arkiv som er publiserte på Arkivportalen, minkar altså talet for publikumsbesøk. Arkivverket held oversikt med kor mange som besøker Arkivportalen, og forklarer dels nedgangen med at det i 2017-2018 blei lansert ein ny versjon av Arkivportalen. Innkøyringsproblema forklarer ikkje heile situasjonen. Arkivverket følgjer derfor opp kva for moglegheiter og behov det er for ein ny og forbetra nettkatalog som er tett integrert med Digitalarkivets tenester.</a:t>
            </a:r>
            <a:endParaRPr lang="nb-NO" sz="1200" kern="1200">
              <a:solidFill>
                <a:schemeClr val="tx1"/>
              </a:solidFill>
              <a:effectLst/>
              <a:latin typeface="+mn-lt"/>
              <a:ea typeface="+mn-ea"/>
              <a:cs typeface="+mn-cs"/>
            </a:endParaRPr>
          </a:p>
        </p:txBody>
      </p:sp>
      <p:sp>
        <p:nvSpPr>
          <p:cNvPr id="4" name="Plassholder for lysbildenummer 3"/>
          <p:cNvSpPr>
            <a:spLocks noGrp="1"/>
          </p:cNvSpPr>
          <p:nvPr>
            <p:ph type="sldNum" sz="quarter" idx="5"/>
          </p:nvPr>
        </p:nvSpPr>
        <p:spPr/>
        <p:txBody>
          <a:bodyPr/>
          <a:lstStyle/>
          <a:p>
            <a:fld id="{6C0EC2F6-2251-4175-8CD2-F8BBA9973239}" type="slidenum">
              <a:rPr lang="nb-NO" smtClean="0"/>
              <a:t>18</a:t>
            </a:fld>
            <a:endParaRPr lang="nb-NO"/>
          </a:p>
        </p:txBody>
      </p:sp>
    </p:spTree>
    <p:extLst>
      <p:ext uri="{BB962C8B-B14F-4D97-AF65-F5344CB8AC3E}">
        <p14:creationId xmlns:p14="http://schemas.microsoft.com/office/powerpoint/2010/main" val="602520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Totalt fortsett også ein viss nedgang i lesesalsbesøk, og det same gjeld også for førespurnader. </a:t>
            </a:r>
            <a:r>
              <a:rPr lang="nb-NO" sz="1200" kern="1200">
                <a:solidFill>
                  <a:schemeClr val="tx1"/>
                </a:solidFill>
                <a:effectLst/>
                <a:latin typeface="+mn-lt"/>
                <a:ea typeface="+mn-ea"/>
                <a:cs typeface="+mn-cs"/>
              </a:rPr>
              <a:t>Her er nedgangen mindre markant enn for besøk på Arkivportalen.</a:t>
            </a:r>
          </a:p>
          <a:p>
            <a:endParaRPr lang="nb-NO"/>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Går ein inn i tabellen, er det Arkivverket som har hatt størst nedgang. Dei (fylkes)kommunale arkivinstitusjonane har derimot auka sine besøk og førespurnader. Og særleg gjeld det førespurnader om eigedom og dokumentasjon av rettar som aukar med 5 841. Her har også Arkivverket auka, med 546 førespurnader.</a:t>
            </a:r>
            <a:endParaRPr lang="nb-NO" sz="1200" kern="1200">
              <a:solidFill>
                <a:schemeClr val="tx1"/>
              </a:solidFill>
              <a:effectLst/>
              <a:latin typeface="+mn-lt"/>
              <a:ea typeface="+mn-ea"/>
              <a:cs typeface="+mn-cs"/>
            </a:endParaRPr>
          </a:p>
          <a:p>
            <a:endParaRPr lang="nb-NO"/>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Kva kan den store nedgangen i besøk på Arkivportalen skyldast? Og kvifor fortsett besøka på lesesalane å gå ned? Eit av svara kan vi nok finne når vi skal sjå nærare på Digitalarkivet.  </a:t>
            </a:r>
            <a:endParaRPr lang="nb-NO" sz="1200" kern="1200">
              <a:solidFill>
                <a:schemeClr val="tx1"/>
              </a:solidFill>
              <a:effectLst/>
              <a:latin typeface="+mn-lt"/>
              <a:ea typeface="+mn-ea"/>
              <a:cs typeface="+mn-cs"/>
            </a:endParaRPr>
          </a:p>
          <a:p>
            <a:endParaRPr lang="nb-NO"/>
          </a:p>
        </p:txBody>
      </p:sp>
      <p:sp>
        <p:nvSpPr>
          <p:cNvPr id="4" name="Plassholder for lysbildenummer 3"/>
          <p:cNvSpPr>
            <a:spLocks noGrp="1"/>
          </p:cNvSpPr>
          <p:nvPr>
            <p:ph type="sldNum" sz="quarter" idx="5"/>
          </p:nvPr>
        </p:nvSpPr>
        <p:spPr/>
        <p:txBody>
          <a:bodyPr/>
          <a:lstStyle/>
          <a:p>
            <a:fld id="{6C0EC2F6-2251-4175-8CD2-F8BBA9973239}" type="slidenum">
              <a:rPr lang="nb-NO" smtClean="0"/>
              <a:t>19</a:t>
            </a:fld>
            <a:endParaRPr lang="nb-NO"/>
          </a:p>
        </p:txBody>
      </p:sp>
    </p:spTree>
    <p:extLst>
      <p:ext uri="{BB962C8B-B14F-4D97-AF65-F5344CB8AC3E}">
        <p14:creationId xmlns:p14="http://schemas.microsoft.com/office/powerpoint/2010/main" val="3721441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sz="1200" kern="1200">
                <a:solidFill>
                  <a:schemeClr val="tx1"/>
                </a:solidFill>
                <a:effectLst/>
                <a:latin typeface="+mn-lt"/>
                <a:ea typeface="+mn-ea"/>
                <a:cs typeface="+mn-cs"/>
              </a:rPr>
              <a:t>Ved utgangen av 2019 var det totalt bevart 598 765 hyllemeter (heretter: hm) arkiv i norske arkivinstitusjonar, museum og bibliotek. Det historiske arkivmaterialet i norske bevaringsinstitusjonar kan stå tett i tett i ei rekke frå Stovner i Oslo til Steinkjer. </a:t>
            </a:r>
            <a:endParaRPr lang="nb-NO" sz="1200" kern="1200">
              <a:solidFill>
                <a:schemeClr val="tx1"/>
              </a:solidFill>
              <a:effectLst/>
              <a:latin typeface="+mn-lt"/>
              <a:ea typeface="+mn-ea"/>
              <a:cs typeface="+mn-cs"/>
            </a:endParaRPr>
          </a:p>
          <a:p>
            <a:endParaRPr lang="nn-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Heile 91 % av arkivmaterialet, målt i hyllemeter, blir bevart i det vi har definert som reine arkivinstitusjonar. Arkivverket bevarer 270 760 hm, og dei kommunale og fylkeskommunale arkivinstitusjonane (heretter kalla: (fylkes)kommunale arkivinstitusjonar) bevarer til saman 259 680 hm. Dei andre arkivinstitusjonane, mellom dei Arbeiderbevegelsens arkiv og bibliotek, Misjons- og diakoniarkivet, VID, Norsk senter for folkemusikk og folkedans og Stortingsarkivet bevarer 14 621 hm. </a:t>
            </a:r>
            <a:endParaRPr lang="nb-NO" sz="1200" kern="1200">
              <a:solidFill>
                <a:schemeClr val="tx1"/>
              </a:solidFill>
              <a:effectLst/>
              <a:latin typeface="+mn-lt"/>
              <a:ea typeface="+mn-ea"/>
              <a:cs typeface="+mn-cs"/>
            </a:endParaRPr>
          </a:p>
          <a:p>
            <a:endParaRPr lang="nn-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Musea og biblioteka bevarer til saman ca. 9 % av den totale arkivmengda – 53 704 hm. </a:t>
            </a:r>
          </a:p>
          <a:p>
            <a:endParaRPr lang="nn-NO"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Arkivinstitusjonane bevarer både offentlege arkiv og privatarkiv – arkiv etter organisasjonar, bedrifter og personar. Medan museum og bibliotek i all hovudsak bevarer privatarkiv.</a:t>
            </a:r>
          </a:p>
          <a:p>
            <a:pPr marL="0" marR="0" lvl="0" indent="0" algn="l" defTabSz="914400" rtl="0" eaLnBrk="1" fontAlgn="auto" latinLnBrk="0" hangingPunct="1">
              <a:lnSpc>
                <a:spcPct val="100000"/>
              </a:lnSpc>
              <a:spcBef>
                <a:spcPts val="0"/>
              </a:spcBef>
              <a:spcAft>
                <a:spcPts val="0"/>
              </a:spcAft>
              <a:buClrTx/>
              <a:buSzTx/>
              <a:buFontTx/>
              <a:buNone/>
              <a:tabLst/>
              <a:defRPr/>
            </a:pPr>
            <a:endParaRPr lang="nn-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Den samla tilveksten for 2019 er 27 029 hm – noko meir enn i 2018. Tilveksten er – som i 2018 –  i hovudsak i dei (fylkes)kommunale arkivinstitusjonane, som hadde ein samla tilvekst på heile 21 483 hm. Det følgjer naturleg av kommune- og regionreforma at meir materiale er blitt avlevert til desse institusjonane i 2019. Arkivverket sin tilvekst har minka dei siste åra grunna mediekonvertering.</a:t>
            </a:r>
            <a:endParaRPr lang="nb-NO" sz="1200" kern="1200">
              <a:solidFill>
                <a:schemeClr val="tx1"/>
              </a:solidFill>
              <a:effectLst/>
              <a:latin typeface="+mn-lt"/>
              <a:ea typeface="+mn-ea"/>
              <a:cs typeface="+mn-cs"/>
            </a:endParaRPr>
          </a:p>
          <a:p>
            <a:endParaRPr lang="nn-NO"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Talet på bevarte hyllemeter arkiv totalt har auka med 18,6 % frå 2014.</a:t>
            </a:r>
            <a:endParaRPr lang="nb-NO" sz="1200" kern="1200">
              <a:solidFill>
                <a:schemeClr val="tx1"/>
              </a:solidFill>
              <a:effectLst/>
              <a:latin typeface="+mn-lt"/>
              <a:ea typeface="+mn-ea"/>
              <a:cs typeface="+mn-cs"/>
            </a:endParaRPr>
          </a:p>
        </p:txBody>
      </p:sp>
      <p:sp>
        <p:nvSpPr>
          <p:cNvPr id="4" name="Plassholder for lysbildenummer 3"/>
          <p:cNvSpPr>
            <a:spLocks noGrp="1"/>
          </p:cNvSpPr>
          <p:nvPr>
            <p:ph type="sldNum" sz="quarter" idx="5"/>
          </p:nvPr>
        </p:nvSpPr>
        <p:spPr/>
        <p:txBody>
          <a:bodyPr/>
          <a:lstStyle/>
          <a:p>
            <a:fld id="{6C0EC2F6-2251-4175-8CD2-F8BBA9973239}" type="slidenum">
              <a:rPr lang="nb-NO" smtClean="0"/>
              <a:t>2</a:t>
            </a:fld>
            <a:endParaRPr lang="nb-NO"/>
          </a:p>
        </p:txBody>
      </p:sp>
    </p:spTree>
    <p:extLst>
      <p:ext uri="{BB962C8B-B14F-4D97-AF65-F5344CB8AC3E}">
        <p14:creationId xmlns:p14="http://schemas.microsoft.com/office/powerpoint/2010/main" val="2426894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I statsbudsjettet for 2020 vedtok Stortinget at Digitalarkivet skal vere nasjonal fellesløysing for bevaring og publisering av historiske arkiv i Noreg. Målsettinga er at brukarane skal finne all arkivinformasjon frå stat, kommune og privat sektor samla på ein stad, uavhengig av om informasjonen finst på papir, foto, lyd, film eller er digitalt skapt. Det er Arkivverket som eig og forvaltar Digitalarkivet, og i 2019 opna Digitalarkivet for (fylkes)kommunale og private bevaringsinstitusjonar. Det er no til saman 26 bevaringsinstitusjonar som gjer arkiva sine tilgjengelege på Digitalarkivet. Fleire vil komme med, og har allereie teikna avtale med Arkivverket.</a:t>
            </a:r>
            <a:endParaRPr lang="nb-NO" sz="1200" kern="1200">
              <a:solidFill>
                <a:schemeClr val="tx1"/>
              </a:solidFill>
              <a:effectLst/>
              <a:latin typeface="+mn-lt"/>
              <a:ea typeface="+mn-ea"/>
              <a:cs typeface="+mn-cs"/>
            </a:endParaRPr>
          </a:p>
          <a:p>
            <a:endParaRPr lang="nb-NO"/>
          </a:p>
          <a:p>
            <a:pPr fontAlgn="base"/>
            <a:r>
              <a:rPr lang="nn-NO" sz="1200" kern="1200">
                <a:solidFill>
                  <a:schemeClr val="tx1"/>
                </a:solidFill>
                <a:effectLst/>
                <a:latin typeface="+mn-lt"/>
                <a:ea typeface="+mn-ea"/>
                <a:cs typeface="+mn-cs"/>
              </a:rPr>
              <a:t>Besøka på Digitalarkivet viser eit oppsving frå 2018 til 2019, talet på besøk har auka med 300 000 besøk, frå 5,9 millionar til 6,2 millionar. Frå og med 2018 blei Digitalarkivet skild ut frå Arkivverket sine andre nettstader, åra før viser derfor samla tal frå alle nettstadene til Arkivverket. I 2019 var det 1,4 millionar unike brukarar som valde å besøke Digitalarkivet. Samanlikna med året før gir det ein auke på 400 000 nye personar som har sett på historiske kjelder på Digitalarkivet. Sett opp mot innbyggartalet i Noreg har heile ¼ eller 26 % av befolkninga brukt Digitalarkivet ein eller fleire gonger. </a:t>
            </a:r>
          </a:p>
          <a:p>
            <a:pPr fontAlgn="base"/>
            <a:endParaRPr lang="nn-NO" sz="1200" kern="120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Talet på nedlasta sider auka med 6 millionar frå 2018 til 2019 og tyder på at tendensen med å hente ut informasjonen ein treng frå nett aukar. Arkivverket vil følgje nøye med på endringar i bruk, og arbeider målretta med å gjere Digitalarkivet endå meir attraktivt og brukarvenleg for både bevaringsinstitusjonane og publikum.</a:t>
            </a:r>
            <a:endParaRPr lang="nb-NO" sz="1200" kern="1200">
              <a:solidFill>
                <a:schemeClr val="tx1"/>
              </a:solidFill>
              <a:effectLst/>
              <a:latin typeface="+mn-lt"/>
              <a:ea typeface="+mn-ea"/>
              <a:cs typeface="+mn-cs"/>
            </a:endParaRPr>
          </a:p>
          <a:p>
            <a:endParaRPr lang="nb-NO"/>
          </a:p>
        </p:txBody>
      </p:sp>
      <p:sp>
        <p:nvSpPr>
          <p:cNvPr id="4" name="Plassholder for lysbildenummer 3"/>
          <p:cNvSpPr>
            <a:spLocks noGrp="1"/>
          </p:cNvSpPr>
          <p:nvPr>
            <p:ph type="sldNum" sz="quarter" idx="5"/>
          </p:nvPr>
        </p:nvSpPr>
        <p:spPr/>
        <p:txBody>
          <a:bodyPr/>
          <a:lstStyle/>
          <a:p>
            <a:fld id="{6C0EC2F6-2251-4175-8CD2-F8BBA9973239}" type="slidenum">
              <a:rPr lang="nb-NO" smtClean="0"/>
              <a:t>20</a:t>
            </a:fld>
            <a:endParaRPr lang="nb-NO"/>
          </a:p>
        </p:txBody>
      </p:sp>
    </p:spTree>
    <p:extLst>
      <p:ext uri="{BB962C8B-B14F-4D97-AF65-F5344CB8AC3E}">
        <p14:creationId xmlns:p14="http://schemas.microsoft.com/office/powerpoint/2010/main" val="19315353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dirty="0">
                <a:solidFill>
                  <a:schemeClr val="tx1"/>
                </a:solidFill>
                <a:effectLst/>
                <a:latin typeface="+mn-lt"/>
                <a:ea typeface="+mn-ea"/>
                <a:cs typeface="+mn-cs"/>
              </a:rPr>
              <a:t>Tala på den totale nettsidebruken held seg derimot på omkring same nivå som tidlegare. Dei (fylkes)kommunale arkivinstitusjonane har hatt ein nedgang, medan Arkivverket og andre arkivinstitusjonar har hatt ein oppgang. Sjølv om Digitalarkivet berre har vore fellesløysing i knapt eit år, kan det hende noko av nedgangen skyldast ei </a:t>
            </a:r>
            <a:r>
              <a:rPr lang="nn-NO" sz="1200" i="1" kern="1200" dirty="0">
                <a:solidFill>
                  <a:schemeClr val="tx1"/>
                </a:solidFill>
                <a:effectLst/>
                <a:latin typeface="+mn-lt"/>
                <a:ea typeface="+mn-ea"/>
                <a:cs typeface="+mn-cs"/>
              </a:rPr>
              <a:t>overføring </a:t>
            </a:r>
            <a:r>
              <a:rPr lang="nn-NO" sz="1200" kern="1200" dirty="0">
                <a:solidFill>
                  <a:schemeClr val="tx1"/>
                </a:solidFill>
                <a:effectLst/>
                <a:latin typeface="+mn-lt"/>
                <a:ea typeface="+mn-ea"/>
                <a:cs typeface="+mn-cs"/>
              </a:rPr>
              <a:t>frå eigne nettstader til Digitalarkivet. Ein annan tendens er at arkivinstitusjonar som så mange andre flyttar aktivitetane over på sosiale media  og kanskje av den grunn ikkje får talt på same måte som før. </a:t>
            </a:r>
            <a:endParaRPr lang="nb-NO" sz="1200" kern="1200" dirty="0">
              <a:solidFill>
                <a:schemeClr val="tx1"/>
              </a:solidFill>
              <a:effectLst/>
              <a:latin typeface="+mn-lt"/>
              <a:ea typeface="+mn-ea"/>
              <a:cs typeface="+mn-cs"/>
            </a:endParaRPr>
          </a:p>
          <a:p>
            <a:endParaRPr lang="nb-NO" dirty="0"/>
          </a:p>
          <a:p>
            <a:r>
              <a:rPr lang="nn-NO" sz="1200" kern="1200" dirty="0">
                <a:solidFill>
                  <a:schemeClr val="tx1"/>
                </a:solidFill>
                <a:effectLst/>
                <a:latin typeface="+mn-lt"/>
                <a:ea typeface="+mn-ea"/>
                <a:cs typeface="+mn-cs"/>
              </a:rPr>
              <a:t>Like fullt aukar talet unike brukarar på nettstadene. Sjølv om ein ikkje når toppåret i 2017, er det framleis nær 2,5 millionar som éin gong i løpet av 2019 har besøkt nettstaden til ein av dei 31 arkivinstitusjonane i Noreg. Talet 2.5 millionar får vi når vi legg saman unike brukarar for nettstadene som arkivinstitusjonane har rapportert inn. Dei same brukarane kan derfor ha vore inne på fleire av nettstadene som er rapportert inn og vil difor vere talde fleire gongar.</a:t>
            </a:r>
            <a:endParaRPr lang="nb-NO" sz="1200" kern="1200" dirty="0">
              <a:solidFill>
                <a:schemeClr val="tx1"/>
              </a:solidFill>
              <a:effectLst/>
              <a:latin typeface="+mn-lt"/>
              <a:ea typeface="+mn-ea"/>
              <a:cs typeface="+mn-cs"/>
            </a:endParaRPr>
          </a:p>
        </p:txBody>
      </p:sp>
      <p:sp>
        <p:nvSpPr>
          <p:cNvPr id="4" name="Plassholder for lysbildenummer 3"/>
          <p:cNvSpPr>
            <a:spLocks noGrp="1"/>
          </p:cNvSpPr>
          <p:nvPr>
            <p:ph type="sldNum" sz="quarter" idx="5"/>
          </p:nvPr>
        </p:nvSpPr>
        <p:spPr/>
        <p:txBody>
          <a:bodyPr/>
          <a:lstStyle/>
          <a:p>
            <a:fld id="{6C0EC2F6-2251-4175-8CD2-F8BBA9973239}" type="slidenum">
              <a:rPr lang="nb-NO" smtClean="0"/>
              <a:t>21</a:t>
            </a:fld>
            <a:endParaRPr lang="nb-NO"/>
          </a:p>
        </p:txBody>
      </p:sp>
    </p:spTree>
    <p:extLst>
      <p:ext uri="{BB962C8B-B14F-4D97-AF65-F5344CB8AC3E}">
        <p14:creationId xmlns:p14="http://schemas.microsoft.com/office/powerpoint/2010/main" val="25300599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fontAlgn="base"/>
            <a:r>
              <a:rPr lang="nn-NO" sz="1200" kern="1200" dirty="0">
                <a:solidFill>
                  <a:schemeClr val="tx1"/>
                </a:solidFill>
                <a:effectLst/>
                <a:latin typeface="+mn-lt"/>
                <a:ea typeface="+mn-ea"/>
                <a:cs typeface="+mn-cs"/>
              </a:rPr>
              <a:t>Som dei tidlegare kapitla tydeleg viser, så er det stor aktivitet knytt til bevaring, forvaltning og formidling av arkiv i dei norske bevaringsinstitusjonane. For å utføre dette arbeidet har dei 150 institusjonane som har svart på statistikken i 2019 samla sett ei bemanning på 843 arkivrelaterte årsverk, ein auke på 50 årsverk frå 2018. 722 av desse er arkivfaglege årsverk. Dette er ein innrapportert oppgang på like under 30 årsverk frå 2018.</a:t>
            </a:r>
          </a:p>
          <a:p>
            <a:pPr fontAlgn="base"/>
            <a:endParaRPr lang="nn-NO" sz="1200" kern="1200" dirty="0">
              <a:solidFill>
                <a:schemeClr val="tx1"/>
              </a:solidFill>
              <a:effectLst/>
              <a:latin typeface="+mn-lt"/>
              <a:ea typeface="+mn-ea"/>
              <a:cs typeface="+mn-cs"/>
            </a:endParaRPr>
          </a:p>
          <a:p>
            <a:pPr fontAlgn="base"/>
            <a:r>
              <a:rPr lang="nn-NO" sz="1200" kern="1200" dirty="0">
                <a:solidFill>
                  <a:schemeClr val="tx1"/>
                </a:solidFill>
                <a:effectLst/>
                <a:latin typeface="+mn-lt"/>
                <a:ea typeface="+mn-ea"/>
                <a:cs typeface="+mn-cs"/>
              </a:rPr>
              <a:t>Arkivinstitusjonane har ei bemanning på 775 arkivrelaterte årsverk, ein auke på 66 årsverk frå 2018. Rundt 650 av årsverka er arkivfaglege årsverk, ein auke på 37 årsverk frå 2018.  </a:t>
            </a:r>
            <a:endParaRPr lang="nb-NO" sz="1200" kern="1200" dirty="0">
              <a:solidFill>
                <a:schemeClr val="tx1"/>
              </a:solidFill>
              <a:effectLst/>
              <a:latin typeface="+mn-lt"/>
              <a:ea typeface="+mn-ea"/>
              <a:cs typeface="+mn-cs"/>
            </a:endParaRPr>
          </a:p>
          <a:p>
            <a:pPr fontAlgn="base"/>
            <a:r>
              <a:rPr lang="nn-NO" sz="1200"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pPr fontAlgn="base"/>
            <a:r>
              <a:rPr lang="nn-NO" sz="1200" kern="1200" dirty="0">
                <a:solidFill>
                  <a:schemeClr val="tx1"/>
                </a:solidFill>
                <a:effectLst/>
                <a:latin typeface="+mn-lt"/>
                <a:ea typeface="+mn-ea"/>
                <a:cs typeface="+mn-cs"/>
              </a:rPr>
              <a:t>Den største auken finn vi i dei (fylkes)kommunale arkivinstitusjonane. Her er det innrapportert ein oppgang på heile 34 årsverk totalt frå 2018 (av desse er 28 arkivfaglege årsverk). Hovudgrunnen til den store auken ligg nok i kommunereforma. Det har vore naudsynt for dei (fylkes)kommunale institusjonane å auke bemanninga for å kunne møte ein auke i tal på arkiv som skal avsluttast og overførast, og også eit auka behov for rettleiing av kommunane. Av dei 447 årsverka totalt i dei (fylkes)kommunale arkivinstitusjonane, er rundt 17 % mellombelse årsverk (76 årsverk). Dette er ein prosentvis auke i mellombelse årsverk frå året før, og heng nok også saman med kommunereforma og eit behov for ekstra tilsette i ein periode. </a:t>
            </a:r>
            <a:endParaRPr lang="nb-NO" sz="1200" kern="1200" dirty="0">
              <a:solidFill>
                <a:schemeClr val="tx1"/>
              </a:solidFill>
              <a:effectLst/>
              <a:latin typeface="+mn-lt"/>
              <a:ea typeface="+mn-ea"/>
              <a:cs typeface="+mn-cs"/>
            </a:endParaRPr>
          </a:p>
          <a:p>
            <a:pPr fontAlgn="base"/>
            <a:r>
              <a:rPr lang="nn-NO" sz="1200"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n-NO" sz="1200" kern="1200" dirty="0">
                <a:solidFill>
                  <a:schemeClr val="tx1"/>
                </a:solidFill>
                <a:effectLst/>
                <a:latin typeface="+mn-lt"/>
                <a:ea typeface="+mn-ea"/>
                <a:cs typeface="+mn-cs"/>
              </a:rPr>
              <a:t>Også Arkivverket rapporterer inn fleire årsverk enn i 2018. Her er det ein innrapportert oppgang på 26 årsverk totalt frå 2018. </a:t>
            </a:r>
          </a:p>
          <a:p>
            <a:endParaRPr lang="nn-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dirty="0">
                <a:solidFill>
                  <a:schemeClr val="tx1"/>
                </a:solidFill>
                <a:effectLst/>
                <a:latin typeface="+mn-lt"/>
                <a:ea typeface="+mn-ea"/>
                <a:cs typeface="+mn-cs"/>
              </a:rPr>
              <a:t>Dei andre arkivinstitusjonane rapporterer inn ein oppgang på 6 årsverk og av dei er 16 % av årsverka mellombelse (8 årsverk).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n-NO" sz="1200" kern="1200" dirty="0">
              <a:solidFill>
                <a:schemeClr val="tx1"/>
              </a:solidFill>
              <a:effectLst/>
              <a:latin typeface="+mn-lt"/>
              <a:ea typeface="+mn-ea"/>
              <a:cs typeface="+mn-cs"/>
            </a:endParaRPr>
          </a:p>
          <a:p>
            <a:pPr fontAlgn="base"/>
            <a:r>
              <a:rPr lang="nn-NO" sz="1200" kern="1200" dirty="0">
                <a:solidFill>
                  <a:schemeClr val="tx1"/>
                </a:solidFill>
                <a:effectLst/>
                <a:latin typeface="+mn-lt"/>
                <a:ea typeface="+mn-ea"/>
                <a:cs typeface="+mn-cs"/>
              </a:rPr>
              <a:t>Musea og biblioteka </a:t>
            </a:r>
            <a:r>
              <a:rPr lang="nn-NO" sz="1200" kern="1200" dirty="0" err="1">
                <a:solidFill>
                  <a:schemeClr val="tx1"/>
                </a:solidFill>
                <a:effectLst/>
                <a:latin typeface="+mn-lt"/>
                <a:ea typeface="+mn-ea"/>
                <a:cs typeface="+mn-cs"/>
              </a:rPr>
              <a:t>oppgir</a:t>
            </a:r>
            <a:r>
              <a:rPr lang="nn-NO" sz="1200" kern="1200" dirty="0">
                <a:solidFill>
                  <a:schemeClr val="tx1"/>
                </a:solidFill>
                <a:effectLst/>
                <a:latin typeface="+mn-lt"/>
                <a:ea typeface="+mn-ea"/>
                <a:cs typeface="+mn-cs"/>
              </a:rPr>
              <a:t> berre arkivfaglege årsverk til statistikken. I 2019 rapporterer desse institusjonane samla å ha like under 70 arkivfaglege årsverk. Dette er ein nedgang på 18 årsverk frå 2018. Biblioteka </a:t>
            </a:r>
            <a:r>
              <a:rPr lang="nn-NO" sz="1200" kern="1200" dirty="0" err="1">
                <a:solidFill>
                  <a:schemeClr val="tx1"/>
                </a:solidFill>
                <a:effectLst/>
                <a:latin typeface="+mn-lt"/>
                <a:ea typeface="+mn-ea"/>
                <a:cs typeface="+mn-cs"/>
              </a:rPr>
              <a:t>oppgir</a:t>
            </a:r>
            <a:r>
              <a:rPr lang="nn-NO" sz="1200" kern="1200" dirty="0">
                <a:solidFill>
                  <a:schemeClr val="tx1"/>
                </a:solidFill>
                <a:effectLst/>
                <a:latin typeface="+mn-lt"/>
                <a:ea typeface="+mn-ea"/>
                <a:cs typeface="+mn-cs"/>
              </a:rPr>
              <a:t> for 2019 å ha så lite som 16 arkivfaglege årsverk. Musea </a:t>
            </a:r>
            <a:r>
              <a:rPr lang="nn-NO" sz="1200" kern="1200" dirty="0" err="1">
                <a:solidFill>
                  <a:schemeClr val="tx1"/>
                </a:solidFill>
                <a:effectLst/>
                <a:latin typeface="+mn-lt"/>
                <a:ea typeface="+mn-ea"/>
                <a:cs typeface="+mn-cs"/>
              </a:rPr>
              <a:t>oppgir</a:t>
            </a:r>
            <a:r>
              <a:rPr lang="nn-NO" sz="1200" kern="1200" dirty="0">
                <a:solidFill>
                  <a:schemeClr val="tx1"/>
                </a:solidFill>
                <a:effectLst/>
                <a:latin typeface="+mn-lt"/>
                <a:ea typeface="+mn-ea"/>
                <a:cs typeface="+mn-cs"/>
              </a:rPr>
              <a:t> fleire årsverk enn biblioteka, men den samla summen på 53 årsverk utgjer likevel eit gjennomsnitt på berre 0,8 arkivfaglege årsverk per museum. </a:t>
            </a:r>
            <a:endParaRPr lang="nb-NO" sz="1200" kern="1200" dirty="0">
              <a:solidFill>
                <a:schemeClr val="tx1"/>
              </a:solidFill>
              <a:effectLst/>
              <a:latin typeface="+mn-lt"/>
              <a:ea typeface="+mn-ea"/>
              <a:cs typeface="+mn-cs"/>
            </a:endParaRPr>
          </a:p>
          <a:p>
            <a:pPr fontAlgn="base"/>
            <a:r>
              <a:rPr lang="nn-NO" sz="1200"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pPr fontAlgn="base"/>
            <a:r>
              <a:rPr lang="nn-NO" sz="1200" kern="1200" dirty="0">
                <a:solidFill>
                  <a:schemeClr val="tx1"/>
                </a:solidFill>
                <a:effectLst/>
                <a:latin typeface="+mn-lt"/>
                <a:ea typeface="+mn-ea"/>
                <a:cs typeface="+mn-cs"/>
              </a:rPr>
              <a:t>Det er berre arkivinstitusjonane som </a:t>
            </a:r>
            <a:r>
              <a:rPr lang="nn-NO" sz="1200" kern="1200" dirty="0" err="1">
                <a:solidFill>
                  <a:schemeClr val="tx1"/>
                </a:solidFill>
                <a:effectLst/>
                <a:latin typeface="+mn-lt"/>
                <a:ea typeface="+mn-ea"/>
                <a:cs typeface="+mn-cs"/>
              </a:rPr>
              <a:t>oppgir</a:t>
            </a:r>
            <a:r>
              <a:rPr lang="nn-NO" sz="1200" kern="1200" dirty="0">
                <a:solidFill>
                  <a:schemeClr val="tx1"/>
                </a:solidFill>
                <a:effectLst/>
                <a:latin typeface="+mn-lt"/>
                <a:ea typeface="+mn-ea"/>
                <a:cs typeface="+mn-cs"/>
              </a:rPr>
              <a:t> økonomital til statistikken. Til saman </a:t>
            </a:r>
            <a:r>
              <a:rPr lang="nn-NO" sz="1200" kern="1200" dirty="0" err="1">
                <a:solidFill>
                  <a:schemeClr val="tx1"/>
                </a:solidFill>
                <a:effectLst/>
                <a:latin typeface="+mn-lt"/>
                <a:ea typeface="+mn-ea"/>
                <a:cs typeface="+mn-cs"/>
              </a:rPr>
              <a:t>oppgir</a:t>
            </a:r>
            <a:r>
              <a:rPr lang="nn-NO" sz="1200" kern="1200" dirty="0">
                <a:solidFill>
                  <a:schemeClr val="tx1"/>
                </a:solidFill>
                <a:effectLst/>
                <a:latin typeface="+mn-lt"/>
                <a:ea typeface="+mn-ea"/>
                <a:cs typeface="+mn-cs"/>
              </a:rPr>
              <a:t> arkivinstitusjonane 991 640 455 kr i driftsmiddel og 937 417 550 kr i driftskostnadar. </a:t>
            </a: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fontAlgn="base"/>
            <a:r>
              <a:rPr lang="nn-NO" sz="1200" kern="1200" dirty="0">
                <a:solidFill>
                  <a:schemeClr val="tx1"/>
                </a:solidFill>
                <a:effectLst/>
                <a:latin typeface="+mn-lt"/>
                <a:ea typeface="+mn-ea"/>
                <a:cs typeface="+mn-cs"/>
              </a:rPr>
              <a:t>Det er viktig å lese økonomitala med omhug, då fleire institusjonar kommenterer at det er vanskeleg for dei å </a:t>
            </a:r>
            <a:r>
              <a:rPr lang="nn-NO" sz="1200" kern="1200" dirty="0" err="1">
                <a:solidFill>
                  <a:schemeClr val="tx1"/>
                </a:solidFill>
                <a:effectLst/>
                <a:latin typeface="+mn-lt"/>
                <a:ea typeface="+mn-ea"/>
                <a:cs typeface="+mn-cs"/>
              </a:rPr>
              <a:t>oppgi</a:t>
            </a:r>
            <a:r>
              <a:rPr lang="nn-NO" sz="1200" kern="1200" dirty="0">
                <a:solidFill>
                  <a:schemeClr val="tx1"/>
                </a:solidFill>
                <a:effectLst/>
                <a:latin typeface="+mn-lt"/>
                <a:ea typeface="+mn-ea"/>
                <a:cs typeface="+mn-cs"/>
              </a:rPr>
              <a:t> eksakte tal på alt. Eksempelvis kan dette gjelde kostnadar knytte til husleige og drift av lokale for dei institusjonane som deler lokale med andre eller husleiga er del av eit anna budsjett. </a:t>
            </a:r>
            <a:endParaRPr lang="nb-NO" sz="1200" kern="1200" dirty="0">
              <a:solidFill>
                <a:schemeClr val="tx1"/>
              </a:solidFill>
              <a:effectLst/>
              <a:latin typeface="+mn-lt"/>
              <a:ea typeface="+mn-ea"/>
              <a:cs typeface="+mn-cs"/>
            </a:endParaRPr>
          </a:p>
          <a:p>
            <a:endParaRPr lang="nn-NO" sz="1200" kern="1200" dirty="0">
              <a:solidFill>
                <a:schemeClr val="tx1"/>
              </a:solidFill>
              <a:effectLst/>
              <a:latin typeface="+mn-lt"/>
              <a:ea typeface="+mn-ea"/>
              <a:cs typeface="+mn-cs"/>
            </a:endParaRPr>
          </a:p>
          <a:p>
            <a:r>
              <a:rPr lang="nn-NO" sz="1200" kern="1200" dirty="0">
                <a:solidFill>
                  <a:schemeClr val="tx1"/>
                </a:solidFill>
                <a:effectLst/>
                <a:latin typeface="+mn-lt"/>
                <a:ea typeface="+mn-ea"/>
                <a:cs typeface="+mn-cs"/>
              </a:rPr>
              <a:t>Tenesteområdet Arkiv er dessverre ikkje del av KOSTRA-rapporteringa, og det er derfor vanskeleg å halde god oversikt over kommunane sine økonomital knytt til denne oppgåva.</a:t>
            </a:r>
            <a:endParaRPr lang="nb-NO" sz="1200" kern="1200" dirty="0">
              <a:solidFill>
                <a:schemeClr val="tx1"/>
              </a:solidFill>
              <a:effectLst/>
              <a:latin typeface="+mn-lt"/>
              <a:ea typeface="+mn-ea"/>
              <a:cs typeface="+mn-cs"/>
            </a:endParaRPr>
          </a:p>
        </p:txBody>
      </p:sp>
      <p:sp>
        <p:nvSpPr>
          <p:cNvPr id="4" name="Plassholder for lysbildenummer 3"/>
          <p:cNvSpPr>
            <a:spLocks noGrp="1"/>
          </p:cNvSpPr>
          <p:nvPr>
            <p:ph type="sldNum" sz="quarter" idx="5"/>
          </p:nvPr>
        </p:nvSpPr>
        <p:spPr/>
        <p:txBody>
          <a:bodyPr/>
          <a:lstStyle/>
          <a:p>
            <a:fld id="{6C0EC2F6-2251-4175-8CD2-F8BBA9973239}" type="slidenum">
              <a:rPr lang="nb-NO" smtClean="0"/>
              <a:t>22</a:t>
            </a:fld>
            <a:endParaRPr lang="nb-NO"/>
          </a:p>
        </p:txBody>
      </p:sp>
    </p:spTree>
    <p:extLst>
      <p:ext uri="{BB962C8B-B14F-4D97-AF65-F5344CB8AC3E}">
        <p14:creationId xmlns:p14="http://schemas.microsoft.com/office/powerpoint/2010/main" val="2565296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sz="1200" kern="1200">
                <a:solidFill>
                  <a:schemeClr val="tx1"/>
                </a:solidFill>
                <a:effectLst/>
                <a:latin typeface="+mn-lt"/>
                <a:ea typeface="+mn-ea"/>
                <a:cs typeface="+mn-cs"/>
              </a:rPr>
              <a:t>Som tidlegare år ber ein arkivinstitusjonane om å rapportere inn aktivitetar mot allmenta. Dei svarer på spørsmål om tidsbruk nytta til ekstern rettleiing og annan kurs- og foredragsaktivitet, anten mot arkivskaparar eller mot det generelle publikummet. Dei svarer òg på spørsmål om aktivitet knytt til andre typar arrangement og utstillingar. </a:t>
            </a:r>
            <a:endParaRPr lang="nb-NO" sz="1200" kern="1200">
              <a:solidFill>
                <a:schemeClr val="tx1"/>
              </a:solidFill>
              <a:effectLst/>
              <a:latin typeface="+mn-lt"/>
              <a:ea typeface="+mn-ea"/>
              <a:cs typeface="+mn-cs"/>
            </a:endParaRPr>
          </a:p>
          <a:p>
            <a:endParaRPr lang="nn-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I samanheng med kommunesamanslåingane, har arkivinstitusjonane dei seinare åra rapportert om høg aktivitet innan rettleiing. Denne utviklinga fortsette i 2019, med ein kraftig auke i dagsverk nytta til synfaring, tilsyn og rettleiing. Tabellen syner auka aktivitet hos alle kategoriar arkivinstitusjonar og aktivitetar frå 2018. </a:t>
            </a:r>
            <a:endParaRPr lang="nb-NO" sz="1200" kern="1200">
              <a:solidFill>
                <a:schemeClr val="tx1"/>
              </a:solidFill>
              <a:effectLst/>
              <a:latin typeface="+mn-lt"/>
              <a:ea typeface="+mn-ea"/>
              <a:cs typeface="+mn-cs"/>
            </a:endParaRPr>
          </a:p>
          <a:p>
            <a:endParaRPr lang="nb-NO"/>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Institusjonane har openbert prioritert å nytte tid til rettleiing mot arkivskaparar, ettersom talet på arrangement og foredrag er færre enn for 2018. Talet på arrangement er redusert med 86 og talet på foredrag med 81. Talet på utstillingar auka med 18, og denne auken er det hovudsakeleg dei (fylkes)kommunale arkivinstitusjonane som står for. Dei aleine har auka med 19 utstillingar. </a:t>
            </a:r>
            <a:endParaRPr lang="nb-NO" sz="1200" kern="1200">
              <a:solidFill>
                <a:schemeClr val="tx1"/>
              </a:solidFill>
              <a:effectLst/>
              <a:latin typeface="+mn-lt"/>
              <a:ea typeface="+mn-ea"/>
              <a:cs typeface="+mn-cs"/>
            </a:endParaRPr>
          </a:p>
          <a:p>
            <a:endParaRPr lang="nb-NO"/>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Arkivinstitusjonane nyttar i stigande grad sosiale media til å formidle til og kommunisere med omverda, og nesten alle institusjonane nyttar eiga nettside til formidling. Begge desse tala har auka frå året før. Tala for andre, og meir tradisjonelle kanalar, er noko lågare i 2019.</a:t>
            </a:r>
            <a:endParaRPr lang="nb-NO" sz="1200" kern="1200">
              <a:solidFill>
                <a:schemeClr val="tx1"/>
              </a:solidFill>
              <a:effectLst/>
              <a:latin typeface="+mn-lt"/>
              <a:ea typeface="+mn-ea"/>
              <a:cs typeface="+mn-cs"/>
            </a:endParaRPr>
          </a:p>
        </p:txBody>
      </p:sp>
      <p:sp>
        <p:nvSpPr>
          <p:cNvPr id="4" name="Plassholder for lysbildenummer 3"/>
          <p:cNvSpPr>
            <a:spLocks noGrp="1"/>
          </p:cNvSpPr>
          <p:nvPr>
            <p:ph type="sldNum" sz="quarter" idx="5"/>
          </p:nvPr>
        </p:nvSpPr>
        <p:spPr/>
        <p:txBody>
          <a:bodyPr/>
          <a:lstStyle/>
          <a:p>
            <a:fld id="{6C0EC2F6-2251-4175-8CD2-F8BBA9973239}" type="slidenum">
              <a:rPr lang="nb-NO" smtClean="0"/>
              <a:t>23</a:t>
            </a:fld>
            <a:endParaRPr lang="nb-NO"/>
          </a:p>
        </p:txBody>
      </p:sp>
    </p:spTree>
    <p:extLst>
      <p:ext uri="{BB962C8B-B14F-4D97-AF65-F5344CB8AC3E}">
        <p14:creationId xmlns:p14="http://schemas.microsoft.com/office/powerpoint/2010/main" val="3459859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24 (fylkes)kommunale arkivinstitusjonar har svart på undersøkinga. Dei eigast og styrast av kommunar og fylkeskommunar, og institusjonane er interkommunale arkiv (såkalla IKA), fylkesarkiv og byarkiv. Nesten alle som har svart på undersøkinga oppgir at dei tilbyr depotordning for papirmateriale, medan 92 % svarer at dei tilbyr depot for elektronisk arkiv. Det siste representerer ein liten auke.</a:t>
            </a:r>
            <a:endParaRPr lang="nb-NO" sz="1200" kern="1200">
              <a:solidFill>
                <a:schemeClr val="tx1"/>
              </a:solidFill>
              <a:effectLst/>
              <a:latin typeface="+mn-lt"/>
              <a:ea typeface="+mn-ea"/>
              <a:cs typeface="+mn-cs"/>
            </a:endParaRPr>
          </a:p>
          <a:p>
            <a:endParaRPr lang="nb-NO"/>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Institusjonane tilbyr også ei rekke andre tenester til eigarane, slik som kurs, fagleg rettleiing og arkivfaglege møte. Ein stor auke frå førre måling syner at fleire av institusjonane hjelper eigarar med rådgjeving ved kjøp og innføring av elektroniske system for arkiv. I 2018 var dette tenester som 8 % av institusjonane gav tilbod om, medan det i 2019 var heile 88 % som gav dette tilbodet. </a:t>
            </a:r>
            <a:endParaRPr lang="nb-NO" sz="1200" kern="1200">
              <a:solidFill>
                <a:schemeClr val="tx1"/>
              </a:solidFill>
              <a:effectLst/>
              <a:latin typeface="+mn-lt"/>
              <a:ea typeface="+mn-ea"/>
              <a:cs typeface="+mn-cs"/>
            </a:endParaRPr>
          </a:p>
          <a:p>
            <a:endParaRPr lang="nb-NO"/>
          </a:p>
        </p:txBody>
      </p:sp>
      <p:sp>
        <p:nvSpPr>
          <p:cNvPr id="4" name="Plassholder for lysbildenummer 3"/>
          <p:cNvSpPr>
            <a:spLocks noGrp="1"/>
          </p:cNvSpPr>
          <p:nvPr>
            <p:ph type="sldNum" sz="quarter" idx="5"/>
          </p:nvPr>
        </p:nvSpPr>
        <p:spPr/>
        <p:txBody>
          <a:bodyPr/>
          <a:lstStyle/>
          <a:p>
            <a:fld id="{6C0EC2F6-2251-4175-8CD2-F8BBA9973239}" type="slidenum">
              <a:rPr lang="nb-NO" smtClean="0"/>
              <a:t>24</a:t>
            </a:fld>
            <a:endParaRPr lang="nb-NO"/>
          </a:p>
        </p:txBody>
      </p:sp>
    </p:spTree>
    <p:extLst>
      <p:ext uri="{BB962C8B-B14F-4D97-AF65-F5344CB8AC3E}">
        <p14:creationId xmlns:p14="http://schemas.microsoft.com/office/powerpoint/2010/main" val="1152486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sz="1200" kern="1200">
                <a:solidFill>
                  <a:schemeClr val="tx1"/>
                </a:solidFill>
                <a:effectLst/>
                <a:latin typeface="+mn-lt"/>
                <a:ea typeface="+mn-ea"/>
                <a:cs typeface="+mn-cs"/>
              </a:rPr>
              <a:t>Materialet som kjem inn til institusjonane må leggast til rette for bruk gjennom ordning og </a:t>
            </a:r>
            <a:r>
              <a:rPr lang="nn-NO" sz="1200" kern="1200" err="1">
                <a:solidFill>
                  <a:schemeClr val="tx1"/>
                </a:solidFill>
                <a:effectLst/>
                <a:latin typeface="+mn-lt"/>
                <a:ea typeface="+mn-ea"/>
                <a:cs typeface="+mn-cs"/>
              </a:rPr>
              <a:t>katalogisering</a:t>
            </a:r>
            <a:r>
              <a:rPr lang="nn-NO" sz="1200" kern="1200">
                <a:solidFill>
                  <a:schemeClr val="tx1"/>
                </a:solidFill>
                <a:effectLst/>
                <a:latin typeface="+mn-lt"/>
                <a:ea typeface="+mn-ea"/>
                <a:cs typeface="+mn-cs"/>
              </a:rPr>
              <a:t>. Det vil alltid vere eit visst etterslep i dette arbeidet. Delen ordna materiale avgjer kor mykje av det bevarte materialet som kan brukast. Delen varierer mellom dei ulike institusjonstypane. Total arkivbestand som er ordna og katalogisert utgjer 428 300 hm, det vil seie litt under 72 % av total bestand. Kommunale arkiv er i mindre grad ordna og katalogisert enn statlege arkiv, og trekker totalsnittet ned. Men desse har trass i ein tilvekst på i overkant av 21 000 hm siste året, halde ordningsgraden sin relativt stabil. Museum og lokalhistoriske arkiv og samlingar har den lågaste delen som er tilrettelagt for bruk med ein ordningsgrad på 60 %.</a:t>
            </a:r>
            <a:endParaRPr lang="nb-NO" sz="1200" kern="1200">
              <a:solidFill>
                <a:schemeClr val="tx1"/>
              </a:solidFill>
              <a:effectLst/>
              <a:latin typeface="+mn-lt"/>
              <a:ea typeface="+mn-ea"/>
              <a:cs typeface="+mn-cs"/>
            </a:endParaRPr>
          </a:p>
        </p:txBody>
      </p:sp>
      <p:sp>
        <p:nvSpPr>
          <p:cNvPr id="4" name="Plassholder for lysbildenummer 3"/>
          <p:cNvSpPr>
            <a:spLocks noGrp="1"/>
          </p:cNvSpPr>
          <p:nvPr>
            <p:ph type="sldNum" sz="quarter" idx="5"/>
          </p:nvPr>
        </p:nvSpPr>
        <p:spPr/>
        <p:txBody>
          <a:bodyPr/>
          <a:lstStyle/>
          <a:p>
            <a:fld id="{6C0EC2F6-2251-4175-8CD2-F8BBA9973239}" type="slidenum">
              <a:rPr lang="nb-NO" smtClean="0"/>
              <a:t>3</a:t>
            </a:fld>
            <a:endParaRPr lang="nb-NO"/>
          </a:p>
        </p:txBody>
      </p:sp>
    </p:spTree>
    <p:extLst>
      <p:ext uri="{BB962C8B-B14F-4D97-AF65-F5344CB8AC3E}">
        <p14:creationId xmlns:p14="http://schemas.microsoft.com/office/powerpoint/2010/main" val="683935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Registreringssystemet Asta er det nasjonale verktøyet for forvaltning av og informasjon om historiske arkiv. I systemet registrerast opplysningar om arkivskapar og arkiv, og om bestanddelar av arkivet. For å kunne publisere denne arkivinformasjonen (kataloginformasjon) på Arkivportalen.no, og slik gjere han tilgjengeleg for publikum, er det ein føresetnad at materialet først er registrert i Asta.</a:t>
            </a:r>
            <a:endParaRPr lang="nb-NO" sz="1200" kern="1200">
              <a:solidFill>
                <a:schemeClr val="tx1"/>
              </a:solidFill>
              <a:effectLst/>
              <a:latin typeface="+mn-lt"/>
              <a:ea typeface="+mn-ea"/>
              <a:cs typeface="+mn-cs"/>
            </a:endParaRPr>
          </a:p>
        </p:txBody>
      </p:sp>
      <p:sp>
        <p:nvSpPr>
          <p:cNvPr id="4" name="Plassholder for lysbildenummer 3"/>
          <p:cNvSpPr>
            <a:spLocks noGrp="1"/>
          </p:cNvSpPr>
          <p:nvPr>
            <p:ph type="sldNum" sz="quarter" idx="5"/>
          </p:nvPr>
        </p:nvSpPr>
        <p:spPr/>
        <p:txBody>
          <a:bodyPr/>
          <a:lstStyle/>
          <a:p>
            <a:fld id="{6C0EC2F6-2251-4175-8CD2-F8BBA9973239}" type="slidenum">
              <a:rPr lang="nb-NO" smtClean="0"/>
              <a:t>4</a:t>
            </a:fld>
            <a:endParaRPr lang="nb-NO"/>
          </a:p>
        </p:txBody>
      </p:sp>
    </p:spTree>
    <p:extLst>
      <p:ext uri="{BB962C8B-B14F-4D97-AF65-F5344CB8AC3E}">
        <p14:creationId xmlns:p14="http://schemas.microsoft.com/office/powerpoint/2010/main" val="1090102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sz="1200" kern="1200">
                <a:solidFill>
                  <a:schemeClr val="tx1"/>
                </a:solidFill>
                <a:effectLst/>
                <a:latin typeface="+mn-lt"/>
                <a:ea typeface="+mn-ea"/>
                <a:cs typeface="+mn-cs"/>
              </a:rPr>
              <a:t>Arkivverket har registrert alle arkiva sine i Asta, og det høge talet registrerte arkivstykke og mapper viser òg eit høgt nivå av detaljregistrering av dei ulike bestanddelane av arkiva. Andre arkivinstitusjonar har registrert heile 97 % av arkiva, og publisert informasjon om 76 %.</a:t>
            </a:r>
            <a:endParaRPr lang="nb-NO" sz="1200" kern="1200">
              <a:solidFill>
                <a:schemeClr val="tx1"/>
              </a:solidFill>
              <a:effectLst/>
              <a:latin typeface="+mn-lt"/>
              <a:ea typeface="+mn-ea"/>
              <a:cs typeface="+mn-cs"/>
            </a:endParaRPr>
          </a:p>
          <a:p>
            <a:endParaRPr lang="nn-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Dei (fylkes)kommunale arkivinstitusjonane har totalt sett registrert flest arkiv i Asta, men diverre publisert informasjon om berre 54 % av arkiva sine på Arkivportalen.no. Musea har registrert 57 % av arkiva, men berre publisert informasjon om 25 %. </a:t>
            </a:r>
          </a:p>
          <a:p>
            <a:endParaRPr lang="nn-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Biblioteka har registrert ein veldig liten del av sine arkiv i Asta, der berre i snitt ca. 17 % av arkiva dei oppbevarer er registrerte i Asta og berre 12 % av dei er på Arkivportalen.no. Nasjonalbiblioteket oppbevarer i alt heile 6 250 arkiv (privatarkiv), men har ikkje registrert desse i Asta. </a:t>
            </a:r>
            <a:endParaRPr lang="nb-NO" sz="1200" kern="1200">
              <a:solidFill>
                <a:schemeClr val="tx1"/>
              </a:solidFill>
              <a:effectLst/>
              <a:latin typeface="+mn-lt"/>
              <a:ea typeface="+mn-ea"/>
              <a:cs typeface="+mn-cs"/>
            </a:endParaRPr>
          </a:p>
          <a:p>
            <a:endParaRPr lang="nb-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Det er generelt mange museum og bibliotek, som har privatarkiv, som enno ikkje har tatt i bruk Asta, langt mindre publiserer informasjon om arkiva sine på Arkivportalen.no. Men det er også eit stort  etterslep på publisering av informasjon om arkiva i (fylkes)kommunale arkivinstitusjonar. Men delen som er publisert ha auka jamt dei siste åra. </a:t>
            </a:r>
            <a:endParaRPr lang="nb-NO" sz="1200" kern="1200">
              <a:solidFill>
                <a:schemeClr val="tx1"/>
              </a:solidFill>
              <a:effectLst/>
              <a:latin typeface="+mn-lt"/>
              <a:ea typeface="+mn-ea"/>
              <a:cs typeface="+mn-cs"/>
            </a:endParaRPr>
          </a:p>
          <a:p>
            <a:endParaRPr lang="nb-NO"/>
          </a:p>
        </p:txBody>
      </p:sp>
      <p:sp>
        <p:nvSpPr>
          <p:cNvPr id="4" name="Plassholder for lysbildenummer 3"/>
          <p:cNvSpPr>
            <a:spLocks noGrp="1"/>
          </p:cNvSpPr>
          <p:nvPr>
            <p:ph type="sldNum" sz="quarter" idx="5"/>
          </p:nvPr>
        </p:nvSpPr>
        <p:spPr/>
        <p:txBody>
          <a:bodyPr/>
          <a:lstStyle/>
          <a:p>
            <a:fld id="{6C0EC2F6-2251-4175-8CD2-F8BBA9973239}" type="slidenum">
              <a:rPr lang="nb-NO" smtClean="0"/>
              <a:t>5</a:t>
            </a:fld>
            <a:endParaRPr lang="nb-NO"/>
          </a:p>
        </p:txBody>
      </p:sp>
    </p:spTree>
    <p:extLst>
      <p:ext uri="{BB962C8B-B14F-4D97-AF65-F5344CB8AC3E}">
        <p14:creationId xmlns:p14="http://schemas.microsoft.com/office/powerpoint/2010/main" val="2180624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Som tidlegare år har Arkivverket den største mengda digitaliserte sider, men dei kommunale og fylkeskommunale arkivinstitusjonane kjem godt etter. I 2019 auka talet på digitaliserte sider med nær 5,5 millionar. Størst var auken i Arkivverket, og (fylkes)kommunale arkivinstitusjonar og fagbibliotek har også hatt ein auke. Elles har tala vore varierande frå år til år, også innanfor same bevaringsinstitusjon. Det verkar no som om rapporteringa er blitt meir stabil.</a:t>
            </a:r>
            <a:endParaRPr lang="nb-NO" sz="1200" kern="1200">
              <a:solidFill>
                <a:schemeClr val="tx1"/>
              </a:solidFill>
              <a:effectLst/>
              <a:latin typeface="+mn-lt"/>
              <a:ea typeface="+mn-ea"/>
              <a:cs typeface="+mn-cs"/>
            </a:endParaRPr>
          </a:p>
          <a:p>
            <a:endParaRPr lang="nb-NO"/>
          </a:p>
          <a:p>
            <a:r>
              <a:rPr lang="nn-NO" sz="1200" kern="1200">
                <a:solidFill>
                  <a:schemeClr val="tx1"/>
                </a:solidFill>
                <a:effectLst/>
                <a:latin typeface="+mn-lt"/>
                <a:ea typeface="+mn-ea"/>
                <a:cs typeface="+mn-cs"/>
              </a:rPr>
              <a:t>Digitalisering av det analoge materialet vert gjort for å gjere det meir tilgjengeleg. Publisering av det digitaliserte materialet vert gjort på ein eller fleire stader, eksempelvis regionale samarbeidsløysingar, eigen nettstad, Digitalarkivet, Digitalt museum (foto) eller </a:t>
            </a:r>
            <a:r>
              <a:rPr lang="nn-NO" sz="1200" kern="1200" err="1">
                <a:solidFill>
                  <a:schemeClr val="tx1"/>
                </a:solidFill>
                <a:effectLst/>
                <a:latin typeface="+mn-lt"/>
                <a:ea typeface="+mn-ea"/>
                <a:cs typeface="+mn-cs"/>
              </a:rPr>
              <a:t>Oslofilmer</a:t>
            </a:r>
            <a:r>
              <a:rPr lang="nn-NO" sz="1200" kern="1200">
                <a:solidFill>
                  <a:schemeClr val="tx1"/>
                </a:solidFill>
                <a:effectLst/>
                <a:latin typeface="+mn-lt"/>
                <a:ea typeface="+mn-ea"/>
                <a:cs typeface="+mn-cs"/>
              </a:rPr>
              <a:t> (film) og bruk av </a:t>
            </a:r>
            <a:r>
              <a:rPr lang="nn-NO" sz="1200" kern="1200" err="1">
                <a:solidFill>
                  <a:schemeClr val="tx1"/>
                </a:solidFill>
                <a:effectLst/>
                <a:latin typeface="+mn-lt"/>
                <a:ea typeface="+mn-ea"/>
                <a:cs typeface="+mn-cs"/>
              </a:rPr>
              <a:t>LoCloud</a:t>
            </a:r>
            <a:r>
              <a:rPr lang="nn-NO" sz="1200" kern="1200">
                <a:solidFill>
                  <a:schemeClr val="tx1"/>
                </a:solidFill>
                <a:effectLst/>
                <a:latin typeface="+mn-lt"/>
                <a:ea typeface="+mn-ea"/>
                <a:cs typeface="+mn-cs"/>
              </a:rPr>
              <a:t>, </a:t>
            </a:r>
            <a:r>
              <a:rPr lang="nn-NO" sz="1200" kern="1200" err="1">
                <a:solidFill>
                  <a:schemeClr val="tx1"/>
                </a:solidFill>
                <a:effectLst/>
                <a:latin typeface="+mn-lt"/>
                <a:ea typeface="+mn-ea"/>
                <a:cs typeface="+mn-cs"/>
              </a:rPr>
              <a:t>SoundCloud</a:t>
            </a:r>
            <a:r>
              <a:rPr lang="nn-NO" sz="1200" kern="1200">
                <a:solidFill>
                  <a:schemeClr val="tx1"/>
                </a:solidFill>
                <a:effectLst/>
                <a:latin typeface="+mn-lt"/>
                <a:ea typeface="+mn-ea"/>
                <a:cs typeface="+mn-cs"/>
              </a:rPr>
              <a:t>, YouTube o.a.   </a:t>
            </a:r>
            <a:endParaRPr lang="nb-NO" sz="1200" kern="1200">
              <a:solidFill>
                <a:schemeClr val="tx1"/>
              </a:solidFill>
              <a:effectLst/>
              <a:latin typeface="+mn-lt"/>
              <a:ea typeface="+mn-ea"/>
              <a:cs typeface="+mn-cs"/>
            </a:endParaRPr>
          </a:p>
          <a:p>
            <a:endParaRPr lang="nb-NO"/>
          </a:p>
          <a:p>
            <a:endParaRPr lang="nb-NO"/>
          </a:p>
        </p:txBody>
      </p:sp>
      <p:sp>
        <p:nvSpPr>
          <p:cNvPr id="4" name="Plassholder for lysbildenummer 3"/>
          <p:cNvSpPr>
            <a:spLocks noGrp="1"/>
          </p:cNvSpPr>
          <p:nvPr>
            <p:ph type="sldNum" sz="quarter" idx="5"/>
          </p:nvPr>
        </p:nvSpPr>
        <p:spPr/>
        <p:txBody>
          <a:bodyPr/>
          <a:lstStyle/>
          <a:p>
            <a:fld id="{6C0EC2F6-2251-4175-8CD2-F8BBA9973239}" type="slidenum">
              <a:rPr lang="nb-NO" smtClean="0"/>
              <a:t>6</a:t>
            </a:fld>
            <a:endParaRPr lang="nb-NO"/>
          </a:p>
        </p:txBody>
      </p:sp>
    </p:spTree>
    <p:extLst>
      <p:ext uri="{BB962C8B-B14F-4D97-AF65-F5344CB8AC3E}">
        <p14:creationId xmlns:p14="http://schemas.microsoft.com/office/powerpoint/2010/main" val="4082274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sz="1200" kern="1200">
                <a:solidFill>
                  <a:schemeClr val="tx1"/>
                </a:solidFill>
                <a:effectLst/>
                <a:latin typeface="+mn-lt"/>
                <a:ea typeface="+mn-ea"/>
                <a:cs typeface="+mn-cs"/>
              </a:rPr>
              <a:t>Det var ved utgangen av 2019 bevart 3 583 arkivuttrekk totalt i dei ulike bevaringsinstitusjonane. Institusjonane skulle for tredje gong også </a:t>
            </a:r>
            <a:r>
              <a:rPr lang="nn-NO" sz="1200" kern="1200" err="1">
                <a:solidFill>
                  <a:schemeClr val="tx1"/>
                </a:solidFill>
                <a:effectLst/>
                <a:latin typeface="+mn-lt"/>
                <a:ea typeface="+mn-ea"/>
                <a:cs typeface="+mn-cs"/>
              </a:rPr>
              <a:t>oppgi</a:t>
            </a:r>
            <a:r>
              <a:rPr lang="nn-NO" sz="1200" kern="1200">
                <a:solidFill>
                  <a:schemeClr val="tx1"/>
                </a:solidFill>
                <a:effectLst/>
                <a:latin typeface="+mn-lt"/>
                <a:ea typeface="+mn-ea"/>
                <a:cs typeface="+mn-cs"/>
              </a:rPr>
              <a:t> mengde digitalt skapt arkivmateriale i Gigabytes (GB). Mengda arkivuttrekk og GB aukar særleg i Arkivverket og (fylkes)kommunale arkivinstitusjonar. Dei (fylkes)kommunale arkivinstitusjonane har no for første gong fleire arkivuttrekk (frå offentleg sektor) enn Arkivverket. Dei sistnemnde har òg dobla mengda GB frå 2018. Det kan ein, som for papirbasert materiale, mest sannsynleg sjå som følgje av kommune- og regionreforma. </a:t>
            </a:r>
            <a:endParaRPr lang="nb-NO" sz="1200" kern="1200">
              <a:solidFill>
                <a:schemeClr val="tx1"/>
              </a:solidFill>
              <a:effectLst/>
              <a:latin typeface="+mn-lt"/>
              <a:ea typeface="+mn-ea"/>
              <a:cs typeface="+mn-cs"/>
            </a:endParaRPr>
          </a:p>
          <a:p>
            <a:endParaRPr lang="nn-NO"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Enkelte arkivinstitusjonar har meldt inn at dei per d.d. ikkje har moglegheit til å rapportere noko tal i GB. Berre eit fåtal av musea (12) og biblioteka (5) har oppgitt GB. Til saman er litt over 108 373 GB rapportert inn for 2019 – over ei dobling frå 2017.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n-NO"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Ei stor mengde GB finst hos Arkivverket og i dei (fylkes)kommunale arkivinstitusjonane. Men den største mengda data (19 567 GB) hos ein enkeltinstitusjon finst hos Norsk senter for folkemusikk og folkedans som oppbevarer mykje foto-, lyd- og film/videomateriale – eit materiale som tar mykje plass. Dernest kjem Arkivverket med 18 000 GB, Fylkesarkivet i Oppland med 15 618, IKA Kongsberg med 10 735, UB Bergen med 10 500, IKA Vest-Agder med 6 739 og Norsk lydinstitutt med 6 000 GB rangert etter mengde.</a:t>
            </a:r>
            <a:endParaRPr lang="nb-NO" sz="1200" kern="1200">
              <a:solidFill>
                <a:schemeClr val="tx1"/>
              </a:solidFill>
              <a:effectLst/>
              <a:latin typeface="+mn-lt"/>
              <a:ea typeface="+mn-ea"/>
              <a:cs typeface="+mn-cs"/>
            </a:endParaRPr>
          </a:p>
          <a:p>
            <a:r>
              <a:rPr lang="nn-NO" sz="1200" kern="1200">
                <a:solidFill>
                  <a:schemeClr val="tx1"/>
                </a:solidFill>
                <a:effectLst/>
                <a:latin typeface="+mn-lt"/>
                <a:ea typeface="+mn-ea"/>
                <a:cs typeface="+mn-cs"/>
              </a:rPr>
              <a:t> </a:t>
            </a:r>
            <a:endParaRPr lang="nb-NO" sz="1200" kern="1200">
              <a:solidFill>
                <a:schemeClr val="tx1"/>
              </a:solidFill>
              <a:effectLst/>
              <a:latin typeface="+mn-lt"/>
              <a:ea typeface="+mn-ea"/>
              <a:cs typeface="+mn-cs"/>
            </a:endParaRPr>
          </a:p>
          <a:p>
            <a:endParaRPr lang="nb-NO"/>
          </a:p>
        </p:txBody>
      </p:sp>
      <p:sp>
        <p:nvSpPr>
          <p:cNvPr id="4" name="Plassholder for lysbildenummer 3"/>
          <p:cNvSpPr>
            <a:spLocks noGrp="1"/>
          </p:cNvSpPr>
          <p:nvPr>
            <p:ph type="sldNum" sz="quarter" idx="5"/>
          </p:nvPr>
        </p:nvSpPr>
        <p:spPr/>
        <p:txBody>
          <a:bodyPr/>
          <a:lstStyle/>
          <a:p>
            <a:fld id="{6C0EC2F6-2251-4175-8CD2-F8BBA9973239}" type="slidenum">
              <a:rPr lang="nb-NO" smtClean="0"/>
              <a:t>7</a:t>
            </a:fld>
            <a:endParaRPr lang="nb-NO"/>
          </a:p>
        </p:txBody>
      </p:sp>
    </p:spTree>
    <p:extLst>
      <p:ext uri="{BB962C8B-B14F-4D97-AF65-F5344CB8AC3E}">
        <p14:creationId xmlns:p14="http://schemas.microsoft.com/office/powerpoint/2010/main" val="1891748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Figur 10 viser utviklinga i tal på bevarte arkivuttrekk i perioden 2014 til 2019. Talet på uttrekk har i denne perioden auka frå 1 860 til 3 583 bevarte uttrekk. </a:t>
            </a:r>
            <a:endParaRPr lang="nb-NO" sz="1200" kern="1200">
              <a:solidFill>
                <a:schemeClr val="tx1"/>
              </a:solidFill>
              <a:effectLst/>
              <a:latin typeface="+mn-lt"/>
              <a:ea typeface="+mn-ea"/>
              <a:cs typeface="+mn-cs"/>
            </a:endParaRPr>
          </a:p>
          <a:p>
            <a:endParaRPr lang="nb-NO"/>
          </a:p>
          <a:p>
            <a:pPr marL="0" marR="0" lvl="0" indent="0" algn="l" defTabSz="914400" rtl="0" eaLnBrk="1" fontAlgn="auto" latinLnBrk="0" hangingPunct="1">
              <a:lnSpc>
                <a:spcPct val="100000"/>
              </a:lnSpc>
              <a:spcBef>
                <a:spcPts val="0"/>
              </a:spcBef>
              <a:spcAft>
                <a:spcPts val="0"/>
              </a:spcAft>
              <a:buClrTx/>
              <a:buSzTx/>
              <a:buFontTx/>
              <a:buNone/>
              <a:tabLst/>
              <a:defRPr/>
            </a:pPr>
            <a:r>
              <a:rPr lang="nn-NO" sz="1200" kern="1200">
                <a:solidFill>
                  <a:schemeClr val="tx1"/>
                </a:solidFill>
                <a:effectLst/>
                <a:latin typeface="+mn-lt"/>
                <a:ea typeface="+mn-ea"/>
                <a:cs typeface="+mn-cs"/>
              </a:rPr>
              <a:t>Figur 11 viser utviklinga i talet på mengde digitalt arkivmateriale målt i Gigabytes. Mengda Gigabytes har vorte meir enn dobla frå 2017 til 2019.</a:t>
            </a:r>
            <a:endParaRPr lang="nb-NO" sz="1200" kern="1200">
              <a:solidFill>
                <a:schemeClr val="tx1"/>
              </a:solidFill>
              <a:effectLst/>
              <a:latin typeface="+mn-lt"/>
              <a:ea typeface="+mn-ea"/>
              <a:cs typeface="+mn-cs"/>
            </a:endParaRPr>
          </a:p>
        </p:txBody>
      </p:sp>
      <p:sp>
        <p:nvSpPr>
          <p:cNvPr id="4" name="Plassholder for lysbildenummer 3"/>
          <p:cNvSpPr>
            <a:spLocks noGrp="1"/>
          </p:cNvSpPr>
          <p:nvPr>
            <p:ph type="sldNum" sz="quarter" idx="5"/>
          </p:nvPr>
        </p:nvSpPr>
        <p:spPr/>
        <p:txBody>
          <a:bodyPr/>
          <a:lstStyle/>
          <a:p>
            <a:fld id="{6C0EC2F6-2251-4175-8CD2-F8BBA9973239}" type="slidenum">
              <a:rPr lang="nb-NO" smtClean="0"/>
              <a:t>8</a:t>
            </a:fld>
            <a:endParaRPr lang="nb-NO"/>
          </a:p>
        </p:txBody>
      </p:sp>
    </p:spTree>
    <p:extLst>
      <p:ext uri="{BB962C8B-B14F-4D97-AF65-F5344CB8AC3E}">
        <p14:creationId xmlns:p14="http://schemas.microsoft.com/office/powerpoint/2010/main" val="2444907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defRPr/>
            </a:pPr>
            <a:r>
              <a:rPr lang="nn-NO" sz="1200" kern="1200">
                <a:solidFill>
                  <a:schemeClr val="tx1"/>
                </a:solidFill>
                <a:effectLst/>
                <a:latin typeface="+mn-lt"/>
                <a:ea typeface="+mn-ea"/>
                <a:cs typeface="+mn-cs"/>
              </a:rPr>
              <a:t>For bevaringsinstitusjonane er det ei viktig oppgåve å sikre det fysiske arkivmaterialet mot forhold som kan redusere kvaliteten eller tilgjengelegheita. Institusjonane får spørsmål om det er registrert skadar siste året, og om materialet det siste året har vore tilstrekkeleg sikra. I tillegg får dei eit eige spørsmål om spesiell sikring av audiovisuelt materiale (sjå eige kapittel).</a:t>
            </a:r>
            <a:r>
              <a:rPr lang="nn-NO"/>
              <a:t> </a:t>
            </a:r>
            <a:endParaRPr lang="nb-NO" sz="1200" kern="1200">
              <a:solidFill>
                <a:schemeClr val="tx1"/>
              </a:solidFill>
              <a:effectLst/>
              <a:latin typeface="+mn-lt"/>
              <a:ea typeface="+mn-ea"/>
              <a:cs typeface="+mn-cs"/>
            </a:endParaRPr>
          </a:p>
          <a:p>
            <a:endParaRPr lang="nb-NO"/>
          </a:p>
          <a:p>
            <a:pPr>
              <a:defRPr/>
            </a:pPr>
            <a:r>
              <a:rPr lang="nn-NO" sz="1200" kern="1200">
                <a:solidFill>
                  <a:schemeClr val="tx1"/>
                </a:solidFill>
                <a:effectLst/>
                <a:latin typeface="+mn-lt"/>
                <a:ea typeface="+mn-ea"/>
                <a:cs typeface="+mn-cs"/>
              </a:rPr>
              <a:t>Av alle bevaringsinstitusjonane har 12 stk. registrert skade etter vassinntrenging eller vasskade, og 22</a:t>
            </a:r>
            <a:r>
              <a:rPr lang="nn-NO"/>
              <a:t> </a:t>
            </a:r>
            <a:r>
              <a:rPr lang="nn-NO" sz="1200" kern="1200">
                <a:solidFill>
                  <a:schemeClr val="tx1"/>
                </a:solidFill>
                <a:effectLst/>
                <a:latin typeface="+mn-lt"/>
                <a:ea typeface="+mn-ea"/>
                <a:cs typeface="+mn-cs"/>
              </a:rPr>
              <a:t> stk. har registrert skade som heng saman med klimatiske tilhøve i magasin siste året.</a:t>
            </a:r>
            <a:r>
              <a:rPr lang="nn-NO"/>
              <a:t> </a:t>
            </a:r>
            <a:endParaRPr lang="nb-NO" sz="1200" kern="1200">
              <a:solidFill>
                <a:schemeClr val="tx1"/>
              </a:solidFill>
              <a:effectLst/>
              <a:latin typeface="+mn-lt"/>
              <a:ea typeface="+mn-ea"/>
              <a:cs typeface="+mn-cs"/>
            </a:endParaRPr>
          </a:p>
          <a:p>
            <a:endParaRPr lang="nb-NO"/>
          </a:p>
          <a:p>
            <a:pPr>
              <a:defRPr/>
            </a:pPr>
            <a:r>
              <a:rPr lang="nn-NO" sz="1200" kern="1200">
                <a:solidFill>
                  <a:schemeClr val="tx1"/>
                </a:solidFill>
                <a:effectLst/>
                <a:latin typeface="+mn-lt"/>
                <a:ea typeface="+mn-ea"/>
                <a:cs typeface="+mn-cs"/>
              </a:rPr>
              <a:t>Arkivlokala i arkivinstitusjonane er i hovudsak godt sikra mot dei fleste forhold, men vi ser at berre 24</a:t>
            </a:r>
            <a:r>
              <a:rPr lang="nn-NO"/>
              <a:t> </a:t>
            </a:r>
            <a:r>
              <a:rPr lang="nn-NO" sz="1200" kern="1200">
                <a:solidFill>
                  <a:schemeClr val="tx1"/>
                </a:solidFill>
                <a:effectLst/>
                <a:latin typeface="+mn-lt"/>
                <a:ea typeface="+mn-ea"/>
                <a:cs typeface="+mn-cs"/>
              </a:rPr>
              <a:t> av dei 31 arkivinstitusjonane har god nok sikring mot klimatiske forhold. Tre institusjonar er ikkje eller veit ikkje om dei er sikra godt nok mot fukt, og to institusjonar ser graden som alvorleg. To institusjonar er heller ikkje sikra godt nok mot brann, men her ser ein graden som mindre alvorleg.</a:t>
            </a:r>
            <a:r>
              <a:rPr lang="nn-NO"/>
              <a:t> </a:t>
            </a:r>
            <a:endParaRPr lang="nb-NO" sz="1200" kern="1200">
              <a:solidFill>
                <a:schemeClr val="tx1"/>
              </a:solidFill>
              <a:effectLst/>
              <a:latin typeface="+mn-lt"/>
              <a:ea typeface="+mn-ea"/>
              <a:cs typeface="+mn-cs"/>
            </a:endParaRPr>
          </a:p>
          <a:p>
            <a:endParaRPr lang="nb-NO"/>
          </a:p>
          <a:p>
            <a:r>
              <a:rPr lang="nn-NO" sz="1200" kern="1200">
                <a:solidFill>
                  <a:schemeClr val="tx1"/>
                </a:solidFill>
                <a:effectLst/>
                <a:latin typeface="+mn-lt"/>
                <a:ea typeface="+mn-ea"/>
                <a:cs typeface="+mn-cs"/>
              </a:rPr>
              <a:t>Arkivinstitusjonane er også bedne om å gi eit overslag over ledig magasinkapasitet. Den ledige plassen dei har til å ta imot nytt arkivmateriale er på til saman 112 224 hm. Det er ein reduksjon frå 2018 på 16 967 hm. Riksarkivaren si kartlegging (2015) stipulerte rundt 190 000 hm papirarkiv ute i statleg forvaltning. Gjennom mediekonvertering (skanning av papirarkiv) av nyare papirarkiv forventar Arkivverket at ein stor del av papiretterslepet i statsforvaltninga vil bli levert inn digitalt. Riksarkivaren si årlege undersøking av kommunale arkivtenester for 2016 melde om rundt 240 000 hm papirarkiv ute i kommunane. I tillegg er det eit stort etterslep på bevaring av privatarkiv.</a:t>
            </a:r>
            <a:r>
              <a:rPr lang="nn-NO"/>
              <a:t> </a:t>
            </a:r>
            <a:endParaRPr lang="nn-NO" sz="1200" kern="1200">
              <a:solidFill>
                <a:schemeClr val="tx1"/>
              </a:solidFill>
              <a:effectLst/>
              <a:latin typeface="+mn-lt"/>
              <a:cs typeface="Calibri"/>
            </a:endParaRPr>
          </a:p>
          <a:p>
            <a:endParaRPr lang="nn-NO" sz="1200" kern="1200">
              <a:solidFill>
                <a:schemeClr val="tx1"/>
              </a:solidFill>
              <a:effectLst/>
              <a:latin typeface="+mn-lt"/>
              <a:ea typeface="+mn-ea"/>
              <a:cs typeface="+mn-cs"/>
            </a:endParaRPr>
          </a:p>
          <a:p>
            <a:pPr>
              <a:defRPr/>
            </a:pPr>
            <a:r>
              <a:rPr lang="nn-NO" sz="1200" kern="1200">
                <a:solidFill>
                  <a:schemeClr val="tx1"/>
                </a:solidFill>
                <a:effectLst/>
                <a:latin typeface="+mn-lt"/>
                <a:ea typeface="+mn-ea"/>
                <a:cs typeface="+mn-cs"/>
              </a:rPr>
              <a:t>I bibliotek og museum er den generelle sikringa av arkivlokala dårlegare enn for arkivinstitusjonane. </a:t>
            </a:r>
            <a:r>
              <a:rPr lang="nn-NO"/>
              <a:t>91 </a:t>
            </a:r>
            <a:r>
              <a:rPr lang="nn-NO" sz="1200" kern="1200">
                <a:solidFill>
                  <a:schemeClr val="tx1"/>
                </a:solidFill>
                <a:effectLst/>
                <a:latin typeface="+mn-lt"/>
                <a:ea typeface="+mn-ea"/>
                <a:cs typeface="+mn-cs"/>
              </a:rPr>
              <a:t>av institusjonane har sikra lokala mot skade, tjuveri og brann</a:t>
            </a:r>
            <a:r>
              <a:rPr lang="nn-NO"/>
              <a:t>.</a:t>
            </a:r>
            <a:r>
              <a:rPr lang="nn-NO" sz="1200" kern="1200">
                <a:solidFill>
                  <a:schemeClr val="tx1"/>
                </a:solidFill>
                <a:effectLst/>
                <a:latin typeface="+mn-lt"/>
                <a:ea typeface="+mn-ea"/>
                <a:cs typeface="+mn-cs"/>
              </a:rPr>
              <a:t> </a:t>
            </a:r>
            <a:r>
              <a:rPr lang="nn-NO"/>
              <a:t>Berre</a:t>
            </a:r>
            <a:r>
              <a:rPr lang="nn-NO" sz="1200" kern="1200">
                <a:solidFill>
                  <a:schemeClr val="tx1"/>
                </a:solidFill>
                <a:effectLst/>
                <a:latin typeface="+mn-lt"/>
                <a:ea typeface="+mn-ea"/>
                <a:cs typeface="+mn-cs"/>
              </a:rPr>
              <a:t> </a:t>
            </a:r>
            <a:r>
              <a:rPr lang="nn-NO"/>
              <a:t>67</a:t>
            </a:r>
            <a:r>
              <a:rPr lang="nn-NO" sz="1200" kern="1200">
                <a:solidFill>
                  <a:schemeClr val="tx1"/>
                </a:solidFill>
                <a:effectLst/>
                <a:latin typeface="+mn-lt"/>
                <a:ea typeface="+mn-ea"/>
                <a:cs typeface="+mn-cs"/>
              </a:rPr>
              <a:t> av institusjonane har sikra lokala mot klimatiske forhold og </a:t>
            </a:r>
            <a:r>
              <a:rPr lang="nn-NO"/>
              <a:t>71 mot</a:t>
            </a:r>
            <a:r>
              <a:rPr lang="nn-NO" sz="1200" kern="1200">
                <a:solidFill>
                  <a:schemeClr val="tx1"/>
                </a:solidFill>
                <a:effectLst/>
                <a:latin typeface="+mn-lt"/>
                <a:ea typeface="+mn-ea"/>
                <a:cs typeface="+mn-cs"/>
              </a:rPr>
              <a:t> fukt. Godt over 10 % veit heller ikkje om lokala er sikra godt nok.</a:t>
            </a:r>
            <a:endParaRPr lang="nb-NO" sz="1200" kern="1200">
              <a:solidFill>
                <a:schemeClr val="tx1"/>
              </a:solidFill>
              <a:effectLst/>
              <a:latin typeface="+mn-lt"/>
              <a:ea typeface="+mn-ea"/>
              <a:cs typeface="+mn-cs"/>
            </a:endParaRPr>
          </a:p>
          <a:p>
            <a:endParaRPr lang="nb-NO" sz="1200" kern="1200">
              <a:solidFill>
                <a:schemeClr val="tx1"/>
              </a:solidFill>
              <a:effectLst/>
              <a:latin typeface="+mn-lt"/>
              <a:ea typeface="+mn-ea"/>
              <a:cs typeface="+mn-cs"/>
            </a:endParaRPr>
          </a:p>
          <a:p>
            <a:endParaRPr lang="nb-NO" sz="1200" kern="1200">
              <a:solidFill>
                <a:schemeClr val="tx1"/>
              </a:solidFill>
              <a:effectLst/>
              <a:latin typeface="+mn-lt"/>
              <a:ea typeface="+mn-ea"/>
              <a:cs typeface="+mn-cs"/>
            </a:endParaRPr>
          </a:p>
          <a:p>
            <a:endParaRPr lang="nb-NO" sz="1200" kern="1200">
              <a:solidFill>
                <a:schemeClr val="tx1"/>
              </a:solidFill>
              <a:effectLst/>
              <a:latin typeface="+mn-lt"/>
              <a:ea typeface="+mn-ea"/>
              <a:cs typeface="+mn-cs"/>
            </a:endParaRPr>
          </a:p>
        </p:txBody>
      </p:sp>
      <p:sp>
        <p:nvSpPr>
          <p:cNvPr id="4" name="Plassholder for lysbildenummer 3"/>
          <p:cNvSpPr>
            <a:spLocks noGrp="1"/>
          </p:cNvSpPr>
          <p:nvPr>
            <p:ph type="sldNum" sz="quarter" idx="5"/>
          </p:nvPr>
        </p:nvSpPr>
        <p:spPr/>
        <p:txBody>
          <a:bodyPr/>
          <a:lstStyle/>
          <a:p>
            <a:fld id="{6C0EC2F6-2251-4175-8CD2-F8BBA9973239}" type="slidenum">
              <a:rPr lang="nb-NO" smtClean="0"/>
              <a:t>9</a:t>
            </a:fld>
            <a:endParaRPr lang="nb-NO"/>
          </a:p>
        </p:txBody>
      </p:sp>
    </p:spTree>
    <p:extLst>
      <p:ext uri="{BB962C8B-B14F-4D97-AF65-F5344CB8AC3E}">
        <p14:creationId xmlns:p14="http://schemas.microsoft.com/office/powerpoint/2010/main" val="3466104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8B30DF-F895-453C-B7F1-54F70BFDC981}"/>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E681E1BC-40D6-4819-8DD3-988014DD98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BE5378DC-1ED7-47F2-B661-F441B3723AB8}"/>
              </a:ext>
            </a:extLst>
          </p:cNvPr>
          <p:cNvSpPr>
            <a:spLocks noGrp="1"/>
          </p:cNvSpPr>
          <p:nvPr>
            <p:ph type="dt" sz="half" idx="10"/>
          </p:nvPr>
        </p:nvSpPr>
        <p:spPr/>
        <p:txBody>
          <a:bodyPr/>
          <a:lstStyle/>
          <a:p>
            <a:fld id="{60E12261-F116-4698-AE58-8E3C648F050B}" type="datetimeFigureOut">
              <a:rPr lang="nb-NO" smtClean="0"/>
              <a:t>18.06.2020</a:t>
            </a:fld>
            <a:endParaRPr lang="nb-NO"/>
          </a:p>
        </p:txBody>
      </p:sp>
      <p:sp>
        <p:nvSpPr>
          <p:cNvPr id="5" name="Plassholder for bunntekst 4">
            <a:extLst>
              <a:ext uri="{FF2B5EF4-FFF2-40B4-BE49-F238E27FC236}">
                <a16:creationId xmlns:a16="http://schemas.microsoft.com/office/drawing/2014/main" id="{FC85A44D-1BE8-40F0-8B9E-86754737594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5B9BCE2-E005-4085-8252-9B7EE9AD489C}"/>
              </a:ext>
            </a:extLst>
          </p:cNvPr>
          <p:cNvSpPr>
            <a:spLocks noGrp="1"/>
          </p:cNvSpPr>
          <p:nvPr>
            <p:ph type="sldNum" sz="quarter" idx="12"/>
          </p:nvPr>
        </p:nvSpPr>
        <p:spPr/>
        <p:txBody>
          <a:bodyPr/>
          <a:lstStyle/>
          <a:p>
            <a:fld id="{7D5998BB-8BE6-4E43-93FC-7DDCC289B4C5}" type="slidenum">
              <a:rPr lang="nb-NO" smtClean="0"/>
              <a:t>‹#›</a:t>
            </a:fld>
            <a:endParaRPr lang="nb-NO"/>
          </a:p>
        </p:txBody>
      </p:sp>
    </p:spTree>
    <p:extLst>
      <p:ext uri="{BB962C8B-B14F-4D97-AF65-F5344CB8AC3E}">
        <p14:creationId xmlns:p14="http://schemas.microsoft.com/office/powerpoint/2010/main" val="2138106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EEE665E-6A85-4B24-96B3-0D6EFACC5E2F}"/>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2041590A-31EF-4F53-B01B-3597A6A5AC5F}"/>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C00F04B-DA3D-4AE8-9884-C3F155C980B4}"/>
              </a:ext>
            </a:extLst>
          </p:cNvPr>
          <p:cNvSpPr>
            <a:spLocks noGrp="1"/>
          </p:cNvSpPr>
          <p:nvPr>
            <p:ph type="dt" sz="half" idx="10"/>
          </p:nvPr>
        </p:nvSpPr>
        <p:spPr/>
        <p:txBody>
          <a:bodyPr/>
          <a:lstStyle/>
          <a:p>
            <a:fld id="{60E12261-F116-4698-AE58-8E3C648F050B}" type="datetimeFigureOut">
              <a:rPr lang="nb-NO" smtClean="0"/>
              <a:t>18.06.2020</a:t>
            </a:fld>
            <a:endParaRPr lang="nb-NO"/>
          </a:p>
        </p:txBody>
      </p:sp>
      <p:sp>
        <p:nvSpPr>
          <p:cNvPr id="5" name="Plassholder for bunntekst 4">
            <a:extLst>
              <a:ext uri="{FF2B5EF4-FFF2-40B4-BE49-F238E27FC236}">
                <a16:creationId xmlns:a16="http://schemas.microsoft.com/office/drawing/2014/main" id="{1FEDEE6C-295E-4BA7-A87C-B8D444D1A0C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1CB8393-63FD-4AA1-8DFD-5A5218824377}"/>
              </a:ext>
            </a:extLst>
          </p:cNvPr>
          <p:cNvSpPr>
            <a:spLocks noGrp="1"/>
          </p:cNvSpPr>
          <p:nvPr>
            <p:ph type="sldNum" sz="quarter" idx="12"/>
          </p:nvPr>
        </p:nvSpPr>
        <p:spPr/>
        <p:txBody>
          <a:bodyPr/>
          <a:lstStyle/>
          <a:p>
            <a:fld id="{7D5998BB-8BE6-4E43-93FC-7DDCC289B4C5}" type="slidenum">
              <a:rPr lang="nb-NO" smtClean="0"/>
              <a:t>‹#›</a:t>
            </a:fld>
            <a:endParaRPr lang="nb-NO"/>
          </a:p>
        </p:txBody>
      </p:sp>
    </p:spTree>
    <p:extLst>
      <p:ext uri="{BB962C8B-B14F-4D97-AF65-F5344CB8AC3E}">
        <p14:creationId xmlns:p14="http://schemas.microsoft.com/office/powerpoint/2010/main" val="140809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4A3C6960-CDD4-43DA-A7F0-0E4FA91C1441}"/>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7AED8117-9150-4B95-AA56-CB01DADBFFB9}"/>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6F5817C-F794-410E-BC67-09E55235FB5C}"/>
              </a:ext>
            </a:extLst>
          </p:cNvPr>
          <p:cNvSpPr>
            <a:spLocks noGrp="1"/>
          </p:cNvSpPr>
          <p:nvPr>
            <p:ph type="dt" sz="half" idx="10"/>
          </p:nvPr>
        </p:nvSpPr>
        <p:spPr/>
        <p:txBody>
          <a:bodyPr/>
          <a:lstStyle/>
          <a:p>
            <a:fld id="{60E12261-F116-4698-AE58-8E3C648F050B}" type="datetimeFigureOut">
              <a:rPr lang="nb-NO" smtClean="0"/>
              <a:t>18.06.2020</a:t>
            </a:fld>
            <a:endParaRPr lang="nb-NO"/>
          </a:p>
        </p:txBody>
      </p:sp>
      <p:sp>
        <p:nvSpPr>
          <p:cNvPr id="5" name="Plassholder for bunntekst 4">
            <a:extLst>
              <a:ext uri="{FF2B5EF4-FFF2-40B4-BE49-F238E27FC236}">
                <a16:creationId xmlns:a16="http://schemas.microsoft.com/office/drawing/2014/main" id="{AC8166F1-45A6-466E-9EDB-A3A898E541A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D808571-5554-4F66-B8A9-CAE72893BCE8}"/>
              </a:ext>
            </a:extLst>
          </p:cNvPr>
          <p:cNvSpPr>
            <a:spLocks noGrp="1"/>
          </p:cNvSpPr>
          <p:nvPr>
            <p:ph type="sldNum" sz="quarter" idx="12"/>
          </p:nvPr>
        </p:nvSpPr>
        <p:spPr/>
        <p:txBody>
          <a:bodyPr/>
          <a:lstStyle/>
          <a:p>
            <a:fld id="{7D5998BB-8BE6-4E43-93FC-7DDCC289B4C5}" type="slidenum">
              <a:rPr lang="nb-NO" smtClean="0"/>
              <a:t>‹#›</a:t>
            </a:fld>
            <a:endParaRPr lang="nb-NO"/>
          </a:p>
        </p:txBody>
      </p:sp>
    </p:spTree>
    <p:extLst>
      <p:ext uri="{BB962C8B-B14F-4D97-AF65-F5344CB8AC3E}">
        <p14:creationId xmlns:p14="http://schemas.microsoft.com/office/powerpoint/2010/main" val="347053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6BCE2C5-A290-41A3-BC07-AD3EA8FAB71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D35C29F6-868F-457E-9CAB-56624395262F}"/>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2077707-CA8A-4A58-B863-49A2D0B9527A}"/>
              </a:ext>
            </a:extLst>
          </p:cNvPr>
          <p:cNvSpPr>
            <a:spLocks noGrp="1"/>
          </p:cNvSpPr>
          <p:nvPr>
            <p:ph type="dt" sz="half" idx="10"/>
          </p:nvPr>
        </p:nvSpPr>
        <p:spPr/>
        <p:txBody>
          <a:bodyPr/>
          <a:lstStyle/>
          <a:p>
            <a:fld id="{60E12261-F116-4698-AE58-8E3C648F050B}" type="datetimeFigureOut">
              <a:rPr lang="nb-NO" smtClean="0"/>
              <a:t>18.06.2020</a:t>
            </a:fld>
            <a:endParaRPr lang="nb-NO"/>
          </a:p>
        </p:txBody>
      </p:sp>
      <p:sp>
        <p:nvSpPr>
          <p:cNvPr id="5" name="Plassholder for bunntekst 4">
            <a:extLst>
              <a:ext uri="{FF2B5EF4-FFF2-40B4-BE49-F238E27FC236}">
                <a16:creationId xmlns:a16="http://schemas.microsoft.com/office/drawing/2014/main" id="{7122E0EE-AC45-47E5-932C-0FF8F44BC8B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B2C40F5-2FBF-4F80-B738-2F9695145393}"/>
              </a:ext>
            </a:extLst>
          </p:cNvPr>
          <p:cNvSpPr>
            <a:spLocks noGrp="1"/>
          </p:cNvSpPr>
          <p:nvPr>
            <p:ph type="sldNum" sz="quarter" idx="12"/>
          </p:nvPr>
        </p:nvSpPr>
        <p:spPr/>
        <p:txBody>
          <a:bodyPr/>
          <a:lstStyle/>
          <a:p>
            <a:fld id="{7D5998BB-8BE6-4E43-93FC-7DDCC289B4C5}" type="slidenum">
              <a:rPr lang="nb-NO" smtClean="0"/>
              <a:t>‹#›</a:t>
            </a:fld>
            <a:endParaRPr lang="nb-NO"/>
          </a:p>
        </p:txBody>
      </p:sp>
    </p:spTree>
    <p:extLst>
      <p:ext uri="{BB962C8B-B14F-4D97-AF65-F5344CB8AC3E}">
        <p14:creationId xmlns:p14="http://schemas.microsoft.com/office/powerpoint/2010/main" val="1904491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8C2071E-8F99-4097-946F-E3D492CFA539}"/>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33A76157-6924-4877-B74C-8BA7ABBD9C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10D26612-B994-4066-AA34-A30CCE7B819D}"/>
              </a:ext>
            </a:extLst>
          </p:cNvPr>
          <p:cNvSpPr>
            <a:spLocks noGrp="1"/>
          </p:cNvSpPr>
          <p:nvPr>
            <p:ph type="dt" sz="half" idx="10"/>
          </p:nvPr>
        </p:nvSpPr>
        <p:spPr/>
        <p:txBody>
          <a:bodyPr/>
          <a:lstStyle/>
          <a:p>
            <a:fld id="{60E12261-F116-4698-AE58-8E3C648F050B}" type="datetimeFigureOut">
              <a:rPr lang="nb-NO" smtClean="0"/>
              <a:t>18.06.2020</a:t>
            </a:fld>
            <a:endParaRPr lang="nb-NO"/>
          </a:p>
        </p:txBody>
      </p:sp>
      <p:sp>
        <p:nvSpPr>
          <p:cNvPr id="5" name="Plassholder for bunntekst 4">
            <a:extLst>
              <a:ext uri="{FF2B5EF4-FFF2-40B4-BE49-F238E27FC236}">
                <a16:creationId xmlns:a16="http://schemas.microsoft.com/office/drawing/2014/main" id="{0531E909-0873-4F4A-A17A-5542D7646B1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A9B873B-31D6-4EC0-834F-2BFA0912D112}"/>
              </a:ext>
            </a:extLst>
          </p:cNvPr>
          <p:cNvSpPr>
            <a:spLocks noGrp="1"/>
          </p:cNvSpPr>
          <p:nvPr>
            <p:ph type="sldNum" sz="quarter" idx="12"/>
          </p:nvPr>
        </p:nvSpPr>
        <p:spPr/>
        <p:txBody>
          <a:bodyPr/>
          <a:lstStyle/>
          <a:p>
            <a:fld id="{7D5998BB-8BE6-4E43-93FC-7DDCC289B4C5}" type="slidenum">
              <a:rPr lang="nb-NO" smtClean="0"/>
              <a:t>‹#›</a:t>
            </a:fld>
            <a:endParaRPr lang="nb-NO"/>
          </a:p>
        </p:txBody>
      </p:sp>
    </p:spTree>
    <p:extLst>
      <p:ext uri="{BB962C8B-B14F-4D97-AF65-F5344CB8AC3E}">
        <p14:creationId xmlns:p14="http://schemas.microsoft.com/office/powerpoint/2010/main" val="4276038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3EBA3E6-0695-4EC0-B486-26A34A614BD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9C1627E-51F2-499C-9E84-772C78C1A3D8}"/>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02017F4B-EFA1-4F39-B7BD-38599903D9F5}"/>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674DD425-18E6-4108-ACD1-30DF1C408100}"/>
              </a:ext>
            </a:extLst>
          </p:cNvPr>
          <p:cNvSpPr>
            <a:spLocks noGrp="1"/>
          </p:cNvSpPr>
          <p:nvPr>
            <p:ph type="dt" sz="half" idx="10"/>
          </p:nvPr>
        </p:nvSpPr>
        <p:spPr/>
        <p:txBody>
          <a:bodyPr/>
          <a:lstStyle/>
          <a:p>
            <a:fld id="{60E12261-F116-4698-AE58-8E3C648F050B}" type="datetimeFigureOut">
              <a:rPr lang="nb-NO" smtClean="0"/>
              <a:t>18.06.2020</a:t>
            </a:fld>
            <a:endParaRPr lang="nb-NO"/>
          </a:p>
        </p:txBody>
      </p:sp>
      <p:sp>
        <p:nvSpPr>
          <p:cNvPr id="6" name="Plassholder for bunntekst 5">
            <a:extLst>
              <a:ext uri="{FF2B5EF4-FFF2-40B4-BE49-F238E27FC236}">
                <a16:creationId xmlns:a16="http://schemas.microsoft.com/office/drawing/2014/main" id="{99FE4E8F-8E9E-4D4A-8D54-CF6BF079C88D}"/>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DB4E2BA-0C68-4EB5-8B58-B991BB7BC8E3}"/>
              </a:ext>
            </a:extLst>
          </p:cNvPr>
          <p:cNvSpPr>
            <a:spLocks noGrp="1"/>
          </p:cNvSpPr>
          <p:nvPr>
            <p:ph type="sldNum" sz="quarter" idx="12"/>
          </p:nvPr>
        </p:nvSpPr>
        <p:spPr/>
        <p:txBody>
          <a:bodyPr/>
          <a:lstStyle/>
          <a:p>
            <a:fld id="{7D5998BB-8BE6-4E43-93FC-7DDCC289B4C5}" type="slidenum">
              <a:rPr lang="nb-NO" smtClean="0"/>
              <a:t>‹#›</a:t>
            </a:fld>
            <a:endParaRPr lang="nb-NO"/>
          </a:p>
        </p:txBody>
      </p:sp>
    </p:spTree>
    <p:extLst>
      <p:ext uri="{BB962C8B-B14F-4D97-AF65-F5344CB8AC3E}">
        <p14:creationId xmlns:p14="http://schemas.microsoft.com/office/powerpoint/2010/main" val="3083851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A889A74-5967-4E03-BBF7-82B1ACDF4E49}"/>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CE937374-0404-4A1B-AA83-AEB36ACE4A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2C3B5237-16C4-475B-B322-C29DF101AE28}"/>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28042251-6C50-4E7C-A5DF-91D6EE4CE7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0F1A3A3A-B1D7-49A3-B032-667D7DB1A790}"/>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7D1A6C7C-EB13-45F6-A44F-9E8C2138874A}"/>
              </a:ext>
            </a:extLst>
          </p:cNvPr>
          <p:cNvSpPr>
            <a:spLocks noGrp="1"/>
          </p:cNvSpPr>
          <p:nvPr>
            <p:ph type="dt" sz="half" idx="10"/>
          </p:nvPr>
        </p:nvSpPr>
        <p:spPr/>
        <p:txBody>
          <a:bodyPr/>
          <a:lstStyle/>
          <a:p>
            <a:fld id="{60E12261-F116-4698-AE58-8E3C648F050B}" type="datetimeFigureOut">
              <a:rPr lang="nb-NO" smtClean="0"/>
              <a:t>18.06.2020</a:t>
            </a:fld>
            <a:endParaRPr lang="nb-NO"/>
          </a:p>
        </p:txBody>
      </p:sp>
      <p:sp>
        <p:nvSpPr>
          <p:cNvPr id="8" name="Plassholder for bunntekst 7">
            <a:extLst>
              <a:ext uri="{FF2B5EF4-FFF2-40B4-BE49-F238E27FC236}">
                <a16:creationId xmlns:a16="http://schemas.microsoft.com/office/drawing/2014/main" id="{25152369-4E27-4E1B-8594-C2CFFC3BD8A9}"/>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B6C0CF89-9DE4-4280-9F9F-A2296FEAF960}"/>
              </a:ext>
            </a:extLst>
          </p:cNvPr>
          <p:cNvSpPr>
            <a:spLocks noGrp="1"/>
          </p:cNvSpPr>
          <p:nvPr>
            <p:ph type="sldNum" sz="quarter" idx="12"/>
          </p:nvPr>
        </p:nvSpPr>
        <p:spPr/>
        <p:txBody>
          <a:bodyPr/>
          <a:lstStyle/>
          <a:p>
            <a:fld id="{7D5998BB-8BE6-4E43-93FC-7DDCC289B4C5}" type="slidenum">
              <a:rPr lang="nb-NO" smtClean="0"/>
              <a:t>‹#›</a:t>
            </a:fld>
            <a:endParaRPr lang="nb-NO"/>
          </a:p>
        </p:txBody>
      </p:sp>
    </p:spTree>
    <p:extLst>
      <p:ext uri="{BB962C8B-B14F-4D97-AF65-F5344CB8AC3E}">
        <p14:creationId xmlns:p14="http://schemas.microsoft.com/office/powerpoint/2010/main" val="3149750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BD9BFBA-7D98-412C-A8FA-A71EB876D8D4}"/>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E9689B62-670E-45B8-BD4F-3B4C6476E6E1}"/>
              </a:ext>
            </a:extLst>
          </p:cNvPr>
          <p:cNvSpPr>
            <a:spLocks noGrp="1"/>
          </p:cNvSpPr>
          <p:nvPr>
            <p:ph type="dt" sz="half" idx="10"/>
          </p:nvPr>
        </p:nvSpPr>
        <p:spPr/>
        <p:txBody>
          <a:bodyPr/>
          <a:lstStyle/>
          <a:p>
            <a:fld id="{60E12261-F116-4698-AE58-8E3C648F050B}" type="datetimeFigureOut">
              <a:rPr lang="nb-NO" smtClean="0"/>
              <a:t>18.06.2020</a:t>
            </a:fld>
            <a:endParaRPr lang="nb-NO"/>
          </a:p>
        </p:txBody>
      </p:sp>
      <p:sp>
        <p:nvSpPr>
          <p:cNvPr id="4" name="Plassholder for bunntekst 3">
            <a:extLst>
              <a:ext uri="{FF2B5EF4-FFF2-40B4-BE49-F238E27FC236}">
                <a16:creationId xmlns:a16="http://schemas.microsoft.com/office/drawing/2014/main" id="{2A8DA17E-B43D-40A1-AE66-22053D17A86F}"/>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B307AEDB-5EC5-4795-AB22-F8BEA03193C6}"/>
              </a:ext>
            </a:extLst>
          </p:cNvPr>
          <p:cNvSpPr>
            <a:spLocks noGrp="1"/>
          </p:cNvSpPr>
          <p:nvPr>
            <p:ph type="sldNum" sz="quarter" idx="12"/>
          </p:nvPr>
        </p:nvSpPr>
        <p:spPr/>
        <p:txBody>
          <a:bodyPr/>
          <a:lstStyle/>
          <a:p>
            <a:fld id="{7D5998BB-8BE6-4E43-93FC-7DDCC289B4C5}" type="slidenum">
              <a:rPr lang="nb-NO" smtClean="0"/>
              <a:t>‹#›</a:t>
            </a:fld>
            <a:endParaRPr lang="nb-NO"/>
          </a:p>
        </p:txBody>
      </p:sp>
    </p:spTree>
    <p:extLst>
      <p:ext uri="{BB962C8B-B14F-4D97-AF65-F5344CB8AC3E}">
        <p14:creationId xmlns:p14="http://schemas.microsoft.com/office/powerpoint/2010/main" val="70153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20C0EBB6-A476-4A2B-ABBC-57A0D289E54A}"/>
              </a:ext>
            </a:extLst>
          </p:cNvPr>
          <p:cNvSpPr>
            <a:spLocks noGrp="1"/>
          </p:cNvSpPr>
          <p:nvPr>
            <p:ph type="dt" sz="half" idx="10"/>
          </p:nvPr>
        </p:nvSpPr>
        <p:spPr/>
        <p:txBody>
          <a:bodyPr/>
          <a:lstStyle/>
          <a:p>
            <a:fld id="{60E12261-F116-4698-AE58-8E3C648F050B}" type="datetimeFigureOut">
              <a:rPr lang="nb-NO" smtClean="0"/>
              <a:t>18.06.2020</a:t>
            </a:fld>
            <a:endParaRPr lang="nb-NO"/>
          </a:p>
        </p:txBody>
      </p:sp>
      <p:sp>
        <p:nvSpPr>
          <p:cNvPr id="3" name="Plassholder for bunntekst 2">
            <a:extLst>
              <a:ext uri="{FF2B5EF4-FFF2-40B4-BE49-F238E27FC236}">
                <a16:creationId xmlns:a16="http://schemas.microsoft.com/office/drawing/2014/main" id="{A850E852-1D27-4578-9558-43EF1A4CBB2B}"/>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EB84FF81-5AE1-49BF-80BF-D2BFDAB0F55E}"/>
              </a:ext>
            </a:extLst>
          </p:cNvPr>
          <p:cNvSpPr>
            <a:spLocks noGrp="1"/>
          </p:cNvSpPr>
          <p:nvPr>
            <p:ph type="sldNum" sz="quarter" idx="12"/>
          </p:nvPr>
        </p:nvSpPr>
        <p:spPr/>
        <p:txBody>
          <a:bodyPr/>
          <a:lstStyle/>
          <a:p>
            <a:fld id="{7D5998BB-8BE6-4E43-93FC-7DDCC289B4C5}" type="slidenum">
              <a:rPr lang="nb-NO" smtClean="0"/>
              <a:t>‹#›</a:t>
            </a:fld>
            <a:endParaRPr lang="nb-NO"/>
          </a:p>
        </p:txBody>
      </p:sp>
    </p:spTree>
    <p:extLst>
      <p:ext uri="{BB962C8B-B14F-4D97-AF65-F5344CB8AC3E}">
        <p14:creationId xmlns:p14="http://schemas.microsoft.com/office/powerpoint/2010/main" val="840648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977C22B-6BEA-46FC-AE95-8B1590BF9038}"/>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B320B9DA-5A06-4C86-8E35-36A98B59D0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1D1CC514-226C-4648-AEF3-2DEC396E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985795FE-7EE5-47CB-9638-3F73F72E397C}"/>
              </a:ext>
            </a:extLst>
          </p:cNvPr>
          <p:cNvSpPr>
            <a:spLocks noGrp="1"/>
          </p:cNvSpPr>
          <p:nvPr>
            <p:ph type="dt" sz="half" idx="10"/>
          </p:nvPr>
        </p:nvSpPr>
        <p:spPr/>
        <p:txBody>
          <a:bodyPr/>
          <a:lstStyle/>
          <a:p>
            <a:fld id="{60E12261-F116-4698-AE58-8E3C648F050B}" type="datetimeFigureOut">
              <a:rPr lang="nb-NO" smtClean="0"/>
              <a:t>18.06.2020</a:t>
            </a:fld>
            <a:endParaRPr lang="nb-NO"/>
          </a:p>
        </p:txBody>
      </p:sp>
      <p:sp>
        <p:nvSpPr>
          <p:cNvPr id="6" name="Plassholder for bunntekst 5">
            <a:extLst>
              <a:ext uri="{FF2B5EF4-FFF2-40B4-BE49-F238E27FC236}">
                <a16:creationId xmlns:a16="http://schemas.microsoft.com/office/drawing/2014/main" id="{A38D03D0-6F6B-45AD-B534-001701771EDA}"/>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38D6B55-092B-46BA-91E6-D9C8A7D69901}"/>
              </a:ext>
            </a:extLst>
          </p:cNvPr>
          <p:cNvSpPr>
            <a:spLocks noGrp="1"/>
          </p:cNvSpPr>
          <p:nvPr>
            <p:ph type="sldNum" sz="quarter" idx="12"/>
          </p:nvPr>
        </p:nvSpPr>
        <p:spPr/>
        <p:txBody>
          <a:bodyPr/>
          <a:lstStyle/>
          <a:p>
            <a:fld id="{7D5998BB-8BE6-4E43-93FC-7DDCC289B4C5}" type="slidenum">
              <a:rPr lang="nb-NO" smtClean="0"/>
              <a:t>‹#›</a:t>
            </a:fld>
            <a:endParaRPr lang="nb-NO"/>
          </a:p>
        </p:txBody>
      </p:sp>
    </p:spTree>
    <p:extLst>
      <p:ext uri="{BB962C8B-B14F-4D97-AF65-F5344CB8AC3E}">
        <p14:creationId xmlns:p14="http://schemas.microsoft.com/office/powerpoint/2010/main" val="12389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265764-EC62-4275-A92D-2ACD3B345096}"/>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52497FA6-B80A-47E9-BD77-7AA063FD5A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A66F76F9-C98F-46D2-BC93-77BF1EB669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813FE0EB-FCEE-4BED-A83F-C280F865146A}"/>
              </a:ext>
            </a:extLst>
          </p:cNvPr>
          <p:cNvSpPr>
            <a:spLocks noGrp="1"/>
          </p:cNvSpPr>
          <p:nvPr>
            <p:ph type="dt" sz="half" idx="10"/>
          </p:nvPr>
        </p:nvSpPr>
        <p:spPr/>
        <p:txBody>
          <a:bodyPr/>
          <a:lstStyle/>
          <a:p>
            <a:fld id="{60E12261-F116-4698-AE58-8E3C648F050B}" type="datetimeFigureOut">
              <a:rPr lang="nb-NO" smtClean="0"/>
              <a:t>18.06.2020</a:t>
            </a:fld>
            <a:endParaRPr lang="nb-NO"/>
          </a:p>
        </p:txBody>
      </p:sp>
      <p:sp>
        <p:nvSpPr>
          <p:cNvPr id="6" name="Plassholder for bunntekst 5">
            <a:extLst>
              <a:ext uri="{FF2B5EF4-FFF2-40B4-BE49-F238E27FC236}">
                <a16:creationId xmlns:a16="http://schemas.microsoft.com/office/drawing/2014/main" id="{F5945FAB-EDDC-4104-8035-0FD739A0869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4F79D092-F0E9-4BF7-A420-E2336C461987}"/>
              </a:ext>
            </a:extLst>
          </p:cNvPr>
          <p:cNvSpPr>
            <a:spLocks noGrp="1"/>
          </p:cNvSpPr>
          <p:nvPr>
            <p:ph type="sldNum" sz="quarter" idx="12"/>
          </p:nvPr>
        </p:nvSpPr>
        <p:spPr/>
        <p:txBody>
          <a:bodyPr/>
          <a:lstStyle/>
          <a:p>
            <a:fld id="{7D5998BB-8BE6-4E43-93FC-7DDCC289B4C5}" type="slidenum">
              <a:rPr lang="nb-NO" smtClean="0"/>
              <a:t>‹#›</a:t>
            </a:fld>
            <a:endParaRPr lang="nb-NO"/>
          </a:p>
        </p:txBody>
      </p:sp>
    </p:spTree>
    <p:extLst>
      <p:ext uri="{BB962C8B-B14F-4D97-AF65-F5344CB8AC3E}">
        <p14:creationId xmlns:p14="http://schemas.microsoft.com/office/powerpoint/2010/main" val="3950974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DF3A5334-31F4-4F99-990A-1BE710DF17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8648009E-8A5F-4AFA-802A-019A8017AF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8FD4DE1-3B7F-4F4E-8ACB-E3FDF0D508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12261-F116-4698-AE58-8E3C648F050B}" type="datetimeFigureOut">
              <a:rPr lang="nb-NO" smtClean="0"/>
              <a:t>18.06.2020</a:t>
            </a:fld>
            <a:endParaRPr lang="nb-NO"/>
          </a:p>
        </p:txBody>
      </p:sp>
      <p:sp>
        <p:nvSpPr>
          <p:cNvPr id="5" name="Plassholder for bunntekst 4">
            <a:extLst>
              <a:ext uri="{FF2B5EF4-FFF2-40B4-BE49-F238E27FC236}">
                <a16:creationId xmlns:a16="http://schemas.microsoft.com/office/drawing/2014/main" id="{8F3AC997-ED60-490C-93EB-E6C0873B18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84C9ED57-3B5A-4973-9099-3FE1413A6E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998BB-8BE6-4E43-93FC-7DDCC289B4C5}" type="slidenum">
              <a:rPr lang="nb-NO" smtClean="0"/>
              <a:t>‹#›</a:t>
            </a:fld>
            <a:endParaRPr lang="nb-NO"/>
          </a:p>
        </p:txBody>
      </p:sp>
    </p:spTree>
    <p:extLst>
      <p:ext uri="{BB962C8B-B14F-4D97-AF65-F5344CB8AC3E}">
        <p14:creationId xmlns:p14="http://schemas.microsoft.com/office/powerpoint/2010/main" val="851144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chart" Target="../charts/chart17.xml"/><Relationship Id="rId4" Type="http://schemas.openxmlformats.org/officeDocument/2006/relationships/chart" Target="../charts/chart16.xml"/></Relationships>
</file>

<file path=ppt/slides/_rels/slide1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chart" Target="../charts/chart21.xml"/><Relationship Id="rId4" Type="http://schemas.openxmlformats.org/officeDocument/2006/relationships/chart" Target="../charts/chart20.xml"/></Relationships>
</file>

<file path=ppt/slides/_rels/slide1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chart" Target="../charts/chart26.xml"/><Relationship Id="rId4" Type="http://schemas.openxmlformats.org/officeDocument/2006/relationships/chart" Target="../charts/chart25.xml"/></Relationships>
</file>

<file path=ppt/slides/_rels/slide19.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chart" Target="../charts/chart33.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chart" Target="../charts/chart14.xml"/><Relationship Id="rId4" Type="http://schemas.openxmlformats.org/officeDocument/2006/relationships/chart" Target="../charts/char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E8FCAAF-25BA-4948-ACD5-D3425C4F05BF}"/>
              </a:ext>
            </a:extLst>
          </p:cNvPr>
          <p:cNvSpPr>
            <a:spLocks noGrp="1"/>
          </p:cNvSpPr>
          <p:nvPr>
            <p:ph type="ctrTitle"/>
          </p:nvPr>
        </p:nvSpPr>
        <p:spPr/>
        <p:style>
          <a:lnRef idx="1">
            <a:schemeClr val="accent1"/>
          </a:lnRef>
          <a:fillRef idx="3">
            <a:schemeClr val="accent1"/>
          </a:fillRef>
          <a:effectRef idx="2">
            <a:schemeClr val="accent1"/>
          </a:effectRef>
          <a:fontRef idx="minor">
            <a:schemeClr val="lt1"/>
          </a:fontRef>
        </p:style>
        <p:txBody>
          <a:bodyPr>
            <a:normAutofit/>
          </a:bodyPr>
          <a:lstStyle/>
          <a:p>
            <a:r>
              <a:rPr lang="nb-NO" sz="7200"/>
              <a:t>Arkivstatistikken 2019</a:t>
            </a:r>
          </a:p>
        </p:txBody>
      </p:sp>
      <p:sp>
        <p:nvSpPr>
          <p:cNvPr id="3" name="Undertittel 2">
            <a:extLst>
              <a:ext uri="{FF2B5EF4-FFF2-40B4-BE49-F238E27FC236}">
                <a16:creationId xmlns:a16="http://schemas.microsoft.com/office/drawing/2014/main" id="{46BC3C97-6A78-4766-936B-B30929F2C5B4}"/>
              </a:ext>
            </a:extLst>
          </p:cNvPr>
          <p:cNvSpPr>
            <a:spLocks noGrp="1"/>
          </p:cNvSpPr>
          <p:nvPr>
            <p:ph type="subTitle" idx="1"/>
          </p:nvPr>
        </p:nvSpPr>
        <p:spPr>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endParaRPr lang="nb-NO" sz="4400" i="1"/>
          </a:p>
          <a:p>
            <a:r>
              <a:rPr lang="nb-NO" sz="4400" i="1"/>
              <a:t>Tabellar og grafar</a:t>
            </a:r>
          </a:p>
        </p:txBody>
      </p:sp>
    </p:spTree>
    <p:extLst>
      <p:ext uri="{BB962C8B-B14F-4D97-AF65-F5344CB8AC3E}">
        <p14:creationId xmlns:p14="http://schemas.microsoft.com/office/powerpoint/2010/main" val="1885709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0000000-0008-0000-0000-000003000000}"/>
              </a:ext>
            </a:extLst>
          </p:cNvPr>
          <p:cNvGraphicFramePr/>
          <p:nvPr>
            <p:extLst>
              <p:ext uri="{D42A27DB-BD31-4B8C-83A1-F6EECF244321}">
                <p14:modId xmlns:p14="http://schemas.microsoft.com/office/powerpoint/2010/main" val="1393463637"/>
              </p:ext>
            </p:extLst>
          </p:nvPr>
        </p:nvGraphicFramePr>
        <p:xfrm>
          <a:off x="148098" y="129560"/>
          <a:ext cx="6724650" cy="32994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Diagram 2">
            <a:extLst>
              <a:ext uri="{FF2B5EF4-FFF2-40B4-BE49-F238E27FC236}">
                <a16:creationId xmlns:a16="http://schemas.microsoft.com/office/drawing/2014/main" id="{00000000-0008-0000-0000-000006000000}"/>
              </a:ext>
            </a:extLst>
          </p:cNvPr>
          <p:cNvGraphicFramePr/>
          <p:nvPr>
            <p:extLst>
              <p:ext uri="{D42A27DB-BD31-4B8C-83A1-F6EECF244321}">
                <p14:modId xmlns:p14="http://schemas.microsoft.com/office/powerpoint/2010/main" val="2851404568"/>
              </p:ext>
            </p:extLst>
          </p:nvPr>
        </p:nvGraphicFramePr>
        <p:xfrm>
          <a:off x="6872749" y="391390"/>
          <a:ext cx="5319252" cy="34972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Diagram 3">
            <a:extLst>
              <a:ext uri="{FF2B5EF4-FFF2-40B4-BE49-F238E27FC236}">
                <a16:creationId xmlns:a16="http://schemas.microsoft.com/office/drawing/2014/main" id="{00000000-0008-0000-0000-000008000000}"/>
              </a:ext>
            </a:extLst>
          </p:cNvPr>
          <p:cNvGraphicFramePr/>
          <p:nvPr>
            <p:extLst>
              <p:ext uri="{D42A27DB-BD31-4B8C-83A1-F6EECF244321}">
                <p14:modId xmlns:p14="http://schemas.microsoft.com/office/powerpoint/2010/main" val="2580802925"/>
              </p:ext>
            </p:extLst>
          </p:nvPr>
        </p:nvGraphicFramePr>
        <p:xfrm>
          <a:off x="276224" y="3568084"/>
          <a:ext cx="10527243" cy="278345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76649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0000000-0008-0000-0000-000005000000}"/>
              </a:ext>
            </a:extLst>
          </p:cNvPr>
          <p:cNvGraphicFramePr/>
          <p:nvPr>
            <p:extLst>
              <p:ext uri="{D42A27DB-BD31-4B8C-83A1-F6EECF244321}">
                <p14:modId xmlns:p14="http://schemas.microsoft.com/office/powerpoint/2010/main" val="524961890"/>
              </p:ext>
            </p:extLst>
          </p:nvPr>
        </p:nvGraphicFramePr>
        <p:xfrm>
          <a:off x="6448927" y="1010909"/>
          <a:ext cx="5340258" cy="43476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ell 2">
            <a:extLst>
              <a:ext uri="{FF2B5EF4-FFF2-40B4-BE49-F238E27FC236}">
                <a16:creationId xmlns:a16="http://schemas.microsoft.com/office/drawing/2014/main" id="{B8673F3C-CC49-4942-B878-C4BCD3692F98}"/>
              </a:ext>
            </a:extLst>
          </p:cNvPr>
          <p:cNvGraphicFramePr>
            <a:graphicFrameLocks noGrp="1"/>
          </p:cNvGraphicFramePr>
          <p:nvPr>
            <p:extLst>
              <p:ext uri="{D42A27DB-BD31-4B8C-83A1-F6EECF244321}">
                <p14:modId xmlns:p14="http://schemas.microsoft.com/office/powerpoint/2010/main" val="2362900512"/>
              </p:ext>
            </p:extLst>
          </p:nvPr>
        </p:nvGraphicFramePr>
        <p:xfrm>
          <a:off x="198183" y="1827774"/>
          <a:ext cx="5937146" cy="2676377"/>
        </p:xfrm>
        <a:graphic>
          <a:graphicData uri="http://schemas.openxmlformats.org/drawingml/2006/table">
            <a:tbl>
              <a:tblPr firstRow="1" firstCol="1" bandRow="1">
                <a:tableStyleId>{69CF1AB2-1976-4502-BF36-3FF5EA218861}</a:tableStyleId>
              </a:tblPr>
              <a:tblGrid>
                <a:gridCol w="2482182">
                  <a:extLst>
                    <a:ext uri="{9D8B030D-6E8A-4147-A177-3AD203B41FA5}">
                      <a16:colId xmlns:a16="http://schemas.microsoft.com/office/drawing/2014/main" val="3601204740"/>
                    </a:ext>
                  </a:extLst>
                </a:gridCol>
                <a:gridCol w="1036945">
                  <a:extLst>
                    <a:ext uri="{9D8B030D-6E8A-4147-A177-3AD203B41FA5}">
                      <a16:colId xmlns:a16="http://schemas.microsoft.com/office/drawing/2014/main" val="3914021021"/>
                    </a:ext>
                  </a:extLst>
                </a:gridCol>
                <a:gridCol w="1036945">
                  <a:extLst>
                    <a:ext uri="{9D8B030D-6E8A-4147-A177-3AD203B41FA5}">
                      <a16:colId xmlns:a16="http://schemas.microsoft.com/office/drawing/2014/main" val="891133218"/>
                    </a:ext>
                  </a:extLst>
                </a:gridCol>
                <a:gridCol w="1381074">
                  <a:extLst>
                    <a:ext uri="{9D8B030D-6E8A-4147-A177-3AD203B41FA5}">
                      <a16:colId xmlns:a16="http://schemas.microsoft.com/office/drawing/2014/main" val="945937891"/>
                    </a:ext>
                  </a:extLst>
                </a:gridCol>
              </a:tblGrid>
              <a:tr h="250042">
                <a:tc gridSpan="4">
                  <a:txBody>
                    <a:bodyPr/>
                    <a:lstStyle/>
                    <a:p>
                      <a:r>
                        <a:rPr lang="nn-NO" sz="1200" kern="1200">
                          <a:effectLst/>
                        </a:rPr>
                        <a:t>Tabell 6: Privatarkivbestand - hyllemeter, tilvekst, tal på arkiv etter institusjonstype pr. 2019 </a:t>
                      </a:r>
                      <a:endParaRPr lang="nb-NO" sz="1200" b="1" kern="1200">
                        <a:solidFill>
                          <a:schemeClr val="lt1"/>
                        </a:solidFill>
                        <a:effectLst/>
                        <a:latin typeface="+mn-lt"/>
                        <a:ea typeface="+mn-ea"/>
                        <a:cs typeface="+mn-cs"/>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9249362"/>
                  </a:ext>
                </a:extLst>
              </a:tr>
              <a:tr h="531495">
                <a:tc>
                  <a:txBody>
                    <a:bodyPr/>
                    <a:lstStyle/>
                    <a:p>
                      <a:pPr>
                        <a:lnSpc>
                          <a:spcPct val="107000"/>
                        </a:lnSpc>
                        <a:spcAft>
                          <a:spcPts val="0"/>
                        </a:spcAft>
                      </a:pPr>
                      <a:r>
                        <a:rPr lang="nn-NO" sz="1000">
                          <a:effectLst/>
                        </a:rPr>
                        <a:t>Institusjonstype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Hyllemeter privatarkiv</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Tilvekst hyllemeter privatarkiv 2019</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Tal på </a:t>
                      </a:r>
                      <a:endParaRPr lang="nb-NO" sz="1100" b="1">
                        <a:effectLst/>
                      </a:endParaRPr>
                    </a:p>
                    <a:p>
                      <a:pPr algn="r">
                        <a:lnSpc>
                          <a:spcPct val="107000"/>
                        </a:lnSpc>
                        <a:spcAft>
                          <a:spcPts val="0"/>
                        </a:spcAft>
                      </a:pPr>
                      <a:r>
                        <a:rPr lang="nn-NO" sz="1000" b="1">
                          <a:effectLst/>
                        </a:rPr>
                        <a:t>privatarkiv</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5997823"/>
                  </a:ext>
                </a:extLst>
              </a:tr>
              <a:tr h="190500">
                <a:tc>
                  <a:txBody>
                    <a:bodyPr/>
                    <a:lstStyle/>
                    <a:p>
                      <a:pPr>
                        <a:lnSpc>
                          <a:spcPct val="107000"/>
                        </a:lnSpc>
                        <a:spcAft>
                          <a:spcPts val="0"/>
                        </a:spcAft>
                      </a:pPr>
                      <a:r>
                        <a:rPr lang="nn-NO" sz="1000">
                          <a:effectLst/>
                        </a:rPr>
                        <a:t>Arkivverket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38 145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615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10 650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59116694"/>
                  </a:ext>
                </a:extLst>
              </a:tr>
              <a:tr h="165100">
                <a:tc>
                  <a:txBody>
                    <a:bodyPr/>
                    <a:lstStyle/>
                    <a:p>
                      <a:pPr>
                        <a:lnSpc>
                          <a:spcPct val="107000"/>
                        </a:lnSpc>
                        <a:spcAft>
                          <a:spcPts val="0"/>
                        </a:spcAft>
                      </a:pPr>
                      <a:r>
                        <a:rPr lang="nn-NO" sz="1000">
                          <a:effectLst/>
                        </a:rPr>
                        <a:t>(Fylkes)kommunale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32 644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1 354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12 922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79339740"/>
                  </a:ext>
                </a:extLst>
              </a:tr>
              <a:tr h="205740">
                <a:tc>
                  <a:txBody>
                    <a:bodyPr/>
                    <a:lstStyle/>
                    <a:p>
                      <a:pPr>
                        <a:lnSpc>
                          <a:spcPct val="107000"/>
                        </a:lnSpc>
                        <a:spcAft>
                          <a:spcPts val="0"/>
                        </a:spcAft>
                      </a:pPr>
                      <a:r>
                        <a:rPr lang="nn-NO" sz="1000">
                          <a:effectLst/>
                        </a:rPr>
                        <a:t>Andre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12 619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965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2 894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64558118"/>
                  </a:ext>
                </a:extLst>
              </a:tr>
              <a:tr h="190500">
                <a:tc>
                  <a:txBody>
                    <a:bodyPr/>
                    <a:lstStyle/>
                    <a:p>
                      <a:pPr>
                        <a:lnSpc>
                          <a:spcPct val="107000"/>
                        </a:lnSpc>
                        <a:spcAft>
                          <a:spcPts val="0"/>
                        </a:spcAft>
                      </a:pPr>
                      <a:r>
                        <a:rPr lang="nn-NO" sz="1000">
                          <a:effectLst/>
                        </a:rPr>
                        <a:t>SUM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83 408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2 934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26 466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02117093"/>
                  </a:ext>
                </a:extLst>
              </a:tr>
              <a:tr h="190500">
                <a:tc>
                  <a:txBody>
                    <a:bodyPr/>
                    <a:lstStyle/>
                    <a:p>
                      <a:pPr>
                        <a:lnSpc>
                          <a:spcPct val="107000"/>
                        </a:lnSpc>
                        <a:spcAft>
                          <a:spcPts val="0"/>
                        </a:spcAft>
                      </a:pPr>
                      <a:r>
                        <a:rPr lang="nn-NO" sz="1000">
                          <a:effectLst/>
                        </a:rPr>
                        <a:t>Fagbibliotek/dokumentasjonssenter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14 199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734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7 865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76790162"/>
                  </a:ext>
                </a:extLst>
              </a:tr>
              <a:tr h="190500">
                <a:tc>
                  <a:txBody>
                    <a:bodyPr/>
                    <a:lstStyle/>
                    <a:p>
                      <a:pPr>
                        <a:lnSpc>
                          <a:spcPct val="107000"/>
                        </a:lnSpc>
                        <a:spcAft>
                          <a:spcPts val="0"/>
                        </a:spcAft>
                      </a:pPr>
                      <a:r>
                        <a:rPr lang="nn-NO" sz="1000">
                          <a:effectLst/>
                        </a:rPr>
                        <a:t>Folkebibliotek</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1 918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1 075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1 400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06450313"/>
                  </a:ext>
                </a:extLst>
              </a:tr>
              <a:tr h="190500">
                <a:tc>
                  <a:txBody>
                    <a:bodyPr/>
                    <a:lstStyle/>
                    <a:p>
                      <a:pPr>
                        <a:lnSpc>
                          <a:spcPct val="107000"/>
                        </a:lnSpc>
                        <a:spcAft>
                          <a:spcPts val="0"/>
                        </a:spcAft>
                      </a:pPr>
                      <a:r>
                        <a:rPr lang="nn-NO" sz="1000">
                          <a:effectLst/>
                        </a:rPr>
                        <a:t>Lokalhistoriske arkiv og samlingar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1 291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16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1 510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91975926"/>
                  </a:ext>
                </a:extLst>
              </a:tr>
              <a:tr h="190500">
                <a:tc>
                  <a:txBody>
                    <a:bodyPr/>
                    <a:lstStyle/>
                    <a:p>
                      <a:pPr>
                        <a:lnSpc>
                          <a:spcPct val="107000"/>
                        </a:lnSpc>
                        <a:spcAft>
                          <a:spcPts val="0"/>
                        </a:spcAft>
                      </a:pPr>
                      <a:r>
                        <a:rPr lang="nn-NO" sz="1000">
                          <a:effectLst/>
                        </a:rPr>
                        <a:t>SUM BIBLIOTEK/LOKALHISTORISKE ARKIV</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17 408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1 825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10 775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99590345"/>
                  </a:ext>
                </a:extLst>
              </a:tr>
              <a:tr h="190500">
                <a:tc>
                  <a:txBody>
                    <a:bodyPr/>
                    <a:lstStyle/>
                    <a:p>
                      <a:pPr>
                        <a:lnSpc>
                          <a:spcPct val="107000"/>
                        </a:lnSpc>
                        <a:spcAft>
                          <a:spcPts val="0"/>
                        </a:spcAft>
                      </a:pPr>
                      <a:r>
                        <a:rPr lang="nn-NO" sz="1000">
                          <a:effectLst/>
                        </a:rPr>
                        <a:t>Museum</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31 306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1 015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17 807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69249063"/>
                  </a:ext>
                </a:extLst>
              </a:tr>
              <a:tr h="190500">
                <a:tc>
                  <a:txBody>
                    <a:bodyPr/>
                    <a:lstStyle/>
                    <a:p>
                      <a:pPr>
                        <a:lnSpc>
                          <a:spcPct val="107000"/>
                        </a:lnSpc>
                        <a:spcAft>
                          <a:spcPts val="0"/>
                        </a:spcAft>
                      </a:pPr>
                      <a:r>
                        <a:rPr lang="nn-NO" sz="1000">
                          <a:effectLst/>
                        </a:rPr>
                        <a:t>SUM ALLE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132 122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5 774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55 048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43298073"/>
                  </a:ext>
                </a:extLst>
              </a:tr>
            </a:tbl>
          </a:graphicData>
        </a:graphic>
      </p:graphicFrame>
    </p:spTree>
    <p:extLst>
      <p:ext uri="{BB962C8B-B14F-4D97-AF65-F5344CB8AC3E}">
        <p14:creationId xmlns:p14="http://schemas.microsoft.com/office/powerpoint/2010/main" val="739422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D36A8F3F-BFD3-444E-9C29-7DFED9566258}"/>
              </a:ext>
            </a:extLst>
          </p:cNvPr>
          <p:cNvGraphicFramePr/>
          <p:nvPr>
            <p:extLst>
              <p:ext uri="{D42A27DB-BD31-4B8C-83A1-F6EECF244321}">
                <p14:modId xmlns:p14="http://schemas.microsoft.com/office/powerpoint/2010/main" val="2234920522"/>
              </p:ext>
            </p:extLst>
          </p:nvPr>
        </p:nvGraphicFramePr>
        <p:xfrm>
          <a:off x="0" y="383303"/>
          <a:ext cx="3582584" cy="27138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Diagram 2">
            <a:extLst>
              <a:ext uri="{FF2B5EF4-FFF2-40B4-BE49-F238E27FC236}">
                <a16:creationId xmlns:a16="http://schemas.microsoft.com/office/drawing/2014/main" id="{E90F1392-4C93-401D-AA06-B915FF34E123}"/>
              </a:ext>
              <a:ext uri="{147F2762-F138-4A5C-976F-8EAC2B608ADB}">
                <a16:predDERef xmlns:a16="http://schemas.microsoft.com/office/drawing/2014/main" pred="{E54701CD-66F3-4CF5-A6A6-0524C901306F}"/>
              </a:ext>
            </a:extLst>
          </p:cNvPr>
          <p:cNvGraphicFramePr/>
          <p:nvPr>
            <p:extLst>
              <p:ext uri="{D42A27DB-BD31-4B8C-83A1-F6EECF244321}">
                <p14:modId xmlns:p14="http://schemas.microsoft.com/office/powerpoint/2010/main" val="903656129"/>
              </p:ext>
            </p:extLst>
          </p:nvPr>
        </p:nvGraphicFramePr>
        <p:xfrm>
          <a:off x="-71921" y="3662516"/>
          <a:ext cx="3726425" cy="281218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Tabell 3">
            <a:extLst>
              <a:ext uri="{FF2B5EF4-FFF2-40B4-BE49-F238E27FC236}">
                <a16:creationId xmlns:a16="http://schemas.microsoft.com/office/drawing/2014/main" id="{B0CE358B-192A-4061-997F-B1A1154F0C9A}"/>
              </a:ext>
            </a:extLst>
          </p:cNvPr>
          <p:cNvGraphicFramePr>
            <a:graphicFrameLocks noGrp="1"/>
          </p:cNvGraphicFramePr>
          <p:nvPr>
            <p:extLst>
              <p:ext uri="{D42A27DB-BD31-4B8C-83A1-F6EECF244321}">
                <p14:modId xmlns:p14="http://schemas.microsoft.com/office/powerpoint/2010/main" val="1546607085"/>
              </p:ext>
            </p:extLst>
          </p:nvPr>
        </p:nvGraphicFramePr>
        <p:xfrm>
          <a:off x="3765755" y="277510"/>
          <a:ext cx="8023117" cy="3123411"/>
        </p:xfrm>
        <a:graphic>
          <a:graphicData uri="http://schemas.openxmlformats.org/drawingml/2006/table">
            <a:tbl>
              <a:tblPr firstRow="1" firstCol="1" bandRow="1">
                <a:tableStyleId>{69CF1AB2-1976-4502-BF36-3FF5EA218861}</a:tableStyleId>
              </a:tblPr>
              <a:tblGrid>
                <a:gridCol w="3259005">
                  <a:extLst>
                    <a:ext uri="{9D8B030D-6E8A-4147-A177-3AD203B41FA5}">
                      <a16:colId xmlns:a16="http://schemas.microsoft.com/office/drawing/2014/main" val="247332346"/>
                    </a:ext>
                  </a:extLst>
                </a:gridCol>
                <a:gridCol w="1191028">
                  <a:extLst>
                    <a:ext uri="{9D8B030D-6E8A-4147-A177-3AD203B41FA5}">
                      <a16:colId xmlns:a16="http://schemas.microsoft.com/office/drawing/2014/main" val="270464663"/>
                    </a:ext>
                  </a:extLst>
                </a:gridCol>
                <a:gridCol w="1191028">
                  <a:extLst>
                    <a:ext uri="{9D8B030D-6E8A-4147-A177-3AD203B41FA5}">
                      <a16:colId xmlns:a16="http://schemas.microsoft.com/office/drawing/2014/main" val="923124987"/>
                    </a:ext>
                  </a:extLst>
                </a:gridCol>
                <a:gridCol w="1191028">
                  <a:extLst>
                    <a:ext uri="{9D8B030D-6E8A-4147-A177-3AD203B41FA5}">
                      <a16:colId xmlns:a16="http://schemas.microsoft.com/office/drawing/2014/main" val="1675861958"/>
                    </a:ext>
                  </a:extLst>
                </a:gridCol>
                <a:gridCol w="1191028">
                  <a:extLst>
                    <a:ext uri="{9D8B030D-6E8A-4147-A177-3AD203B41FA5}">
                      <a16:colId xmlns:a16="http://schemas.microsoft.com/office/drawing/2014/main" val="1915038460"/>
                    </a:ext>
                  </a:extLst>
                </a:gridCol>
              </a:tblGrid>
              <a:tr h="273096">
                <a:tc gridSpan="5">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n-NO" sz="1200" kern="1200">
                          <a:effectLst/>
                        </a:rPr>
                        <a:t>Tabell 7: Privatarkivbestand – ordning, tal på arkiv, publiserte privatarkiv (katalogar) med del etter institusjonstype pr. 2019</a:t>
                      </a:r>
                      <a:endParaRPr lang="nb-NO" sz="1200" b="1" kern="1200">
                        <a:solidFill>
                          <a:schemeClr val="lt1"/>
                        </a:solidFill>
                        <a:effectLst/>
                        <a:latin typeface="+mn-lt"/>
                        <a:ea typeface="+mn-ea"/>
                        <a:cs typeface="+mn-cs"/>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82762781"/>
                  </a:ext>
                </a:extLst>
              </a:tr>
              <a:tr h="575626">
                <a:tc>
                  <a:txBody>
                    <a:bodyPr/>
                    <a:lstStyle/>
                    <a:p>
                      <a:pPr>
                        <a:lnSpc>
                          <a:spcPct val="107000"/>
                        </a:lnSpc>
                        <a:spcAft>
                          <a:spcPts val="0"/>
                        </a:spcAft>
                      </a:pPr>
                      <a:r>
                        <a:rPr lang="nn-NO" sz="1000">
                          <a:effectLst/>
                        </a:rPr>
                        <a:t>Institusjonstype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b="1">
                          <a:effectLst/>
                        </a:rPr>
                        <a:t>Privatarkiv del av hm som er ordna</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b="1">
                          <a:effectLst/>
                        </a:rPr>
                        <a:t>Tal på arkiv privat</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b="1">
                          <a:effectLst/>
                        </a:rPr>
                        <a:t>Tal arkiv privat (katalogar) publisert på Arkivportalen.no*</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b="1">
                          <a:effectLst/>
                        </a:rPr>
                        <a:t>Del arkiv privat publisert på Arkivportalen.no</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26944437"/>
                  </a:ext>
                </a:extLst>
              </a:tr>
              <a:tr h="206790">
                <a:tc>
                  <a:txBody>
                    <a:bodyPr/>
                    <a:lstStyle/>
                    <a:p>
                      <a:pPr>
                        <a:lnSpc>
                          <a:spcPct val="107000"/>
                        </a:lnSpc>
                        <a:spcAft>
                          <a:spcPts val="0"/>
                        </a:spcAft>
                      </a:pPr>
                      <a:r>
                        <a:rPr lang="nn-NO" sz="1000">
                          <a:effectLst/>
                        </a:rPr>
                        <a:t>Arkivverket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71 %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10 650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r">
                        <a:lnSpc>
                          <a:spcPct val="107000"/>
                        </a:lnSpc>
                        <a:spcAft>
                          <a:spcPts val="0"/>
                        </a:spcAft>
                        <a:buFont typeface="Calibri" panose="020F0502020204030204" pitchFamily="34" charset="0"/>
                        <a:buChar char="-"/>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31132890"/>
                  </a:ext>
                </a:extLst>
              </a:tr>
              <a:tr h="206790">
                <a:tc>
                  <a:txBody>
                    <a:bodyPr/>
                    <a:lstStyle/>
                    <a:p>
                      <a:pPr>
                        <a:lnSpc>
                          <a:spcPct val="107000"/>
                        </a:lnSpc>
                        <a:spcAft>
                          <a:spcPts val="0"/>
                        </a:spcAft>
                      </a:pPr>
                      <a:r>
                        <a:rPr lang="nn-NO" sz="1000">
                          <a:effectLst/>
                        </a:rPr>
                        <a:t>(Fylkes)kommunale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12 922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r">
                        <a:lnSpc>
                          <a:spcPct val="107000"/>
                        </a:lnSpc>
                        <a:spcAft>
                          <a:spcPts val="0"/>
                        </a:spcAft>
                        <a:buFont typeface="Calibri" panose="020F0502020204030204" pitchFamily="34" charset="0"/>
                        <a:buChar char="-"/>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63258294"/>
                  </a:ext>
                </a:extLst>
              </a:tr>
              <a:tr h="206790">
                <a:tc>
                  <a:txBody>
                    <a:bodyPr/>
                    <a:lstStyle/>
                    <a:p>
                      <a:pPr>
                        <a:lnSpc>
                          <a:spcPct val="107000"/>
                        </a:lnSpc>
                        <a:spcAft>
                          <a:spcPts val="0"/>
                        </a:spcAft>
                      </a:pPr>
                      <a:r>
                        <a:rPr lang="nn-NO" sz="1000">
                          <a:effectLst/>
                        </a:rPr>
                        <a:t>Andre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90 %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2 894 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r">
                        <a:lnSpc>
                          <a:spcPct val="107000"/>
                        </a:lnSpc>
                        <a:spcAft>
                          <a:spcPts val="0"/>
                        </a:spcAft>
                        <a:buFont typeface="Calibri" panose="020F0502020204030204" pitchFamily="34" charset="0"/>
                        <a:buChar char="-"/>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01001164"/>
                  </a:ext>
                </a:extLst>
              </a:tr>
              <a:tr h="206790">
                <a:tc>
                  <a:txBody>
                    <a:bodyPr/>
                    <a:lstStyle/>
                    <a:p>
                      <a:pPr>
                        <a:lnSpc>
                          <a:spcPct val="107000"/>
                        </a:lnSpc>
                        <a:spcAft>
                          <a:spcPts val="0"/>
                        </a:spcAft>
                      </a:pPr>
                      <a:r>
                        <a:rPr lang="nn-NO" sz="1000">
                          <a:effectLst/>
                        </a:rPr>
                        <a:t>SUM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26 466 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r">
                        <a:lnSpc>
                          <a:spcPct val="107000"/>
                        </a:lnSpc>
                        <a:spcAft>
                          <a:spcPts val="0"/>
                        </a:spcAft>
                        <a:buFont typeface="Calibri" panose="020F0502020204030204" pitchFamily="34" charset="0"/>
                        <a:buChar char="-"/>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04256665"/>
                  </a:ext>
                </a:extLst>
              </a:tr>
              <a:tr h="206790">
                <a:tc>
                  <a:txBody>
                    <a:bodyPr/>
                    <a:lstStyle/>
                    <a:p>
                      <a:pPr>
                        <a:lnSpc>
                          <a:spcPct val="107000"/>
                        </a:lnSpc>
                        <a:spcAft>
                          <a:spcPts val="0"/>
                        </a:spcAft>
                      </a:pPr>
                      <a:r>
                        <a:rPr lang="nn-NO" sz="1000">
                          <a:effectLst/>
                        </a:rPr>
                        <a:t>Fagbibliotek/dokumentasjonssenter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73 %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7 865 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r">
                        <a:lnSpc>
                          <a:spcPct val="107000"/>
                        </a:lnSpc>
                        <a:spcAft>
                          <a:spcPts val="0"/>
                        </a:spcAft>
                        <a:buFont typeface="Calibri" panose="020F0502020204030204" pitchFamily="34" charset="0"/>
                        <a:buChar char="-"/>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75605469"/>
                  </a:ext>
                </a:extLst>
              </a:tr>
              <a:tr h="206790">
                <a:tc>
                  <a:txBody>
                    <a:bodyPr/>
                    <a:lstStyle/>
                    <a:p>
                      <a:pPr>
                        <a:lnSpc>
                          <a:spcPct val="107000"/>
                        </a:lnSpc>
                        <a:spcAft>
                          <a:spcPts val="0"/>
                        </a:spcAft>
                      </a:pPr>
                      <a:r>
                        <a:rPr lang="nn-NO" sz="1000">
                          <a:effectLst/>
                        </a:rPr>
                        <a:t>Folkebibliotek</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68 %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1 400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r">
                        <a:lnSpc>
                          <a:spcPct val="107000"/>
                        </a:lnSpc>
                        <a:spcAft>
                          <a:spcPts val="0"/>
                        </a:spcAft>
                        <a:buFont typeface="Calibri" panose="020F0502020204030204" pitchFamily="34" charset="0"/>
                        <a:buChar char="-"/>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15017453"/>
                  </a:ext>
                </a:extLst>
              </a:tr>
              <a:tr h="206790">
                <a:tc>
                  <a:txBody>
                    <a:bodyPr/>
                    <a:lstStyle/>
                    <a:p>
                      <a:pPr>
                        <a:lnSpc>
                          <a:spcPct val="107000"/>
                        </a:lnSpc>
                        <a:spcAft>
                          <a:spcPts val="0"/>
                        </a:spcAft>
                      </a:pPr>
                      <a:r>
                        <a:rPr lang="nn-NO" sz="1000">
                          <a:effectLst/>
                        </a:rPr>
                        <a:t>Lokalhistoriske arkiv og samlingar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1 510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r">
                        <a:lnSpc>
                          <a:spcPct val="107000"/>
                        </a:lnSpc>
                        <a:spcAft>
                          <a:spcPts val="0"/>
                        </a:spcAft>
                        <a:buFont typeface="Calibri" panose="020F0502020204030204" pitchFamily="34" charset="0"/>
                        <a:buChar char="-"/>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59045131"/>
                  </a:ext>
                </a:extLst>
              </a:tr>
              <a:tr h="206790">
                <a:tc>
                  <a:txBody>
                    <a:bodyPr/>
                    <a:lstStyle/>
                    <a:p>
                      <a:pPr>
                        <a:lnSpc>
                          <a:spcPct val="107000"/>
                        </a:lnSpc>
                        <a:spcAft>
                          <a:spcPts val="0"/>
                        </a:spcAft>
                      </a:pPr>
                      <a:r>
                        <a:rPr lang="nn-NO" sz="1000">
                          <a:effectLst/>
                        </a:rPr>
                        <a:t>SUM BIBLIOTEK/LOKALHISTORISKE ARKIV</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71 %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10 775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r">
                        <a:lnSpc>
                          <a:spcPct val="107000"/>
                        </a:lnSpc>
                        <a:spcAft>
                          <a:spcPts val="0"/>
                        </a:spcAft>
                        <a:buFont typeface="Calibri" panose="020F0502020204030204" pitchFamily="34" charset="0"/>
                        <a:buChar char="-"/>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42372545"/>
                  </a:ext>
                </a:extLst>
              </a:tr>
              <a:tr h="206790">
                <a:tc>
                  <a:txBody>
                    <a:bodyPr/>
                    <a:lstStyle/>
                    <a:p>
                      <a:pPr>
                        <a:lnSpc>
                          <a:spcPct val="107000"/>
                        </a:lnSpc>
                        <a:spcAft>
                          <a:spcPts val="0"/>
                        </a:spcAft>
                      </a:pPr>
                      <a:r>
                        <a:rPr lang="nn-NO" sz="1000">
                          <a:effectLst/>
                        </a:rPr>
                        <a:t>Museum</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63 %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17 807 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r">
                        <a:lnSpc>
                          <a:spcPct val="107000"/>
                        </a:lnSpc>
                        <a:spcAft>
                          <a:spcPts val="0"/>
                        </a:spcAft>
                        <a:buFont typeface="Calibri" panose="020F0502020204030204" pitchFamily="34" charset="0"/>
                        <a:buChar char="-"/>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19123434"/>
                  </a:ext>
                </a:extLst>
              </a:tr>
              <a:tr h="206790">
                <a:tc>
                  <a:txBody>
                    <a:bodyPr/>
                    <a:lstStyle/>
                    <a:p>
                      <a:pPr>
                        <a:lnSpc>
                          <a:spcPct val="107000"/>
                        </a:lnSpc>
                        <a:spcAft>
                          <a:spcPts val="0"/>
                        </a:spcAft>
                      </a:pPr>
                      <a:r>
                        <a:rPr lang="nn-NO" sz="1000">
                          <a:effectLst/>
                        </a:rPr>
                        <a:t>SUM ALLE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55 048 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24 459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29330374"/>
                  </a:ext>
                </a:extLst>
              </a:tr>
              <a:tr h="206789">
                <a:tc gridSpan="5">
                  <a:txBody>
                    <a:bodyPr/>
                    <a:lstStyle/>
                    <a:p>
                      <a:pPr lvl="0">
                        <a:lnSpc>
                          <a:spcPct val="107000"/>
                        </a:lnSpc>
                        <a:spcAft>
                          <a:spcPts val="0"/>
                        </a:spcAft>
                        <a:buNone/>
                      </a:pPr>
                      <a:r>
                        <a:rPr lang="nn-NO" sz="1000" b="0" i="1" u="none" strike="noStrike" noProof="0">
                          <a:effectLst/>
                          <a:latin typeface="Calibri"/>
                        </a:rPr>
                        <a:t>* Tal henta direkte frå Arkivportalen.no 31.12.19 – del for privatarkiv ikkje rapportert inn i arkivstatistikken av institusjonane </a:t>
                      </a:r>
                      <a:endParaRPr lang="nb-NO" sz="1000" i="1"/>
                    </a:p>
                  </a:txBody>
                  <a:tcPr marL="68580" marR="68580" marT="0" marB="0"/>
                </a:tc>
                <a:tc hMerge="1">
                  <a:txBody>
                    <a:bodyPr/>
                    <a:lstStyle/>
                    <a:p>
                      <a:endParaRPr lang="nb-NO"/>
                    </a:p>
                  </a:txBody>
                  <a:tcPr marL="68580" marR="68580" marT="0" marB="0"/>
                </a:tc>
                <a:tc hMerge="1">
                  <a:txBody>
                    <a:bodyPr/>
                    <a:lstStyle/>
                    <a:p>
                      <a:endParaRPr lang="nb-NO"/>
                    </a:p>
                  </a:txBody>
                  <a:tcPr marL="68580" marR="68580" marT="0" marB="0"/>
                </a:tc>
                <a:tc hMerge="1">
                  <a:txBody>
                    <a:bodyPr/>
                    <a:lstStyle/>
                    <a:p>
                      <a:endParaRPr lang="nb-NO"/>
                    </a:p>
                  </a:txBody>
                  <a:tcPr marL="68580" marR="68580" marT="0" marB="0"/>
                </a:tc>
                <a:tc hMerge="1">
                  <a:txBody>
                    <a:bodyPr/>
                    <a:lstStyle/>
                    <a:p>
                      <a:endParaRPr lang="nb-NO"/>
                    </a:p>
                  </a:txBody>
                  <a:tcPr marL="68580" marR="68580" marT="0" marB="0"/>
                </a:tc>
                <a:extLst>
                  <a:ext uri="{0D108BD9-81ED-4DB2-BD59-A6C34878D82A}">
                    <a16:rowId xmlns:a16="http://schemas.microsoft.com/office/drawing/2014/main" val="1851634670"/>
                  </a:ext>
                </a:extLst>
              </a:tr>
            </a:tbl>
          </a:graphicData>
        </a:graphic>
      </p:graphicFrame>
      <p:graphicFrame>
        <p:nvGraphicFramePr>
          <p:cNvPr id="5" name="Diagram 4">
            <a:extLst>
              <a:ext uri="{FF2B5EF4-FFF2-40B4-BE49-F238E27FC236}">
                <a16:creationId xmlns:a16="http://schemas.microsoft.com/office/drawing/2014/main" id="{97E46B45-0002-49BC-A470-6EED4D378DDC}"/>
              </a:ext>
            </a:extLst>
          </p:cNvPr>
          <p:cNvGraphicFramePr/>
          <p:nvPr>
            <p:extLst>
              <p:ext uri="{D42A27DB-BD31-4B8C-83A1-F6EECF244321}">
                <p14:modId xmlns:p14="http://schemas.microsoft.com/office/powerpoint/2010/main" val="3349479049"/>
              </p:ext>
            </p:extLst>
          </p:nvPr>
        </p:nvGraphicFramePr>
        <p:xfrm>
          <a:off x="3765755" y="3663869"/>
          <a:ext cx="8023117" cy="281218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24496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9C023DA8-2A6B-4F64-BC87-E25F8AD1C629}"/>
              </a:ext>
            </a:extLst>
          </p:cNvPr>
          <p:cNvGraphicFramePr>
            <a:graphicFrameLocks noGrp="1"/>
          </p:cNvGraphicFramePr>
          <p:nvPr>
            <p:extLst>
              <p:ext uri="{D42A27DB-BD31-4B8C-83A1-F6EECF244321}">
                <p14:modId xmlns:p14="http://schemas.microsoft.com/office/powerpoint/2010/main" val="1664738468"/>
              </p:ext>
            </p:extLst>
          </p:nvPr>
        </p:nvGraphicFramePr>
        <p:xfrm>
          <a:off x="336755" y="437736"/>
          <a:ext cx="6152535" cy="2354630"/>
        </p:xfrm>
        <a:graphic>
          <a:graphicData uri="http://schemas.openxmlformats.org/drawingml/2006/table">
            <a:tbl>
              <a:tblPr firstRow="1" firstCol="1" bandRow="1">
                <a:tableStyleId>{69CF1AB2-1976-4502-BF36-3FF5EA218861}</a:tableStyleId>
              </a:tblPr>
              <a:tblGrid>
                <a:gridCol w="4687001">
                  <a:extLst>
                    <a:ext uri="{9D8B030D-6E8A-4147-A177-3AD203B41FA5}">
                      <a16:colId xmlns:a16="http://schemas.microsoft.com/office/drawing/2014/main" val="1711466404"/>
                    </a:ext>
                  </a:extLst>
                </a:gridCol>
                <a:gridCol w="1465534">
                  <a:extLst>
                    <a:ext uri="{9D8B030D-6E8A-4147-A177-3AD203B41FA5}">
                      <a16:colId xmlns:a16="http://schemas.microsoft.com/office/drawing/2014/main" val="1906633267"/>
                    </a:ext>
                  </a:extLst>
                </a:gridCol>
              </a:tblGrid>
              <a:tr h="226845">
                <a:tc gridSpan="2">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n-NO" sz="1200" kern="1200">
                          <a:effectLst/>
                        </a:rPr>
                        <a:t>Tabell 8: Digitalt skapt privatarkivmateriale totalt pr. 2019 etter institusjonstype</a:t>
                      </a:r>
                      <a:endParaRPr lang="nb-NO" sz="1200" kern="1200">
                        <a:effectLst/>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53367723"/>
                  </a:ext>
                </a:extLst>
              </a:tr>
              <a:tr h="226845">
                <a:tc>
                  <a:txBody>
                    <a:bodyPr/>
                    <a:lstStyle/>
                    <a:p>
                      <a:pPr>
                        <a:lnSpc>
                          <a:spcPct val="107000"/>
                        </a:lnSpc>
                        <a:spcAft>
                          <a:spcPts val="0"/>
                        </a:spcAft>
                      </a:pPr>
                      <a:r>
                        <a:rPr lang="nn-NO" sz="1100">
                          <a:effectLst/>
                        </a:rPr>
                        <a:t>Institusjonstype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b="1">
                          <a:effectLst/>
                        </a:rPr>
                        <a:t>Private uttrekk</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75501012"/>
                  </a:ext>
                </a:extLst>
              </a:tr>
              <a:tr h="190094">
                <a:tc>
                  <a:txBody>
                    <a:bodyPr/>
                    <a:lstStyle/>
                    <a:p>
                      <a:pPr>
                        <a:lnSpc>
                          <a:spcPct val="107000"/>
                        </a:lnSpc>
                        <a:spcAft>
                          <a:spcPts val="0"/>
                        </a:spcAft>
                      </a:pPr>
                      <a:r>
                        <a:rPr lang="nn-NO" sz="1100">
                          <a:effectLst/>
                        </a:rPr>
                        <a:t>Arkivverket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58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80215494"/>
                  </a:ext>
                </a:extLst>
              </a:tr>
              <a:tr h="190094">
                <a:tc>
                  <a:txBody>
                    <a:bodyPr/>
                    <a:lstStyle/>
                    <a:p>
                      <a:pPr>
                        <a:lnSpc>
                          <a:spcPct val="107000"/>
                        </a:lnSpc>
                        <a:spcAft>
                          <a:spcPts val="0"/>
                        </a:spcAft>
                      </a:pPr>
                      <a:r>
                        <a:rPr lang="nn-NO" sz="1100">
                          <a:effectLst/>
                        </a:rPr>
                        <a:t>(Fylkes)kommunale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43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97799905"/>
                  </a:ext>
                </a:extLst>
              </a:tr>
              <a:tr h="190094">
                <a:tc>
                  <a:txBody>
                    <a:bodyPr/>
                    <a:lstStyle/>
                    <a:p>
                      <a:pPr>
                        <a:lnSpc>
                          <a:spcPct val="107000"/>
                        </a:lnSpc>
                        <a:spcAft>
                          <a:spcPts val="0"/>
                        </a:spcAft>
                      </a:pPr>
                      <a:r>
                        <a:rPr lang="nn-NO" sz="1100">
                          <a:effectLst/>
                        </a:rPr>
                        <a:t>Andre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04216201"/>
                  </a:ext>
                </a:extLst>
              </a:tr>
              <a:tr h="190094">
                <a:tc>
                  <a:txBody>
                    <a:bodyPr/>
                    <a:lstStyle/>
                    <a:p>
                      <a:pPr>
                        <a:lnSpc>
                          <a:spcPct val="107000"/>
                        </a:lnSpc>
                        <a:spcAft>
                          <a:spcPts val="0"/>
                        </a:spcAft>
                      </a:pPr>
                      <a:r>
                        <a:rPr lang="nn-NO" sz="1100">
                          <a:effectLst/>
                        </a:rPr>
                        <a:t>SUM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108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14853540"/>
                  </a:ext>
                </a:extLst>
              </a:tr>
              <a:tr h="190094">
                <a:tc>
                  <a:txBody>
                    <a:bodyPr/>
                    <a:lstStyle/>
                    <a:p>
                      <a:pPr>
                        <a:lnSpc>
                          <a:spcPct val="107000"/>
                        </a:lnSpc>
                        <a:spcAft>
                          <a:spcPts val="0"/>
                        </a:spcAft>
                      </a:pPr>
                      <a:r>
                        <a:rPr lang="nn-NO" sz="1100">
                          <a:effectLst/>
                        </a:rPr>
                        <a:t>Fagbibliotek/dokumentasjonssenter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50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78259464"/>
                  </a:ext>
                </a:extLst>
              </a:tr>
              <a:tr h="190094">
                <a:tc>
                  <a:txBody>
                    <a:bodyPr/>
                    <a:lstStyle/>
                    <a:p>
                      <a:pPr>
                        <a:lnSpc>
                          <a:spcPct val="107000"/>
                        </a:lnSpc>
                        <a:spcAft>
                          <a:spcPts val="0"/>
                        </a:spcAft>
                      </a:pPr>
                      <a:r>
                        <a:rPr lang="nn-NO" sz="1100">
                          <a:effectLst/>
                        </a:rPr>
                        <a:t>Folkebibliotek</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47892720"/>
                  </a:ext>
                </a:extLst>
              </a:tr>
              <a:tr h="190094">
                <a:tc>
                  <a:txBody>
                    <a:bodyPr/>
                    <a:lstStyle/>
                    <a:p>
                      <a:pPr>
                        <a:lnSpc>
                          <a:spcPct val="107000"/>
                        </a:lnSpc>
                        <a:spcAft>
                          <a:spcPts val="0"/>
                        </a:spcAft>
                      </a:pPr>
                      <a:r>
                        <a:rPr lang="nn-NO" sz="1100">
                          <a:effectLst/>
                        </a:rPr>
                        <a:t>Lokalhistoriske arkiv og samlingar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00806241"/>
                  </a:ext>
                </a:extLst>
              </a:tr>
              <a:tr h="190094">
                <a:tc>
                  <a:txBody>
                    <a:bodyPr/>
                    <a:lstStyle/>
                    <a:p>
                      <a:pPr>
                        <a:lnSpc>
                          <a:spcPct val="107000"/>
                        </a:lnSpc>
                        <a:spcAft>
                          <a:spcPts val="0"/>
                        </a:spcAft>
                      </a:pPr>
                      <a:r>
                        <a:rPr lang="nn-NO" sz="1100">
                          <a:effectLst/>
                        </a:rPr>
                        <a:t>SUM BIBLIOTEK/LOKALHISTORISKE ARKIV</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54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49565500"/>
                  </a:ext>
                </a:extLst>
              </a:tr>
              <a:tr h="190094">
                <a:tc>
                  <a:txBody>
                    <a:bodyPr/>
                    <a:lstStyle/>
                    <a:p>
                      <a:pPr>
                        <a:lnSpc>
                          <a:spcPct val="107000"/>
                        </a:lnSpc>
                        <a:spcAft>
                          <a:spcPts val="0"/>
                        </a:spcAft>
                      </a:pPr>
                      <a:r>
                        <a:rPr lang="nn-NO" sz="1100">
                          <a:effectLst/>
                        </a:rPr>
                        <a:t>Museum</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292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65752333"/>
                  </a:ext>
                </a:extLst>
              </a:tr>
              <a:tr h="190094">
                <a:tc>
                  <a:txBody>
                    <a:bodyPr/>
                    <a:lstStyle/>
                    <a:p>
                      <a:pPr>
                        <a:lnSpc>
                          <a:spcPct val="107000"/>
                        </a:lnSpc>
                        <a:spcAft>
                          <a:spcPts val="0"/>
                        </a:spcAft>
                      </a:pPr>
                      <a:r>
                        <a:rPr lang="nn-NO" sz="1100">
                          <a:effectLst/>
                        </a:rPr>
                        <a:t>SUM ALLE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454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50596284"/>
                  </a:ext>
                </a:extLst>
              </a:tr>
            </a:tbl>
          </a:graphicData>
        </a:graphic>
      </p:graphicFrame>
      <p:graphicFrame>
        <p:nvGraphicFramePr>
          <p:cNvPr id="3" name="Diagram 2">
            <a:extLst>
              <a:ext uri="{FF2B5EF4-FFF2-40B4-BE49-F238E27FC236}">
                <a16:creationId xmlns:a16="http://schemas.microsoft.com/office/drawing/2014/main" id="{00000000-0008-0000-0000-000004000000}"/>
              </a:ext>
            </a:extLst>
          </p:cNvPr>
          <p:cNvGraphicFramePr/>
          <p:nvPr>
            <p:extLst>
              <p:ext uri="{D42A27DB-BD31-4B8C-83A1-F6EECF244321}">
                <p14:modId xmlns:p14="http://schemas.microsoft.com/office/powerpoint/2010/main" val="116438573"/>
              </p:ext>
            </p:extLst>
          </p:nvPr>
        </p:nvGraphicFramePr>
        <p:xfrm>
          <a:off x="2007470" y="3429000"/>
          <a:ext cx="8963639" cy="29478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07382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4B5E595D-E07D-4C15-BD24-A871E53CFE99}"/>
              </a:ext>
            </a:extLst>
          </p:cNvPr>
          <p:cNvGraphicFramePr>
            <a:graphicFrameLocks noGrp="1"/>
          </p:cNvGraphicFramePr>
          <p:nvPr>
            <p:extLst>
              <p:ext uri="{D42A27DB-BD31-4B8C-83A1-F6EECF244321}">
                <p14:modId xmlns:p14="http://schemas.microsoft.com/office/powerpoint/2010/main" val="2080310577"/>
              </p:ext>
            </p:extLst>
          </p:nvPr>
        </p:nvGraphicFramePr>
        <p:xfrm>
          <a:off x="83421" y="111642"/>
          <a:ext cx="6227505" cy="5735526"/>
        </p:xfrm>
        <a:graphic>
          <a:graphicData uri="http://schemas.openxmlformats.org/drawingml/2006/table">
            <a:tbl>
              <a:tblPr firstRow="1" firstCol="1" bandRow="1">
                <a:tableStyleId>{69CF1AB2-1976-4502-BF36-3FF5EA218861}</a:tableStyleId>
              </a:tblPr>
              <a:tblGrid>
                <a:gridCol w="289015">
                  <a:extLst>
                    <a:ext uri="{9D8B030D-6E8A-4147-A177-3AD203B41FA5}">
                      <a16:colId xmlns:a16="http://schemas.microsoft.com/office/drawing/2014/main" val="2397951440"/>
                    </a:ext>
                  </a:extLst>
                </a:gridCol>
                <a:gridCol w="2435442">
                  <a:extLst>
                    <a:ext uri="{9D8B030D-6E8A-4147-A177-3AD203B41FA5}">
                      <a16:colId xmlns:a16="http://schemas.microsoft.com/office/drawing/2014/main" val="815203844"/>
                    </a:ext>
                  </a:extLst>
                </a:gridCol>
                <a:gridCol w="875762">
                  <a:extLst>
                    <a:ext uri="{9D8B030D-6E8A-4147-A177-3AD203B41FA5}">
                      <a16:colId xmlns:a16="http://schemas.microsoft.com/office/drawing/2014/main" val="163062870"/>
                    </a:ext>
                  </a:extLst>
                </a:gridCol>
                <a:gridCol w="875762">
                  <a:extLst>
                    <a:ext uri="{9D8B030D-6E8A-4147-A177-3AD203B41FA5}">
                      <a16:colId xmlns:a16="http://schemas.microsoft.com/office/drawing/2014/main" val="3177482832"/>
                    </a:ext>
                  </a:extLst>
                </a:gridCol>
                <a:gridCol w="875762">
                  <a:extLst>
                    <a:ext uri="{9D8B030D-6E8A-4147-A177-3AD203B41FA5}">
                      <a16:colId xmlns:a16="http://schemas.microsoft.com/office/drawing/2014/main" val="3824510632"/>
                    </a:ext>
                  </a:extLst>
                </a:gridCol>
                <a:gridCol w="875762">
                  <a:extLst>
                    <a:ext uri="{9D8B030D-6E8A-4147-A177-3AD203B41FA5}">
                      <a16:colId xmlns:a16="http://schemas.microsoft.com/office/drawing/2014/main" val="2414520386"/>
                    </a:ext>
                  </a:extLst>
                </a:gridCol>
              </a:tblGrid>
              <a:tr h="560740">
                <a:tc gridSpan="6">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n-NO" sz="1200" kern="1200">
                          <a:effectLst/>
                        </a:rPr>
                        <a:t>Tabell 9: Oversikt over institusjonane som har flest hyllemeter privatarkiv pr. 2019, jf. med tal på arkiv og uttrekk frå private aktørar. </a:t>
                      </a:r>
                      <a:r>
                        <a:rPr lang="nn-NO" sz="1200" kern="1200">
                          <a:solidFill>
                            <a:schemeClr val="bg1">
                              <a:lumMod val="65000"/>
                            </a:schemeClr>
                          </a:solidFill>
                          <a:effectLst/>
                        </a:rPr>
                        <a:t>Total arkivbestand i institusjonen i grått</a:t>
                      </a:r>
                      <a:endParaRPr lang="nb-NO" sz="1200" kern="1200">
                        <a:solidFill>
                          <a:schemeClr val="bg1">
                            <a:lumMod val="65000"/>
                          </a:schemeClr>
                        </a:solidFill>
                        <a:effectLst/>
                      </a:endParaRPr>
                    </a:p>
                  </a:txBody>
                  <a:tcPr marL="68580" marR="68580" marT="0" marB="0"/>
                </a:tc>
                <a:tc hMerge="1">
                  <a:txBody>
                    <a:bodyPr/>
                    <a:lstStyle/>
                    <a:p>
                      <a:pP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01263033"/>
                  </a:ext>
                </a:extLst>
              </a:tr>
              <a:tr h="467158">
                <a:tc>
                  <a:txBody>
                    <a:bodyPr/>
                    <a:lstStyle/>
                    <a:p>
                      <a:pPr algn="r">
                        <a:lnSpc>
                          <a:spcPct val="107000"/>
                        </a:lnSpc>
                        <a:spcAft>
                          <a:spcPts val="0"/>
                        </a:spcAft>
                      </a:pPr>
                      <a:r>
                        <a:rPr lang="nn-NO" sz="1000">
                          <a:effectLst/>
                        </a:rPr>
                        <a:t>Nr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Namn på institusjon</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Privatarkiv bestand hm</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Privatarkiv tal på arkiv</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Bevarte uttrekk frå private aktørar*</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solidFill>
                            <a:schemeClr val="bg1">
                              <a:lumMod val="65000"/>
                            </a:schemeClr>
                          </a:solidFill>
                          <a:effectLst/>
                        </a:rPr>
                        <a:t>Total bestand hm</a:t>
                      </a:r>
                      <a:endParaRPr lang="nb-NO" sz="1100" b="1">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12962240"/>
                  </a:ext>
                </a:extLst>
              </a:tr>
              <a:tr h="228277">
                <a:tc>
                  <a:txBody>
                    <a:bodyPr/>
                    <a:lstStyle/>
                    <a:p>
                      <a:pPr algn="r">
                        <a:lnSpc>
                          <a:spcPct val="107000"/>
                        </a:lnSpc>
                        <a:spcAft>
                          <a:spcPts val="0"/>
                        </a:spcAft>
                      </a:pPr>
                      <a:r>
                        <a:rPr lang="nn-NO" sz="1000">
                          <a:effectLst/>
                        </a:rPr>
                        <a:t>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Arkivverket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38 145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10 650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solidFill>
                            <a:schemeClr val="bg1">
                              <a:lumMod val="65000"/>
                            </a:schemeClr>
                          </a:solidFill>
                          <a:effectLst/>
                        </a:rPr>
                        <a:t>270 760</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60386558"/>
                  </a:ext>
                </a:extLst>
              </a:tr>
              <a:tr h="228277">
                <a:tc>
                  <a:txBody>
                    <a:bodyPr/>
                    <a:lstStyle/>
                    <a:p>
                      <a:pPr algn="r">
                        <a:lnSpc>
                          <a:spcPct val="107000"/>
                        </a:lnSpc>
                        <a:spcAft>
                          <a:spcPts val="0"/>
                        </a:spcAft>
                      </a:pPr>
                      <a:r>
                        <a:rPr lang="nn-NO" sz="1000">
                          <a:effectLst/>
                        </a:rPr>
                        <a:t>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Bergen byarkiv</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12 384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2 721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solidFill>
                            <a:schemeClr val="bg1">
                              <a:lumMod val="65000"/>
                            </a:schemeClr>
                          </a:solidFill>
                          <a:effectLst/>
                        </a:rPr>
                        <a:t>40 920</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21295608"/>
                  </a:ext>
                </a:extLst>
              </a:tr>
              <a:tr h="228277">
                <a:tc>
                  <a:txBody>
                    <a:bodyPr/>
                    <a:lstStyle/>
                    <a:p>
                      <a:pPr algn="r">
                        <a:lnSpc>
                          <a:spcPct val="107000"/>
                        </a:lnSpc>
                        <a:spcAft>
                          <a:spcPts val="0"/>
                        </a:spcAft>
                      </a:pPr>
                      <a:r>
                        <a:rPr lang="nn-NO" sz="1000">
                          <a:effectLst/>
                        </a:rPr>
                        <a:t>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Arbeiderbevegelsens arkiv og bibliotek</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8 286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2 164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solidFill>
                            <a:schemeClr val="bg1">
                              <a:lumMod val="65000"/>
                            </a:schemeClr>
                          </a:solidFill>
                          <a:effectLst/>
                        </a:rPr>
                        <a:t>8 286</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08240158"/>
                  </a:ext>
                </a:extLst>
              </a:tr>
              <a:tr h="228277">
                <a:tc>
                  <a:txBody>
                    <a:bodyPr/>
                    <a:lstStyle/>
                    <a:p>
                      <a:pPr algn="r">
                        <a:lnSpc>
                          <a:spcPct val="107000"/>
                        </a:lnSpc>
                        <a:spcAft>
                          <a:spcPts val="0"/>
                        </a:spcAft>
                      </a:pPr>
                      <a:r>
                        <a:rPr lang="nn-NO" sz="1000">
                          <a:effectLst/>
                        </a:rPr>
                        <a:t>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Nasjonalbiblioteket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6 270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6 250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solidFill>
                            <a:schemeClr val="bg1">
                              <a:lumMod val="65000"/>
                            </a:schemeClr>
                          </a:solidFill>
                          <a:effectLst/>
                        </a:rPr>
                        <a:t>6 270</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70379180"/>
                  </a:ext>
                </a:extLst>
              </a:tr>
              <a:tr h="241747">
                <a:tc>
                  <a:txBody>
                    <a:bodyPr/>
                    <a:lstStyle/>
                    <a:p>
                      <a:pPr algn="r">
                        <a:lnSpc>
                          <a:spcPct val="107000"/>
                        </a:lnSpc>
                        <a:spcAft>
                          <a:spcPts val="0"/>
                        </a:spcAft>
                      </a:pPr>
                      <a:r>
                        <a:rPr lang="nn-NO" sz="1000">
                          <a:effectLst/>
                        </a:rPr>
                        <a:t>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Universitetsbiblioteket i Bergen (inkl. Skeivt arkiv og Spesialsamlingene)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4 606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165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solidFill>
                            <a:schemeClr val="bg1">
                              <a:lumMod val="65000"/>
                            </a:schemeClr>
                          </a:solidFill>
                          <a:effectLst/>
                        </a:rPr>
                        <a:t>4 606</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99838602"/>
                  </a:ext>
                </a:extLst>
              </a:tr>
              <a:tr h="228277">
                <a:tc>
                  <a:txBody>
                    <a:bodyPr/>
                    <a:lstStyle/>
                    <a:p>
                      <a:pPr algn="r">
                        <a:lnSpc>
                          <a:spcPct val="107000"/>
                        </a:lnSpc>
                        <a:spcAft>
                          <a:spcPts val="0"/>
                        </a:spcAft>
                      </a:pPr>
                      <a:r>
                        <a:rPr lang="nn-NO" sz="1000">
                          <a:effectLst/>
                        </a:rPr>
                        <a:t>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Vestfoldarkivet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4 189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1 814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solidFill>
                            <a:schemeClr val="bg1">
                              <a:lumMod val="65000"/>
                            </a:schemeClr>
                          </a:solidFill>
                          <a:effectLst/>
                        </a:rPr>
                        <a:t>6 191</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65239252"/>
                  </a:ext>
                </a:extLst>
              </a:tr>
              <a:tr h="228277">
                <a:tc>
                  <a:txBody>
                    <a:bodyPr/>
                    <a:lstStyle/>
                    <a:p>
                      <a:pPr algn="r">
                        <a:lnSpc>
                          <a:spcPct val="107000"/>
                        </a:lnSpc>
                        <a:spcAft>
                          <a:spcPts val="0"/>
                        </a:spcAft>
                      </a:pPr>
                      <a:r>
                        <a:rPr lang="nn-NO" sz="1000">
                          <a:effectLst/>
                        </a:rPr>
                        <a:t>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Aust-Agder museum og arkiv</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3 320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1 797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solidFill>
                            <a:schemeClr val="bg1">
                              <a:lumMod val="65000"/>
                            </a:schemeClr>
                          </a:solidFill>
                          <a:effectLst/>
                        </a:rPr>
                        <a:t>9 801</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62385781"/>
                  </a:ext>
                </a:extLst>
              </a:tr>
              <a:tr h="228277">
                <a:tc>
                  <a:txBody>
                    <a:bodyPr/>
                    <a:lstStyle/>
                    <a:p>
                      <a:pPr algn="r">
                        <a:lnSpc>
                          <a:spcPct val="107000"/>
                        </a:lnSpc>
                        <a:spcAft>
                          <a:spcPts val="0"/>
                        </a:spcAft>
                      </a:pPr>
                      <a:r>
                        <a:rPr lang="nn-NO" sz="1000">
                          <a:effectLst/>
                        </a:rPr>
                        <a:t>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Arkiv i Nordland</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2 990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1 009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solidFill>
                            <a:schemeClr val="bg1">
                              <a:lumMod val="65000"/>
                            </a:schemeClr>
                          </a:solidFill>
                          <a:effectLst/>
                        </a:rPr>
                        <a:t>9 116</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71980280"/>
                  </a:ext>
                </a:extLst>
              </a:tr>
              <a:tr h="228277">
                <a:tc>
                  <a:txBody>
                    <a:bodyPr/>
                    <a:lstStyle/>
                    <a:p>
                      <a:pPr algn="r">
                        <a:lnSpc>
                          <a:spcPct val="107000"/>
                        </a:lnSpc>
                        <a:spcAft>
                          <a:spcPts val="0"/>
                        </a:spcAft>
                      </a:pPr>
                      <a:r>
                        <a:rPr lang="nn-NO" sz="1000">
                          <a:effectLst/>
                        </a:rPr>
                        <a:t>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Østfoldmuseene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2 682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1 071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solidFill>
                            <a:schemeClr val="bg1">
                              <a:lumMod val="65000"/>
                            </a:schemeClr>
                          </a:solidFill>
                          <a:effectLst/>
                        </a:rPr>
                        <a:t>2 794</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0636423"/>
                  </a:ext>
                </a:extLst>
              </a:tr>
              <a:tr h="228277">
                <a:tc>
                  <a:txBody>
                    <a:bodyPr/>
                    <a:lstStyle/>
                    <a:p>
                      <a:pPr algn="r">
                        <a:lnSpc>
                          <a:spcPct val="107000"/>
                        </a:lnSpc>
                        <a:spcAft>
                          <a:spcPts val="0"/>
                        </a:spcAft>
                      </a:pPr>
                      <a:r>
                        <a:rPr lang="nn-NO" sz="1000">
                          <a:effectLst/>
                        </a:rPr>
                        <a:t>10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NTNU Universitetsbiblioteket i Trondheim</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2 620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642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solidFill>
                            <a:schemeClr val="bg1">
                              <a:lumMod val="65000"/>
                            </a:schemeClr>
                          </a:solidFill>
                          <a:effectLst/>
                        </a:rPr>
                        <a:t>2 620</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84090663"/>
                  </a:ext>
                </a:extLst>
              </a:tr>
              <a:tr h="228277">
                <a:tc>
                  <a:txBody>
                    <a:bodyPr/>
                    <a:lstStyle/>
                    <a:p>
                      <a:pPr algn="r">
                        <a:lnSpc>
                          <a:spcPct val="107000"/>
                        </a:lnSpc>
                        <a:spcAft>
                          <a:spcPts val="0"/>
                        </a:spcAft>
                      </a:pPr>
                      <a:r>
                        <a:rPr lang="nn-NO" sz="1000">
                          <a:effectLst/>
                        </a:rPr>
                        <a:t>11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Oslo byarkiv</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2 545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427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solidFill>
                            <a:schemeClr val="bg1">
                              <a:lumMod val="65000"/>
                            </a:schemeClr>
                          </a:solidFill>
                          <a:effectLst/>
                        </a:rPr>
                        <a:t>23 162</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11414090"/>
                  </a:ext>
                </a:extLst>
              </a:tr>
              <a:tr h="228277">
                <a:tc>
                  <a:txBody>
                    <a:bodyPr/>
                    <a:lstStyle/>
                    <a:p>
                      <a:pPr algn="r">
                        <a:lnSpc>
                          <a:spcPct val="107000"/>
                        </a:lnSpc>
                        <a:spcAft>
                          <a:spcPts val="0"/>
                        </a:spcAft>
                      </a:pPr>
                      <a:r>
                        <a:rPr lang="nn-NO" sz="1000">
                          <a:effectLst/>
                        </a:rPr>
                        <a:t>12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Fylkesarkivet i Sogn og Fjordane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2 446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1 966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solidFill>
                            <a:schemeClr val="bg1">
                              <a:lumMod val="65000"/>
                            </a:schemeClr>
                          </a:solidFill>
                          <a:effectLst/>
                        </a:rPr>
                        <a:t>7 292</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61534217"/>
                  </a:ext>
                </a:extLst>
              </a:tr>
              <a:tr h="228277">
                <a:tc>
                  <a:txBody>
                    <a:bodyPr/>
                    <a:lstStyle/>
                    <a:p>
                      <a:pPr algn="r">
                        <a:lnSpc>
                          <a:spcPct val="107000"/>
                        </a:lnSpc>
                        <a:spcAft>
                          <a:spcPts val="0"/>
                        </a:spcAft>
                      </a:pPr>
                      <a:r>
                        <a:rPr lang="nn-NO" sz="1000">
                          <a:effectLst/>
                        </a:rPr>
                        <a:t>13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Misjons- og diakoniarkivet, VID</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2 438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511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solidFill>
                            <a:schemeClr val="bg1">
                              <a:lumMod val="65000"/>
                            </a:schemeClr>
                          </a:solidFill>
                          <a:effectLst/>
                        </a:rPr>
                        <a:t>2 438</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48615259"/>
                  </a:ext>
                </a:extLst>
              </a:tr>
              <a:tr h="244919">
                <a:tc>
                  <a:txBody>
                    <a:bodyPr/>
                    <a:lstStyle/>
                    <a:p>
                      <a:pPr algn="r">
                        <a:lnSpc>
                          <a:spcPct val="107000"/>
                        </a:lnSpc>
                        <a:spcAft>
                          <a:spcPts val="0"/>
                        </a:spcAft>
                      </a:pPr>
                      <a:r>
                        <a:rPr lang="nn-NO" sz="1000">
                          <a:effectLst/>
                        </a:rPr>
                        <a:t>14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Stiftelsen Lillehammer museum (inkl. Opplandsarkivet, avd. Maihaugen)</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2 400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1 950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solidFill>
                            <a:schemeClr val="bg1">
                              <a:lumMod val="65000"/>
                            </a:schemeClr>
                          </a:solidFill>
                          <a:effectLst/>
                        </a:rPr>
                        <a:t>2 400</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7867333"/>
                  </a:ext>
                </a:extLst>
              </a:tr>
              <a:tr h="467158">
                <a:tc>
                  <a:txBody>
                    <a:bodyPr/>
                    <a:lstStyle/>
                    <a:p>
                      <a:pPr algn="r">
                        <a:lnSpc>
                          <a:spcPct val="107000"/>
                        </a:lnSpc>
                        <a:spcAft>
                          <a:spcPts val="0"/>
                        </a:spcAft>
                      </a:pPr>
                      <a:r>
                        <a:rPr lang="nn-NO" sz="1000">
                          <a:effectLst/>
                        </a:rPr>
                        <a:t>15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AAT-NIA (Arbeiderbevegelsens arkiv i Telemark / Norsk Industriarbeidermuseum)</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2 205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1 090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solidFill>
                            <a:schemeClr val="bg1">
                              <a:lumMod val="65000"/>
                            </a:schemeClr>
                          </a:solidFill>
                          <a:effectLst/>
                        </a:rPr>
                        <a:t>2 205</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21821376"/>
                  </a:ext>
                </a:extLst>
              </a:tr>
              <a:tr h="228277">
                <a:tc>
                  <a:txBody>
                    <a:bodyPr/>
                    <a:lstStyle/>
                    <a:p>
                      <a:pPr>
                        <a:lnSpc>
                          <a:spcPct val="107000"/>
                        </a:lnSpc>
                        <a:spcAft>
                          <a:spcPts val="0"/>
                        </a:spcAft>
                      </a:pPr>
                      <a:r>
                        <a:rPr lang="nn-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nn-NO" sz="1000">
                          <a:effectLst/>
                        </a:rPr>
                        <a:t>Sum privatarkiv 15 største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97 526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34 227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124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solidFill>
                            <a:schemeClr val="bg1">
                              <a:lumMod val="65000"/>
                            </a:schemeClr>
                          </a:solidFill>
                          <a:effectLst/>
                        </a:rPr>
                        <a:t>433 088</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94110842"/>
                  </a:ext>
                </a:extLst>
              </a:tr>
              <a:tr h="446507">
                <a:tc gridSpan="6">
                  <a:txBody>
                    <a:bodyPr/>
                    <a:lstStyle/>
                    <a:p>
                      <a:r>
                        <a:rPr lang="nn-NO" sz="1000" b="0" i="1" kern="1200">
                          <a:effectLst/>
                        </a:rPr>
                        <a:t>*Med uttrekk forstår ein eksport av databaseinnhald til struktur eigna for langtidslagring. Vi forstår det likevel slik at arkivinstitusjonar rapporterer om uttrekk som følgjer standarden, mens museum og bibliotek nemner alle digitale førekomstar av arkiv, t.d. på minnepinnar ol.</a:t>
                      </a:r>
                      <a:endParaRPr lang="nb-NO" sz="1000" b="0" i="1" kern="1200">
                        <a:solidFill>
                          <a:schemeClr val="tx1"/>
                        </a:solidFill>
                        <a:effectLst/>
                        <a:latin typeface="+mn-lt"/>
                        <a:ea typeface="+mn-ea"/>
                        <a:cs typeface="+mn-cs"/>
                      </a:endParaRPr>
                    </a:p>
                  </a:txBody>
                  <a:tcPr marL="68580" marR="68580" marT="0" marB="0"/>
                </a:tc>
                <a:tc hMerge="1">
                  <a:txBody>
                    <a:bodyPr/>
                    <a:lstStyle/>
                    <a:p>
                      <a:pP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11869594"/>
                  </a:ext>
                </a:extLst>
              </a:tr>
            </a:tbl>
          </a:graphicData>
        </a:graphic>
      </p:graphicFrame>
      <p:graphicFrame>
        <p:nvGraphicFramePr>
          <p:cNvPr id="3" name="Tabell 2">
            <a:extLst>
              <a:ext uri="{FF2B5EF4-FFF2-40B4-BE49-F238E27FC236}">
                <a16:creationId xmlns:a16="http://schemas.microsoft.com/office/drawing/2014/main" id="{11E0F5F7-DCE8-427D-9452-920ACA2D0B76}"/>
              </a:ext>
            </a:extLst>
          </p:cNvPr>
          <p:cNvGraphicFramePr>
            <a:graphicFrameLocks noGrp="1"/>
          </p:cNvGraphicFramePr>
          <p:nvPr>
            <p:extLst>
              <p:ext uri="{D42A27DB-BD31-4B8C-83A1-F6EECF244321}">
                <p14:modId xmlns:p14="http://schemas.microsoft.com/office/powerpoint/2010/main" val="4078842362"/>
              </p:ext>
            </p:extLst>
          </p:nvPr>
        </p:nvGraphicFramePr>
        <p:xfrm>
          <a:off x="6448925" y="1650714"/>
          <a:ext cx="5659653" cy="4947225"/>
        </p:xfrm>
        <a:graphic>
          <a:graphicData uri="http://schemas.openxmlformats.org/drawingml/2006/table">
            <a:tbl>
              <a:tblPr firstRow="1" firstCol="1" bandRow="1">
                <a:tableStyleId>{69CF1AB2-1976-4502-BF36-3FF5EA218861}</a:tableStyleId>
              </a:tblPr>
              <a:tblGrid>
                <a:gridCol w="350286">
                  <a:extLst>
                    <a:ext uri="{9D8B030D-6E8A-4147-A177-3AD203B41FA5}">
                      <a16:colId xmlns:a16="http://schemas.microsoft.com/office/drawing/2014/main" val="3295936829"/>
                    </a:ext>
                  </a:extLst>
                </a:gridCol>
                <a:gridCol w="1965511">
                  <a:extLst>
                    <a:ext uri="{9D8B030D-6E8A-4147-A177-3AD203B41FA5}">
                      <a16:colId xmlns:a16="http://schemas.microsoft.com/office/drawing/2014/main" val="722079552"/>
                    </a:ext>
                  </a:extLst>
                </a:gridCol>
                <a:gridCol w="835964">
                  <a:extLst>
                    <a:ext uri="{9D8B030D-6E8A-4147-A177-3AD203B41FA5}">
                      <a16:colId xmlns:a16="http://schemas.microsoft.com/office/drawing/2014/main" val="863996219"/>
                    </a:ext>
                  </a:extLst>
                </a:gridCol>
                <a:gridCol w="835964">
                  <a:extLst>
                    <a:ext uri="{9D8B030D-6E8A-4147-A177-3AD203B41FA5}">
                      <a16:colId xmlns:a16="http://schemas.microsoft.com/office/drawing/2014/main" val="2778308912"/>
                    </a:ext>
                  </a:extLst>
                </a:gridCol>
                <a:gridCol w="835964">
                  <a:extLst>
                    <a:ext uri="{9D8B030D-6E8A-4147-A177-3AD203B41FA5}">
                      <a16:colId xmlns:a16="http://schemas.microsoft.com/office/drawing/2014/main" val="3538651570"/>
                    </a:ext>
                  </a:extLst>
                </a:gridCol>
                <a:gridCol w="835964">
                  <a:extLst>
                    <a:ext uri="{9D8B030D-6E8A-4147-A177-3AD203B41FA5}">
                      <a16:colId xmlns:a16="http://schemas.microsoft.com/office/drawing/2014/main" val="896621471"/>
                    </a:ext>
                  </a:extLst>
                </a:gridCol>
              </a:tblGrid>
              <a:tr h="524596">
                <a:tc gridSpan="6">
                  <a:txBody>
                    <a:bodyPr/>
                    <a:lstStyle/>
                    <a:p>
                      <a:r>
                        <a:rPr lang="nn-NO" sz="1200" kern="1200">
                          <a:effectLst/>
                        </a:rPr>
                        <a:t>Tabell 10: Oversikt over institusjonar som har flest oppgitte uttrekk frå private aktørar og bevarte GB (totalt) i 2019. </a:t>
                      </a:r>
                      <a:r>
                        <a:rPr lang="nn-NO" sz="1200" kern="1200">
                          <a:solidFill>
                            <a:schemeClr val="bg1">
                              <a:lumMod val="65000"/>
                            </a:schemeClr>
                          </a:solidFill>
                          <a:effectLst/>
                        </a:rPr>
                        <a:t>Tal på hm privatarkiv og tal på privatarkiv i grått</a:t>
                      </a:r>
                      <a:endParaRPr lang="nb-NO" sz="1200" b="1" kern="1200">
                        <a:solidFill>
                          <a:schemeClr val="bg1">
                            <a:lumMod val="65000"/>
                          </a:schemeClr>
                        </a:solidFill>
                        <a:effectLst/>
                        <a:latin typeface="+mn-lt"/>
                        <a:ea typeface="+mn-ea"/>
                        <a:cs typeface="+mn-cs"/>
                      </a:endParaRPr>
                    </a:p>
                  </a:txBody>
                  <a:tcPr marL="0" marR="0" marT="0" marB="0"/>
                </a:tc>
                <a:tc hMerge="1">
                  <a:txBody>
                    <a:bodyPr/>
                    <a:lstStyle/>
                    <a:p>
                      <a:pPr fontAlgn="base">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marL="228600" fontAlgn="base">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algn="r" fontAlgn="base">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algn="r" fontAlgn="base">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algn="r" fontAlgn="base">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746020300"/>
                  </a:ext>
                </a:extLst>
              </a:tr>
              <a:tr h="431181">
                <a:tc>
                  <a:txBody>
                    <a:bodyPr/>
                    <a:lstStyle/>
                    <a:p>
                      <a:pPr fontAlgn="base">
                        <a:lnSpc>
                          <a:spcPct val="107000"/>
                        </a:lnSpc>
                        <a:spcAft>
                          <a:spcPts val="0"/>
                        </a:spcAft>
                      </a:pPr>
                      <a:r>
                        <a:rPr lang="nn-NO" sz="1000">
                          <a:effectLst/>
                        </a:rPr>
                        <a:t>Nr</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fontAlgn="base">
                        <a:lnSpc>
                          <a:spcPct val="107000"/>
                        </a:lnSpc>
                        <a:spcAft>
                          <a:spcPts val="0"/>
                        </a:spcAft>
                      </a:pPr>
                      <a:r>
                        <a:rPr lang="nn-NO" sz="1000" b="1">
                          <a:effectLst/>
                        </a:rPr>
                        <a:t>Namn på institusjon</a:t>
                      </a:r>
                      <a:r>
                        <a:rPr lang="nb-NO" sz="1000" b="1">
                          <a:effectLst/>
                        </a:rPr>
                        <a:t> </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228600" algn="r" fontAlgn="base">
                        <a:lnSpc>
                          <a:spcPct val="107000"/>
                        </a:lnSpc>
                        <a:spcAft>
                          <a:spcPts val="0"/>
                        </a:spcAft>
                      </a:pPr>
                      <a:r>
                        <a:rPr lang="nn-NO" sz="1000" b="1">
                          <a:effectLst/>
                        </a:rPr>
                        <a:t>Bevarte GB totalt i institusjon*</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b="1">
                          <a:effectLst/>
                        </a:rPr>
                        <a:t>Bevarte uttrekk frå private aktørar** </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b="1">
                          <a:solidFill>
                            <a:schemeClr val="bg1">
                              <a:lumMod val="65000"/>
                            </a:schemeClr>
                          </a:solidFill>
                          <a:effectLst/>
                        </a:rPr>
                        <a:t>Privatarkiv bestand hm</a:t>
                      </a:r>
                      <a:r>
                        <a:rPr lang="nb-NO" sz="1000" b="1">
                          <a:solidFill>
                            <a:schemeClr val="bg1">
                              <a:lumMod val="65000"/>
                            </a:schemeClr>
                          </a:solidFill>
                          <a:effectLst/>
                        </a:rPr>
                        <a:t> </a:t>
                      </a:r>
                      <a:endParaRPr lang="nb-NO" sz="1100" b="1">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b="1">
                          <a:solidFill>
                            <a:schemeClr val="bg1">
                              <a:lumMod val="65000"/>
                            </a:schemeClr>
                          </a:solidFill>
                          <a:effectLst/>
                        </a:rPr>
                        <a:t>Privatarkiv tal på arkiv</a:t>
                      </a:r>
                      <a:r>
                        <a:rPr lang="nb-NO" sz="1000" b="1">
                          <a:solidFill>
                            <a:schemeClr val="bg1">
                              <a:lumMod val="65000"/>
                            </a:schemeClr>
                          </a:solidFill>
                          <a:effectLst/>
                        </a:rPr>
                        <a:t> </a:t>
                      </a:r>
                      <a:endParaRPr lang="nb-NO" sz="1100" b="1">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775688478"/>
                  </a:ext>
                </a:extLst>
              </a:tr>
              <a:tr h="481965">
                <a:tc>
                  <a:txBody>
                    <a:bodyPr/>
                    <a:lstStyle/>
                    <a:p>
                      <a:pPr fontAlgn="base">
                        <a:lnSpc>
                          <a:spcPct val="107000"/>
                        </a:lnSpc>
                        <a:spcAft>
                          <a:spcPts val="0"/>
                        </a:spcAft>
                      </a:pPr>
                      <a:r>
                        <a:rPr lang="nb-NO" sz="1000">
                          <a:effectLst/>
                        </a:rPr>
                        <a:t>1 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fontAlgn="base">
                        <a:lnSpc>
                          <a:spcPct val="107000"/>
                        </a:lnSpc>
                        <a:spcAft>
                          <a:spcPts val="0"/>
                        </a:spcAft>
                      </a:pPr>
                      <a:r>
                        <a:rPr lang="nn-NO" sz="1000">
                          <a:effectLst/>
                        </a:rPr>
                        <a:t>Norsk senter for folkemusikk og folkedans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effectLst/>
                        </a:rPr>
                        <a:t>19 567</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effectLst/>
                        </a:rPr>
                        <a:t>3</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solidFill>
                            <a:schemeClr val="bg1">
                              <a:lumMod val="65000"/>
                            </a:schemeClr>
                          </a:solidFill>
                          <a:effectLst/>
                        </a:rPr>
                        <a:t>623</a:t>
                      </a:r>
                      <a:r>
                        <a:rPr lang="nb-NO" sz="1000">
                          <a:solidFill>
                            <a:schemeClr val="bg1">
                              <a:lumMod val="65000"/>
                            </a:schemeClr>
                          </a:solidFill>
                          <a:effectLst/>
                        </a:rPr>
                        <a:t> </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solidFill>
                            <a:schemeClr val="bg1">
                              <a:lumMod val="65000"/>
                            </a:schemeClr>
                          </a:solidFill>
                          <a:effectLst/>
                        </a:rPr>
                        <a:t>21</a:t>
                      </a:r>
                      <a:r>
                        <a:rPr lang="nb-NO" sz="1000">
                          <a:solidFill>
                            <a:schemeClr val="bg1">
                              <a:lumMod val="65000"/>
                            </a:schemeClr>
                          </a:solidFill>
                          <a:effectLst/>
                        </a:rPr>
                        <a:t> </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2690229377"/>
                  </a:ext>
                </a:extLst>
              </a:tr>
              <a:tr h="481965">
                <a:tc>
                  <a:txBody>
                    <a:bodyPr/>
                    <a:lstStyle/>
                    <a:p>
                      <a:pPr fontAlgn="base">
                        <a:lnSpc>
                          <a:spcPct val="107000"/>
                        </a:lnSpc>
                        <a:spcAft>
                          <a:spcPts val="0"/>
                        </a:spcAft>
                      </a:pPr>
                      <a:r>
                        <a:rPr lang="nb-NO" sz="1000">
                          <a:effectLst/>
                        </a:rPr>
                        <a:t>2 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fontAlgn="base">
                        <a:lnSpc>
                          <a:spcPct val="107000"/>
                        </a:lnSpc>
                        <a:spcAft>
                          <a:spcPts val="0"/>
                        </a:spcAft>
                      </a:pPr>
                      <a:r>
                        <a:rPr lang="nn-NO" sz="1000">
                          <a:effectLst/>
                        </a:rPr>
                        <a:t>Arkivverket</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effectLst/>
                        </a:rPr>
                        <a:t>18 000</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effectLst/>
                        </a:rPr>
                        <a:t>58</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solidFill>
                            <a:schemeClr val="bg1">
                              <a:lumMod val="65000"/>
                            </a:schemeClr>
                          </a:solidFill>
                          <a:effectLst/>
                        </a:rPr>
                        <a:t>38 145</a:t>
                      </a:r>
                      <a:r>
                        <a:rPr lang="nb-NO" sz="1000">
                          <a:solidFill>
                            <a:schemeClr val="bg1">
                              <a:lumMod val="65000"/>
                            </a:schemeClr>
                          </a:solidFill>
                          <a:effectLst/>
                        </a:rPr>
                        <a:t> </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solidFill>
                            <a:schemeClr val="bg1">
                              <a:lumMod val="65000"/>
                            </a:schemeClr>
                          </a:solidFill>
                          <a:effectLst/>
                        </a:rPr>
                        <a:t>10 650</a:t>
                      </a:r>
                      <a:r>
                        <a:rPr lang="nb-NO" sz="1000">
                          <a:solidFill>
                            <a:schemeClr val="bg1">
                              <a:lumMod val="65000"/>
                            </a:schemeClr>
                          </a:solidFill>
                          <a:effectLst/>
                        </a:rPr>
                        <a:t> </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103011930"/>
                  </a:ext>
                </a:extLst>
              </a:tr>
              <a:tr h="481965">
                <a:tc>
                  <a:txBody>
                    <a:bodyPr/>
                    <a:lstStyle/>
                    <a:p>
                      <a:pPr fontAlgn="base">
                        <a:lnSpc>
                          <a:spcPct val="107000"/>
                        </a:lnSpc>
                        <a:spcAft>
                          <a:spcPts val="0"/>
                        </a:spcAft>
                      </a:pPr>
                      <a:r>
                        <a:rPr lang="nb-NO" sz="1000">
                          <a:effectLst/>
                        </a:rPr>
                        <a:t>3 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fontAlgn="base">
                        <a:lnSpc>
                          <a:spcPct val="107000"/>
                        </a:lnSpc>
                        <a:spcAft>
                          <a:spcPts val="0"/>
                        </a:spcAft>
                      </a:pPr>
                      <a:r>
                        <a:rPr lang="nn-NO" sz="1000">
                          <a:effectLst/>
                        </a:rPr>
                        <a:t>Fylkesarkivet i Oppland</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effectLst/>
                        </a:rPr>
                        <a:t>15 618</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effectLst/>
                        </a:rPr>
                        <a:t>25</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solidFill>
                            <a:schemeClr val="bg1">
                              <a:lumMod val="65000"/>
                            </a:schemeClr>
                          </a:solidFill>
                          <a:effectLst/>
                        </a:rPr>
                        <a:t>770</a:t>
                      </a:r>
                      <a:r>
                        <a:rPr lang="nb-NO" sz="1000">
                          <a:solidFill>
                            <a:schemeClr val="bg1">
                              <a:lumMod val="65000"/>
                            </a:schemeClr>
                          </a:solidFill>
                          <a:effectLst/>
                        </a:rPr>
                        <a:t> </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solidFill>
                            <a:schemeClr val="bg1">
                              <a:lumMod val="65000"/>
                            </a:schemeClr>
                          </a:solidFill>
                          <a:effectLst/>
                        </a:rPr>
                        <a:t>17</a:t>
                      </a:r>
                      <a:r>
                        <a:rPr lang="nb-NO" sz="1000">
                          <a:solidFill>
                            <a:schemeClr val="bg1">
                              <a:lumMod val="65000"/>
                            </a:schemeClr>
                          </a:solidFill>
                          <a:effectLst/>
                        </a:rPr>
                        <a:t> </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3799871401"/>
                  </a:ext>
                </a:extLst>
              </a:tr>
              <a:tr h="481965">
                <a:tc>
                  <a:txBody>
                    <a:bodyPr/>
                    <a:lstStyle/>
                    <a:p>
                      <a:pPr fontAlgn="base">
                        <a:lnSpc>
                          <a:spcPct val="107000"/>
                        </a:lnSpc>
                        <a:spcAft>
                          <a:spcPts val="0"/>
                        </a:spcAft>
                      </a:pPr>
                      <a:r>
                        <a:rPr lang="nb-NO" sz="1000">
                          <a:effectLst/>
                        </a:rPr>
                        <a:t>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fontAlgn="base">
                        <a:lnSpc>
                          <a:spcPct val="107000"/>
                        </a:lnSpc>
                        <a:spcAft>
                          <a:spcPts val="0"/>
                        </a:spcAft>
                      </a:pPr>
                      <a:r>
                        <a:rPr lang="nn-NO" sz="1000">
                          <a:effectLst/>
                        </a:rPr>
                        <a:t>Universitetsbiblioteket i Bergen (inkl. Skeivt arkiv og </a:t>
                      </a:r>
                      <a:r>
                        <a:rPr lang="nn-NO" sz="1000" err="1">
                          <a:effectLst/>
                        </a:rPr>
                        <a:t>Spesialsamlingene</a:t>
                      </a:r>
                      <a:r>
                        <a:rPr lang="nn-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effectLst/>
                        </a:rPr>
                        <a:t>10 500</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effectLst/>
                        </a:rPr>
                        <a:t>21</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solidFill>
                            <a:schemeClr val="bg1">
                              <a:lumMod val="65000"/>
                            </a:schemeClr>
                          </a:solidFill>
                          <a:effectLst/>
                        </a:rPr>
                        <a:t>4 606</a:t>
                      </a:r>
                      <a:r>
                        <a:rPr lang="nb-NO" sz="1000">
                          <a:solidFill>
                            <a:schemeClr val="bg1">
                              <a:lumMod val="65000"/>
                            </a:schemeClr>
                          </a:solidFill>
                          <a:effectLst/>
                        </a:rPr>
                        <a:t> </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solidFill>
                            <a:schemeClr val="bg1">
                              <a:lumMod val="65000"/>
                            </a:schemeClr>
                          </a:solidFill>
                          <a:effectLst/>
                        </a:rPr>
                        <a:t>165</a:t>
                      </a:r>
                      <a:r>
                        <a:rPr lang="nb-NO" sz="1000">
                          <a:solidFill>
                            <a:schemeClr val="bg1">
                              <a:lumMod val="65000"/>
                            </a:schemeClr>
                          </a:solidFill>
                          <a:effectLst/>
                        </a:rPr>
                        <a:t> </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759941935"/>
                  </a:ext>
                </a:extLst>
              </a:tr>
              <a:tr h="481965">
                <a:tc>
                  <a:txBody>
                    <a:bodyPr/>
                    <a:lstStyle/>
                    <a:p>
                      <a:pPr fontAlgn="base">
                        <a:lnSpc>
                          <a:spcPct val="107000"/>
                        </a:lnSpc>
                        <a:spcAft>
                          <a:spcPts val="0"/>
                        </a:spcAft>
                      </a:pPr>
                      <a:r>
                        <a:rPr lang="nb-NO" sz="900">
                          <a:effectLst/>
                        </a:rPr>
                        <a:t>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fontAlgn="base">
                        <a:lnSpc>
                          <a:spcPct val="107000"/>
                        </a:lnSpc>
                        <a:spcAft>
                          <a:spcPts val="0"/>
                        </a:spcAft>
                      </a:pPr>
                      <a:r>
                        <a:rPr lang="nn-NO" sz="1000">
                          <a:effectLst/>
                        </a:rPr>
                        <a:t>Norsk lydinstitutt</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effectLst/>
                        </a:rPr>
                        <a:t>6 000</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solidFill>
                            <a:schemeClr val="bg1">
                              <a:lumMod val="65000"/>
                            </a:schemeClr>
                          </a:solidFill>
                          <a:effectLst/>
                        </a:rPr>
                        <a:t>27</a:t>
                      </a:r>
                      <a:r>
                        <a:rPr lang="nb-NO" sz="1000">
                          <a:solidFill>
                            <a:schemeClr val="bg1">
                              <a:lumMod val="65000"/>
                            </a:schemeClr>
                          </a:solidFill>
                          <a:effectLst/>
                        </a:rPr>
                        <a:t> </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nSpc>
                          <a:spcPct val="107000"/>
                        </a:lnSpc>
                      </a:pPr>
                      <a:endParaRPr lang="nb-NO" sz="1100">
                        <a:solidFill>
                          <a:schemeClr val="bg1">
                            <a:lumMod val="65000"/>
                          </a:schemeClr>
                        </a:solidFill>
                        <a:effectLst/>
                        <a:latin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489580076"/>
                  </a:ext>
                </a:extLst>
              </a:tr>
              <a:tr h="481965">
                <a:tc>
                  <a:txBody>
                    <a:bodyPr/>
                    <a:lstStyle/>
                    <a:p>
                      <a:pPr fontAlgn="base">
                        <a:lnSpc>
                          <a:spcPct val="107000"/>
                        </a:lnSpc>
                        <a:spcAft>
                          <a:spcPts val="0"/>
                        </a:spcAft>
                      </a:pPr>
                      <a:r>
                        <a:rPr lang="nb-NO" sz="1000">
                          <a:effectLst/>
                        </a:rPr>
                        <a:t>6 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fontAlgn="base">
                        <a:lnSpc>
                          <a:spcPct val="107000"/>
                        </a:lnSpc>
                        <a:spcAft>
                          <a:spcPts val="0"/>
                        </a:spcAft>
                      </a:pPr>
                      <a:r>
                        <a:rPr lang="nn-NO" sz="1000">
                          <a:effectLst/>
                        </a:rPr>
                        <a:t>Misjons- og diakoniarkivet, VID</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effectLst/>
                        </a:rPr>
                        <a:t>2 010</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effectLst/>
                        </a:rPr>
                        <a:t>3</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solidFill>
                            <a:schemeClr val="bg1">
                              <a:lumMod val="65000"/>
                            </a:schemeClr>
                          </a:solidFill>
                          <a:effectLst/>
                        </a:rPr>
                        <a:t>2 438</a:t>
                      </a:r>
                      <a:r>
                        <a:rPr lang="nb-NO" sz="1000">
                          <a:solidFill>
                            <a:schemeClr val="bg1">
                              <a:lumMod val="65000"/>
                            </a:schemeClr>
                          </a:solidFill>
                          <a:effectLst/>
                        </a:rPr>
                        <a:t> </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solidFill>
                            <a:schemeClr val="bg1">
                              <a:lumMod val="65000"/>
                            </a:schemeClr>
                          </a:solidFill>
                          <a:effectLst/>
                        </a:rPr>
                        <a:t>511</a:t>
                      </a:r>
                      <a:r>
                        <a:rPr lang="nb-NO" sz="1000">
                          <a:solidFill>
                            <a:schemeClr val="bg1">
                              <a:lumMod val="65000"/>
                            </a:schemeClr>
                          </a:solidFill>
                          <a:effectLst/>
                        </a:rPr>
                        <a:t> </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2302248214"/>
                  </a:ext>
                </a:extLst>
              </a:tr>
              <a:tr h="481965">
                <a:tc>
                  <a:txBody>
                    <a:bodyPr/>
                    <a:lstStyle/>
                    <a:p>
                      <a:pPr fontAlgn="base">
                        <a:lnSpc>
                          <a:spcPct val="107000"/>
                        </a:lnSpc>
                        <a:spcAft>
                          <a:spcPts val="0"/>
                        </a:spcAft>
                      </a:pPr>
                      <a:r>
                        <a:rPr lang="nb-NO" sz="1000">
                          <a:effectLst/>
                        </a:rPr>
                        <a:t>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fontAlgn="base">
                        <a:lnSpc>
                          <a:spcPct val="107000"/>
                        </a:lnSpc>
                        <a:spcAft>
                          <a:spcPts val="0"/>
                        </a:spcAft>
                      </a:pPr>
                      <a:r>
                        <a:rPr lang="nn-NO" sz="1000" err="1">
                          <a:effectLst/>
                        </a:rPr>
                        <a:t>Arbeiderbevegelsens</a:t>
                      </a:r>
                      <a:r>
                        <a:rPr lang="nn-NO" sz="1000">
                          <a:effectLst/>
                        </a:rPr>
                        <a:t> arkiv og bibliotek</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effectLst/>
                        </a:rPr>
                        <a:t>1 560</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effectLst/>
                        </a:rPr>
                        <a:t>1</a:t>
                      </a:r>
                      <a:r>
                        <a:rPr lang="nb-NO" sz="10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solidFill>
                            <a:schemeClr val="bg1">
                              <a:lumMod val="65000"/>
                            </a:schemeClr>
                          </a:solidFill>
                          <a:effectLst/>
                        </a:rPr>
                        <a:t>8 286</a:t>
                      </a:r>
                      <a:r>
                        <a:rPr lang="nb-NO" sz="1000">
                          <a:solidFill>
                            <a:schemeClr val="bg1">
                              <a:lumMod val="65000"/>
                            </a:schemeClr>
                          </a:solidFill>
                          <a:effectLst/>
                        </a:rPr>
                        <a:t> </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n-NO" sz="1000">
                          <a:solidFill>
                            <a:schemeClr val="bg1">
                              <a:lumMod val="65000"/>
                            </a:schemeClr>
                          </a:solidFill>
                          <a:effectLst/>
                        </a:rPr>
                        <a:t>2 164</a:t>
                      </a:r>
                      <a:r>
                        <a:rPr lang="nb-NO" sz="1000">
                          <a:solidFill>
                            <a:schemeClr val="bg1">
                              <a:lumMod val="65000"/>
                            </a:schemeClr>
                          </a:solidFill>
                          <a:effectLst/>
                        </a:rPr>
                        <a:t> </a:t>
                      </a:r>
                      <a:endParaRPr lang="nb-NO" sz="1100">
                        <a:solidFill>
                          <a:schemeClr val="bg1">
                            <a:lumMod val="6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979444576"/>
                  </a:ext>
                </a:extLst>
              </a:tr>
              <a:tr h="403841">
                <a:tc gridSpan="6">
                  <a:txBody>
                    <a:bodyPr/>
                    <a:lstStyle/>
                    <a:p>
                      <a:r>
                        <a:rPr lang="nn-NO" sz="1000" b="0" i="1" kern="1200">
                          <a:solidFill>
                            <a:schemeClr val="dk1"/>
                          </a:solidFill>
                          <a:effectLst/>
                          <a:latin typeface="+mn-lt"/>
                          <a:ea typeface="+mn-ea"/>
                          <a:cs typeface="+mn-cs"/>
                        </a:rPr>
                        <a:t>* For institusjonar med meir enn 1 500 GB og som samstundes </a:t>
                      </a:r>
                      <a:r>
                        <a:rPr lang="nn-NO" sz="1000" b="0" i="1" kern="1200" err="1">
                          <a:solidFill>
                            <a:schemeClr val="dk1"/>
                          </a:solidFill>
                          <a:effectLst/>
                          <a:latin typeface="+mn-lt"/>
                          <a:ea typeface="+mn-ea"/>
                          <a:cs typeface="+mn-cs"/>
                        </a:rPr>
                        <a:t>oppgir</a:t>
                      </a:r>
                      <a:r>
                        <a:rPr lang="nn-NO" sz="1000" b="0" i="1" kern="1200">
                          <a:solidFill>
                            <a:schemeClr val="dk1"/>
                          </a:solidFill>
                          <a:effectLst/>
                          <a:latin typeface="+mn-lt"/>
                          <a:ea typeface="+mn-ea"/>
                          <a:cs typeface="+mn-cs"/>
                        </a:rPr>
                        <a:t> uttrekk frå private aktørar.</a:t>
                      </a:r>
                      <a:endParaRPr lang="nb-NO" sz="1000" b="0" i="1" kern="1200">
                        <a:solidFill>
                          <a:schemeClr val="dk1"/>
                        </a:solidFill>
                        <a:effectLst/>
                        <a:latin typeface="+mn-lt"/>
                        <a:ea typeface="+mn-ea"/>
                        <a:cs typeface="+mn-cs"/>
                      </a:endParaRPr>
                    </a:p>
                    <a:p>
                      <a:r>
                        <a:rPr lang="nn-NO" sz="1000" b="0" i="1" kern="1200">
                          <a:solidFill>
                            <a:schemeClr val="dk1"/>
                          </a:solidFill>
                          <a:effectLst/>
                          <a:latin typeface="+mn-lt"/>
                          <a:ea typeface="+mn-ea"/>
                          <a:cs typeface="+mn-cs"/>
                        </a:rPr>
                        <a:t>** Sjå tabell 9</a:t>
                      </a:r>
                      <a:endParaRPr lang="nb-NO" sz="1000" b="0" i="1" kern="1200">
                        <a:solidFill>
                          <a:schemeClr val="dk1"/>
                        </a:solidFill>
                        <a:effectLst/>
                        <a:latin typeface="+mn-lt"/>
                        <a:ea typeface="+mn-ea"/>
                        <a:cs typeface="+mn-cs"/>
                      </a:endParaRPr>
                    </a:p>
                  </a:txBody>
                  <a:tcPr marL="0" marR="0" marT="0" marB="0"/>
                </a:tc>
                <a:tc hMerge="1">
                  <a:txBody>
                    <a:bodyPr/>
                    <a:lstStyle/>
                    <a:p>
                      <a:pPr fontAlgn="base">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algn="r" fontAlgn="base">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algn="r" fontAlgn="base">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algn="r" fontAlgn="base">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algn="r" fontAlgn="base">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2270777781"/>
                  </a:ext>
                </a:extLst>
              </a:tr>
            </a:tbl>
          </a:graphicData>
        </a:graphic>
      </p:graphicFrame>
    </p:spTree>
    <p:extLst>
      <p:ext uri="{BB962C8B-B14F-4D97-AF65-F5344CB8AC3E}">
        <p14:creationId xmlns:p14="http://schemas.microsoft.com/office/powerpoint/2010/main" val="1818284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D3090D01-108A-4BE5-81CA-A260977D1D44}"/>
              </a:ext>
            </a:extLst>
          </p:cNvPr>
          <p:cNvGraphicFramePr>
            <a:graphicFrameLocks noGrp="1"/>
          </p:cNvGraphicFramePr>
          <p:nvPr>
            <p:extLst>
              <p:ext uri="{D42A27DB-BD31-4B8C-83A1-F6EECF244321}">
                <p14:modId xmlns:p14="http://schemas.microsoft.com/office/powerpoint/2010/main" val="2444953110"/>
              </p:ext>
            </p:extLst>
          </p:nvPr>
        </p:nvGraphicFramePr>
        <p:xfrm>
          <a:off x="1967679" y="1334278"/>
          <a:ext cx="8256642" cy="4189443"/>
        </p:xfrm>
        <a:graphic>
          <a:graphicData uri="http://schemas.openxmlformats.org/drawingml/2006/table">
            <a:tbl>
              <a:tblPr firstRow="1" firstCol="1" bandRow="1">
                <a:tableStyleId>{69CF1AB2-1976-4502-BF36-3FF5EA218861}</a:tableStyleId>
              </a:tblPr>
              <a:tblGrid>
                <a:gridCol w="2553930">
                  <a:extLst>
                    <a:ext uri="{9D8B030D-6E8A-4147-A177-3AD203B41FA5}">
                      <a16:colId xmlns:a16="http://schemas.microsoft.com/office/drawing/2014/main" val="4001005129"/>
                    </a:ext>
                  </a:extLst>
                </a:gridCol>
                <a:gridCol w="1425678">
                  <a:extLst>
                    <a:ext uri="{9D8B030D-6E8A-4147-A177-3AD203B41FA5}">
                      <a16:colId xmlns:a16="http://schemas.microsoft.com/office/drawing/2014/main" val="2574306174"/>
                    </a:ext>
                  </a:extLst>
                </a:gridCol>
                <a:gridCol w="1425678">
                  <a:extLst>
                    <a:ext uri="{9D8B030D-6E8A-4147-A177-3AD203B41FA5}">
                      <a16:colId xmlns:a16="http://schemas.microsoft.com/office/drawing/2014/main" val="268267853"/>
                    </a:ext>
                  </a:extLst>
                </a:gridCol>
                <a:gridCol w="1425678">
                  <a:extLst>
                    <a:ext uri="{9D8B030D-6E8A-4147-A177-3AD203B41FA5}">
                      <a16:colId xmlns:a16="http://schemas.microsoft.com/office/drawing/2014/main" val="894098185"/>
                    </a:ext>
                  </a:extLst>
                </a:gridCol>
                <a:gridCol w="1425678">
                  <a:extLst>
                    <a:ext uri="{9D8B030D-6E8A-4147-A177-3AD203B41FA5}">
                      <a16:colId xmlns:a16="http://schemas.microsoft.com/office/drawing/2014/main" val="421119785"/>
                    </a:ext>
                  </a:extLst>
                </a:gridCol>
              </a:tblGrid>
              <a:tr h="534573">
                <a:tc gridSpan="5">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n-NO" sz="1200" b="1" kern="1200">
                          <a:solidFill>
                            <a:schemeClr val="dk1"/>
                          </a:solidFill>
                          <a:effectLst/>
                          <a:latin typeface="+mn-lt"/>
                          <a:ea typeface="+mn-ea"/>
                          <a:cs typeface="+mn-cs"/>
                        </a:rPr>
                        <a:t>Tabell 11: Foto totalt, registrert og digitalisert etter institusjonstype pr. 2019</a:t>
                      </a:r>
                      <a:endParaRPr lang="nb-NO" sz="1200" b="1" kern="1200">
                        <a:solidFill>
                          <a:schemeClr val="dk1"/>
                        </a:solidFill>
                        <a:effectLst/>
                        <a:latin typeface="+mn-lt"/>
                        <a:ea typeface="+mn-ea"/>
                        <a:cs typeface="+mn-cs"/>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39971476"/>
                  </a:ext>
                </a:extLst>
              </a:tr>
              <a:tr h="534573">
                <a:tc>
                  <a:txBody>
                    <a:bodyPr/>
                    <a:lstStyle/>
                    <a:p>
                      <a:pPr>
                        <a:lnSpc>
                          <a:spcPct val="107000"/>
                        </a:lnSpc>
                        <a:spcAft>
                          <a:spcPts val="0"/>
                        </a:spcAft>
                      </a:pPr>
                      <a:r>
                        <a:rPr lang="nn-NO" sz="1000">
                          <a:effectLst/>
                        </a:rPr>
                        <a:t>Institusjonstype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Foto </a:t>
                      </a:r>
                      <a:endParaRPr lang="nb-NO" sz="1100" b="1">
                        <a:effectLst/>
                      </a:endParaRPr>
                    </a:p>
                    <a:p>
                      <a:pPr algn="r">
                        <a:lnSpc>
                          <a:spcPct val="107000"/>
                        </a:lnSpc>
                        <a:spcAft>
                          <a:spcPts val="0"/>
                        </a:spcAft>
                      </a:pPr>
                      <a:r>
                        <a:rPr lang="nn-NO" sz="1000" b="1">
                          <a:effectLst/>
                        </a:rPr>
                        <a:t>totalt</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Foto </a:t>
                      </a:r>
                      <a:endParaRPr lang="nb-NO" sz="1100" b="1">
                        <a:effectLst/>
                      </a:endParaRPr>
                    </a:p>
                    <a:p>
                      <a:pPr algn="r">
                        <a:lnSpc>
                          <a:spcPct val="107000"/>
                        </a:lnSpc>
                        <a:spcAft>
                          <a:spcPts val="0"/>
                        </a:spcAft>
                      </a:pPr>
                      <a:r>
                        <a:rPr lang="nn-NO" sz="1000" b="1">
                          <a:effectLst/>
                        </a:rPr>
                        <a:t>registrert i katalogsystem</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Foto digitalisert</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Del av foto som er digitalisert</a:t>
                      </a:r>
                      <a:r>
                        <a:rPr lang="nn-NO" sz="1100" b="1">
                          <a:effectLst/>
                        </a:rPr>
                        <a:t>*</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70389649"/>
                  </a:ext>
                </a:extLst>
              </a:tr>
              <a:tr h="267286">
                <a:tc>
                  <a:txBody>
                    <a:bodyPr/>
                    <a:lstStyle/>
                    <a:p>
                      <a:pPr>
                        <a:lnSpc>
                          <a:spcPct val="107000"/>
                        </a:lnSpc>
                        <a:spcAft>
                          <a:spcPts val="0"/>
                        </a:spcAft>
                      </a:pPr>
                      <a:r>
                        <a:rPr lang="nn-NO" sz="1000">
                          <a:effectLst/>
                        </a:rPr>
                        <a:t>Arkivverket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6 500 000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150 000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150 413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2,3 %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89780718"/>
                  </a:ext>
                </a:extLst>
              </a:tr>
              <a:tr h="267286">
                <a:tc>
                  <a:txBody>
                    <a:bodyPr/>
                    <a:lstStyle/>
                    <a:p>
                      <a:pPr>
                        <a:lnSpc>
                          <a:spcPct val="107000"/>
                        </a:lnSpc>
                        <a:spcAft>
                          <a:spcPts val="0"/>
                        </a:spcAft>
                      </a:pPr>
                      <a:r>
                        <a:rPr lang="nn-NO" sz="1000">
                          <a:effectLst/>
                        </a:rPr>
                        <a:t>(Fylkes)kommunale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7 932 063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607 795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530 163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3891980"/>
                  </a:ext>
                </a:extLst>
              </a:tr>
              <a:tr h="267286">
                <a:tc>
                  <a:txBody>
                    <a:bodyPr/>
                    <a:lstStyle/>
                    <a:p>
                      <a:pPr>
                        <a:lnSpc>
                          <a:spcPct val="107000"/>
                        </a:lnSpc>
                        <a:spcAft>
                          <a:spcPts val="0"/>
                        </a:spcAft>
                      </a:pPr>
                      <a:r>
                        <a:rPr lang="nn-NO" sz="1000">
                          <a:effectLst/>
                        </a:rPr>
                        <a:t>Andre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5 347 836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693 472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99 162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1,9 %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37685200"/>
                  </a:ext>
                </a:extLst>
              </a:tr>
              <a:tr h="267286">
                <a:tc>
                  <a:txBody>
                    <a:bodyPr/>
                    <a:lstStyle/>
                    <a:p>
                      <a:pPr>
                        <a:lnSpc>
                          <a:spcPct val="107000"/>
                        </a:lnSpc>
                        <a:spcAft>
                          <a:spcPts val="0"/>
                        </a:spcAft>
                      </a:pPr>
                      <a:r>
                        <a:rPr lang="nn-NO" sz="1000">
                          <a:effectLst/>
                        </a:rPr>
                        <a:t>SUM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19 779 899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1 451 267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779 738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3,9 %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90743918"/>
                  </a:ext>
                </a:extLst>
              </a:tr>
              <a:tr h="267286">
                <a:tc>
                  <a:txBody>
                    <a:bodyPr/>
                    <a:lstStyle/>
                    <a:p>
                      <a:pPr>
                        <a:lnSpc>
                          <a:spcPct val="107000"/>
                        </a:lnSpc>
                        <a:spcAft>
                          <a:spcPts val="0"/>
                        </a:spcAft>
                      </a:pPr>
                      <a:r>
                        <a:rPr lang="nn-NO" sz="1000">
                          <a:effectLst/>
                        </a:rPr>
                        <a:t>Fagbibliotek/dokumentasjonssenter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2 513 151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329 710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177 323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7,1 %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95903520"/>
                  </a:ext>
                </a:extLst>
              </a:tr>
              <a:tr h="267286">
                <a:tc>
                  <a:txBody>
                    <a:bodyPr/>
                    <a:lstStyle/>
                    <a:p>
                      <a:pPr>
                        <a:lnSpc>
                          <a:spcPct val="107000"/>
                        </a:lnSpc>
                        <a:spcAft>
                          <a:spcPts val="0"/>
                        </a:spcAft>
                      </a:pPr>
                      <a:r>
                        <a:rPr lang="nn-NO" sz="1000">
                          <a:effectLst/>
                        </a:rPr>
                        <a:t>Folkebibliotek</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65 191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50 678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42 078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64,5 %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97608480"/>
                  </a:ext>
                </a:extLst>
              </a:tr>
              <a:tr h="267286">
                <a:tc>
                  <a:txBody>
                    <a:bodyPr/>
                    <a:lstStyle/>
                    <a:p>
                      <a:pPr>
                        <a:lnSpc>
                          <a:spcPct val="107000"/>
                        </a:lnSpc>
                        <a:spcAft>
                          <a:spcPts val="0"/>
                        </a:spcAft>
                      </a:pPr>
                      <a:r>
                        <a:rPr lang="nn-NO" sz="1000">
                          <a:effectLst/>
                        </a:rPr>
                        <a:t>Lokalhistoriske arkiv og samlingar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431 305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104 135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252 260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58,5 %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15655205"/>
                  </a:ext>
                </a:extLst>
              </a:tr>
              <a:tr h="267286">
                <a:tc>
                  <a:txBody>
                    <a:bodyPr/>
                    <a:lstStyle/>
                    <a:p>
                      <a:pPr>
                        <a:lnSpc>
                          <a:spcPct val="107000"/>
                        </a:lnSpc>
                        <a:spcAft>
                          <a:spcPts val="0"/>
                        </a:spcAft>
                      </a:pPr>
                      <a:r>
                        <a:rPr lang="nn-NO" sz="1000">
                          <a:effectLst/>
                        </a:rPr>
                        <a:t>SUM BIBLIOTEK/LOKALHISTORISKE ARKIV</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3 009 647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484 523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471 661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15,7 %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71927561"/>
                  </a:ext>
                </a:extLst>
              </a:tr>
              <a:tr h="267286">
                <a:tc>
                  <a:txBody>
                    <a:bodyPr/>
                    <a:lstStyle/>
                    <a:p>
                      <a:pPr>
                        <a:lnSpc>
                          <a:spcPct val="107000"/>
                        </a:lnSpc>
                        <a:spcAft>
                          <a:spcPts val="0"/>
                        </a:spcAft>
                      </a:pPr>
                      <a:r>
                        <a:rPr lang="nn-NO" sz="1000">
                          <a:effectLst/>
                        </a:rPr>
                        <a:t>Museum</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4 452 858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1 055 050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391 482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8,8 %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22317655"/>
                  </a:ext>
                </a:extLst>
              </a:tr>
              <a:tr h="267286">
                <a:tc>
                  <a:txBody>
                    <a:bodyPr/>
                    <a:lstStyle/>
                    <a:p>
                      <a:pPr>
                        <a:lnSpc>
                          <a:spcPct val="107000"/>
                        </a:lnSpc>
                        <a:spcAft>
                          <a:spcPts val="0"/>
                        </a:spcAft>
                      </a:pPr>
                      <a:r>
                        <a:rPr lang="nn-NO" sz="1000">
                          <a:effectLst/>
                        </a:rPr>
                        <a:t>SUM ALLE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27 242 404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2 990 840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1 642 881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90902967"/>
                  </a:ext>
                </a:extLst>
              </a:tr>
              <a:tr h="447437">
                <a:tc gridSpan="5">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n-NO" sz="1000" b="0" i="1" kern="1200">
                          <a:solidFill>
                            <a:schemeClr val="dk1"/>
                          </a:solidFill>
                          <a:effectLst/>
                          <a:latin typeface="+mn-lt"/>
                          <a:ea typeface="+mn-ea"/>
                          <a:cs typeface="+mn-cs"/>
                        </a:rPr>
                        <a:t>* Rekna ut ved å dele foto totalt på digitaliserte foto. Grunnen til at det ikkje er rekna på analoge foto er at svært mange institusjonar berre har fylt ut foto totalt, og hoppa over dei meir detaljerte spørsmåla om foto (slik som tal på analoge foto).</a:t>
                      </a:r>
                      <a:endParaRPr lang="nb-NO" sz="1000" b="0" i="1" kern="1200">
                        <a:solidFill>
                          <a:schemeClr val="dk1"/>
                        </a:solidFill>
                        <a:effectLst/>
                        <a:latin typeface="+mn-lt"/>
                        <a:ea typeface="+mn-ea"/>
                        <a:cs typeface="+mn-cs"/>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04638511"/>
                  </a:ext>
                </a:extLst>
              </a:tr>
            </a:tbl>
          </a:graphicData>
        </a:graphic>
      </p:graphicFrame>
    </p:spTree>
    <p:extLst>
      <p:ext uri="{BB962C8B-B14F-4D97-AF65-F5344CB8AC3E}">
        <p14:creationId xmlns:p14="http://schemas.microsoft.com/office/powerpoint/2010/main" val="291060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31424AAA-CDB2-460D-8E38-7105832A57DB}"/>
              </a:ext>
            </a:extLst>
          </p:cNvPr>
          <p:cNvGraphicFramePr>
            <a:graphicFrameLocks noGrp="1"/>
          </p:cNvGraphicFramePr>
          <p:nvPr>
            <p:extLst>
              <p:ext uri="{D42A27DB-BD31-4B8C-83A1-F6EECF244321}">
                <p14:modId xmlns:p14="http://schemas.microsoft.com/office/powerpoint/2010/main" val="395755437"/>
              </p:ext>
            </p:extLst>
          </p:nvPr>
        </p:nvGraphicFramePr>
        <p:xfrm>
          <a:off x="291279" y="264979"/>
          <a:ext cx="9118190" cy="2962339"/>
        </p:xfrm>
        <a:graphic>
          <a:graphicData uri="http://schemas.openxmlformats.org/drawingml/2006/table">
            <a:tbl>
              <a:tblPr firstRow="1" firstCol="1" bandRow="1">
                <a:tableStyleId>{69CF1AB2-1976-4502-BF36-3FF5EA218861}</a:tableStyleId>
              </a:tblPr>
              <a:tblGrid>
                <a:gridCol w="3172578">
                  <a:extLst>
                    <a:ext uri="{9D8B030D-6E8A-4147-A177-3AD203B41FA5}">
                      <a16:colId xmlns:a16="http://schemas.microsoft.com/office/drawing/2014/main" val="1236705158"/>
                    </a:ext>
                  </a:extLst>
                </a:gridCol>
                <a:gridCol w="990631">
                  <a:extLst>
                    <a:ext uri="{9D8B030D-6E8A-4147-A177-3AD203B41FA5}">
                      <a16:colId xmlns:a16="http://schemas.microsoft.com/office/drawing/2014/main" val="4061023957"/>
                    </a:ext>
                  </a:extLst>
                </a:gridCol>
                <a:gridCol w="990631">
                  <a:extLst>
                    <a:ext uri="{9D8B030D-6E8A-4147-A177-3AD203B41FA5}">
                      <a16:colId xmlns:a16="http://schemas.microsoft.com/office/drawing/2014/main" val="398987129"/>
                    </a:ext>
                  </a:extLst>
                </a:gridCol>
                <a:gridCol w="990631">
                  <a:extLst>
                    <a:ext uri="{9D8B030D-6E8A-4147-A177-3AD203B41FA5}">
                      <a16:colId xmlns:a16="http://schemas.microsoft.com/office/drawing/2014/main" val="4165515031"/>
                    </a:ext>
                  </a:extLst>
                </a:gridCol>
                <a:gridCol w="990631">
                  <a:extLst>
                    <a:ext uri="{9D8B030D-6E8A-4147-A177-3AD203B41FA5}">
                      <a16:colId xmlns:a16="http://schemas.microsoft.com/office/drawing/2014/main" val="4290165963"/>
                    </a:ext>
                  </a:extLst>
                </a:gridCol>
                <a:gridCol w="990631">
                  <a:extLst>
                    <a:ext uri="{9D8B030D-6E8A-4147-A177-3AD203B41FA5}">
                      <a16:colId xmlns:a16="http://schemas.microsoft.com/office/drawing/2014/main" val="2092801626"/>
                    </a:ext>
                  </a:extLst>
                </a:gridCol>
                <a:gridCol w="992457">
                  <a:extLst>
                    <a:ext uri="{9D8B030D-6E8A-4147-A177-3AD203B41FA5}">
                      <a16:colId xmlns:a16="http://schemas.microsoft.com/office/drawing/2014/main" val="2778860933"/>
                    </a:ext>
                  </a:extLst>
                </a:gridCol>
              </a:tblGrid>
              <a:tr h="251469">
                <a:tc gridSpan="7">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n-NO" sz="1200" b="1" kern="1200">
                          <a:solidFill>
                            <a:schemeClr val="dk1"/>
                          </a:solidFill>
                          <a:effectLst/>
                          <a:latin typeface="+mn-lt"/>
                          <a:ea typeface="+mn-ea"/>
                          <a:cs typeface="+mn-cs"/>
                        </a:rPr>
                        <a:t>Tabell 12: Film/video totalt og digitalisert etter institusjonstype pr. 2019</a:t>
                      </a:r>
                      <a:endParaRPr lang="nb-NO" sz="1200" b="1" kern="1200">
                        <a:solidFill>
                          <a:schemeClr val="dk1"/>
                        </a:solidFill>
                        <a:effectLst/>
                        <a:latin typeface="+mn-lt"/>
                        <a:ea typeface="+mn-ea"/>
                        <a:cs typeface="+mn-cs"/>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37784940"/>
                  </a:ext>
                </a:extLst>
              </a:tr>
              <a:tr h="561685">
                <a:tc>
                  <a:txBody>
                    <a:bodyPr/>
                    <a:lstStyle/>
                    <a:p>
                      <a:pPr>
                        <a:lnSpc>
                          <a:spcPct val="107000"/>
                        </a:lnSpc>
                        <a:spcAft>
                          <a:spcPts val="0"/>
                        </a:spcAft>
                      </a:pPr>
                      <a:r>
                        <a:rPr lang="nn-NO" sz="1000">
                          <a:effectLst/>
                        </a:rPr>
                        <a:t>Institusjonstype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Film/</a:t>
                      </a:r>
                      <a:endParaRPr lang="nb-NO" sz="1000" b="1">
                        <a:effectLst/>
                      </a:endParaRPr>
                    </a:p>
                    <a:p>
                      <a:pPr algn="r">
                        <a:lnSpc>
                          <a:spcPct val="107000"/>
                        </a:lnSpc>
                        <a:spcAft>
                          <a:spcPts val="0"/>
                        </a:spcAft>
                      </a:pPr>
                      <a:r>
                        <a:rPr lang="nn-NO" sz="1000" b="1">
                          <a:effectLst/>
                        </a:rPr>
                        <a:t>videoopptak </a:t>
                      </a:r>
                    </a:p>
                    <a:p>
                      <a:pPr algn="r">
                        <a:lnSpc>
                          <a:spcPct val="107000"/>
                        </a:lnSpc>
                        <a:spcAft>
                          <a:spcPts val="0"/>
                        </a:spcAft>
                      </a:pPr>
                      <a:r>
                        <a:rPr lang="nn-NO" sz="1000" b="1">
                          <a:effectLst/>
                        </a:rPr>
                        <a:t>totalt</a:t>
                      </a:r>
                      <a:endParaRPr lang="nb-NO" sz="1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b="1">
                          <a:effectLst/>
                        </a:rPr>
                        <a:t>Film/</a:t>
                      </a:r>
                      <a:endParaRPr lang="nb-NO" sz="1000" b="1">
                        <a:effectLst/>
                      </a:endParaRPr>
                    </a:p>
                    <a:p>
                      <a:pPr algn="r">
                        <a:lnSpc>
                          <a:spcPct val="107000"/>
                        </a:lnSpc>
                        <a:spcAft>
                          <a:spcPts val="0"/>
                        </a:spcAft>
                      </a:pPr>
                      <a:r>
                        <a:rPr lang="nn-NO" sz="1000" b="1">
                          <a:effectLst/>
                        </a:rPr>
                        <a:t>videoopptak digitalisert</a:t>
                      </a:r>
                      <a:endParaRPr lang="nb-NO" sz="1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b="1">
                          <a:effectLst/>
                        </a:rPr>
                        <a:t>Film/</a:t>
                      </a:r>
                      <a:endParaRPr lang="nb-NO" sz="1000" b="1">
                        <a:effectLst/>
                      </a:endParaRPr>
                    </a:p>
                    <a:p>
                      <a:pPr algn="r">
                        <a:lnSpc>
                          <a:spcPct val="107000"/>
                        </a:lnSpc>
                        <a:spcAft>
                          <a:spcPts val="0"/>
                        </a:spcAft>
                      </a:pPr>
                      <a:r>
                        <a:rPr lang="nn-NO" sz="1000" b="1">
                          <a:effectLst/>
                        </a:rPr>
                        <a:t>videoberarar </a:t>
                      </a:r>
                    </a:p>
                    <a:p>
                      <a:pPr algn="r">
                        <a:lnSpc>
                          <a:spcPct val="107000"/>
                        </a:lnSpc>
                        <a:spcAft>
                          <a:spcPts val="0"/>
                        </a:spcAft>
                      </a:pPr>
                      <a:r>
                        <a:rPr lang="nn-NO" sz="1000" b="1">
                          <a:effectLst/>
                        </a:rPr>
                        <a:t>totalt</a:t>
                      </a:r>
                      <a:endParaRPr lang="nb-NO" sz="1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b="1">
                          <a:effectLst/>
                        </a:rPr>
                        <a:t>Film/</a:t>
                      </a:r>
                      <a:endParaRPr lang="nb-NO" sz="1000" b="1">
                        <a:effectLst/>
                      </a:endParaRPr>
                    </a:p>
                    <a:p>
                      <a:pPr algn="r">
                        <a:lnSpc>
                          <a:spcPct val="107000"/>
                        </a:lnSpc>
                        <a:spcAft>
                          <a:spcPts val="0"/>
                        </a:spcAft>
                      </a:pPr>
                      <a:r>
                        <a:rPr lang="nn-NO" sz="1000" b="1">
                          <a:effectLst/>
                        </a:rPr>
                        <a:t>videoberarar digitalisert</a:t>
                      </a:r>
                      <a:endParaRPr lang="nb-NO" sz="1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b="1">
                          <a:effectLst/>
                        </a:rPr>
                        <a:t>Film/video </a:t>
                      </a:r>
                      <a:endParaRPr lang="nb-NO" sz="1000" b="1">
                        <a:effectLst/>
                      </a:endParaRPr>
                    </a:p>
                    <a:p>
                      <a:pPr algn="r">
                        <a:lnSpc>
                          <a:spcPct val="107000"/>
                        </a:lnSpc>
                        <a:spcAft>
                          <a:spcPts val="0"/>
                        </a:spcAft>
                      </a:pPr>
                      <a:r>
                        <a:rPr lang="nn-NO" sz="1000" b="1">
                          <a:effectLst/>
                        </a:rPr>
                        <a:t>timar totalt</a:t>
                      </a:r>
                      <a:endParaRPr lang="nb-NO" sz="1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b="1">
                          <a:effectLst/>
                        </a:rPr>
                        <a:t>Film/video </a:t>
                      </a:r>
                      <a:endParaRPr lang="nb-NO" sz="1000" b="1">
                        <a:effectLst/>
                      </a:endParaRPr>
                    </a:p>
                    <a:p>
                      <a:pPr algn="r">
                        <a:lnSpc>
                          <a:spcPct val="107000"/>
                        </a:lnSpc>
                        <a:spcAft>
                          <a:spcPts val="0"/>
                        </a:spcAft>
                      </a:pPr>
                      <a:r>
                        <a:rPr lang="nn-NO" sz="1000" b="1">
                          <a:effectLst/>
                        </a:rPr>
                        <a:t>timar digitalisert</a:t>
                      </a:r>
                      <a:endParaRPr lang="nb-NO" sz="1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020435279"/>
                  </a:ext>
                </a:extLst>
              </a:tr>
              <a:tr h="214170">
                <a:tc>
                  <a:txBody>
                    <a:bodyPr/>
                    <a:lstStyle/>
                    <a:p>
                      <a:pPr>
                        <a:lnSpc>
                          <a:spcPct val="107000"/>
                        </a:lnSpc>
                        <a:spcAft>
                          <a:spcPts val="0"/>
                        </a:spcAft>
                      </a:pPr>
                      <a:r>
                        <a:rPr lang="nn-NO" sz="1000">
                          <a:effectLst/>
                        </a:rPr>
                        <a:t>Arkivverket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nb-NO" sz="1100">
                        <a:effectLst/>
                        <a:latin typeface="Calibri" panose="020F0502020204030204" pitchFamily="34" charset="0"/>
                        <a:cs typeface="Arial" panose="020B0604020202020204" pitchFamily="34" charset="0"/>
                      </a:endParaRPr>
                    </a:p>
                  </a:txBody>
                  <a:tcPr marL="68580" marR="68580" marT="0" marB="0"/>
                </a:tc>
                <a:tc>
                  <a:txBody>
                    <a:bodyPr/>
                    <a:lstStyle/>
                    <a:p>
                      <a:endParaRPr lang="nb-NO" sz="1100">
                        <a:effectLst/>
                        <a:latin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4 542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nb-NO" sz="1100">
                        <a:effectLst/>
                        <a:latin typeface="Calibri" panose="020F0502020204030204" pitchFamily="34" charset="0"/>
                        <a:cs typeface="Arial" panose="020B0604020202020204" pitchFamily="34" charset="0"/>
                      </a:endParaRPr>
                    </a:p>
                  </a:txBody>
                  <a:tcPr marL="68580" marR="68580" marT="0" marB="0"/>
                </a:tc>
                <a:tc>
                  <a:txBody>
                    <a:bodyPr/>
                    <a:lstStyle/>
                    <a:p>
                      <a:endParaRPr lang="nb-NO" sz="1100">
                        <a:effectLst/>
                        <a:latin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67245832"/>
                  </a:ext>
                </a:extLst>
              </a:tr>
              <a:tr h="214170">
                <a:tc>
                  <a:txBody>
                    <a:bodyPr/>
                    <a:lstStyle/>
                    <a:p>
                      <a:pPr>
                        <a:lnSpc>
                          <a:spcPct val="107000"/>
                        </a:lnSpc>
                        <a:spcAft>
                          <a:spcPts val="0"/>
                        </a:spcAft>
                      </a:pPr>
                      <a:r>
                        <a:rPr lang="nn-NO" sz="1000">
                          <a:effectLst/>
                        </a:rPr>
                        <a:t>(Fylkes)kommunale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10 580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392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4 020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290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3030254"/>
                  </a:ext>
                </a:extLst>
              </a:tr>
              <a:tr h="214170">
                <a:tc>
                  <a:txBody>
                    <a:bodyPr/>
                    <a:lstStyle/>
                    <a:p>
                      <a:pPr>
                        <a:lnSpc>
                          <a:spcPct val="107000"/>
                        </a:lnSpc>
                        <a:spcAft>
                          <a:spcPts val="0"/>
                        </a:spcAft>
                      </a:pPr>
                      <a:r>
                        <a:rPr lang="nn-NO" sz="1000">
                          <a:effectLst/>
                        </a:rPr>
                        <a:t>Andre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70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370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15 509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1 948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81965502"/>
                  </a:ext>
                </a:extLst>
              </a:tr>
              <a:tr h="214170">
                <a:tc>
                  <a:txBody>
                    <a:bodyPr/>
                    <a:lstStyle/>
                    <a:p>
                      <a:pPr>
                        <a:lnSpc>
                          <a:spcPct val="107000"/>
                        </a:lnSpc>
                        <a:spcAft>
                          <a:spcPts val="0"/>
                        </a:spcAft>
                      </a:pPr>
                      <a:r>
                        <a:rPr lang="nn-NO" sz="1000">
                          <a:effectLst/>
                        </a:rPr>
                        <a:t>SUM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10 650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762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24 071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338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1 988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89271834"/>
                  </a:ext>
                </a:extLst>
              </a:tr>
              <a:tr h="214170">
                <a:tc>
                  <a:txBody>
                    <a:bodyPr/>
                    <a:lstStyle/>
                    <a:p>
                      <a:pPr>
                        <a:lnSpc>
                          <a:spcPct val="107000"/>
                        </a:lnSpc>
                        <a:spcAft>
                          <a:spcPts val="0"/>
                        </a:spcAft>
                      </a:pPr>
                      <a:r>
                        <a:rPr lang="nn-NO" sz="1000">
                          <a:effectLst/>
                        </a:rPr>
                        <a:t>Fagbibliotek/dokumentasjonssenter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1 072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259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35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59848341"/>
                  </a:ext>
                </a:extLst>
              </a:tr>
              <a:tr h="214170">
                <a:tc>
                  <a:txBody>
                    <a:bodyPr/>
                    <a:lstStyle/>
                    <a:p>
                      <a:pPr>
                        <a:lnSpc>
                          <a:spcPct val="107000"/>
                        </a:lnSpc>
                        <a:spcAft>
                          <a:spcPts val="0"/>
                        </a:spcAft>
                      </a:pPr>
                      <a:r>
                        <a:rPr lang="nn-NO" sz="1000">
                          <a:effectLst/>
                        </a:rPr>
                        <a:t>Folkebibliotek</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445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122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168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70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0714109"/>
                  </a:ext>
                </a:extLst>
              </a:tr>
              <a:tr h="214170">
                <a:tc>
                  <a:txBody>
                    <a:bodyPr/>
                    <a:lstStyle/>
                    <a:p>
                      <a:pPr>
                        <a:lnSpc>
                          <a:spcPct val="107000"/>
                        </a:lnSpc>
                        <a:spcAft>
                          <a:spcPts val="0"/>
                        </a:spcAft>
                      </a:pPr>
                      <a:r>
                        <a:rPr lang="nn-NO" sz="1000">
                          <a:effectLst/>
                        </a:rPr>
                        <a:t>Lokalhistoriske arkiv og samlingar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412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3 707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1 275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208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79870960"/>
                  </a:ext>
                </a:extLst>
              </a:tr>
              <a:tr h="221655">
                <a:tc>
                  <a:txBody>
                    <a:bodyPr/>
                    <a:lstStyle/>
                    <a:p>
                      <a:pPr>
                        <a:lnSpc>
                          <a:spcPct val="107000"/>
                        </a:lnSpc>
                        <a:spcAft>
                          <a:spcPts val="0"/>
                        </a:spcAft>
                      </a:pPr>
                      <a:r>
                        <a:rPr lang="nn-NO" sz="1000">
                          <a:effectLst/>
                        </a:rPr>
                        <a:t>SUM BIBLIOTEK/LOKALHISTORISKE ARKIV</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1 929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163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3 931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1 350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467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75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25663709"/>
                  </a:ext>
                </a:extLst>
              </a:tr>
              <a:tr h="214170">
                <a:tc>
                  <a:txBody>
                    <a:bodyPr/>
                    <a:lstStyle/>
                    <a:p>
                      <a:pPr>
                        <a:lnSpc>
                          <a:spcPct val="107000"/>
                        </a:lnSpc>
                        <a:spcAft>
                          <a:spcPts val="0"/>
                        </a:spcAft>
                      </a:pPr>
                      <a:r>
                        <a:rPr lang="nn-NO" sz="1000">
                          <a:effectLst/>
                        </a:rPr>
                        <a:t>Museum</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10 965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1 793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17 336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630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421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10068292"/>
                  </a:ext>
                </a:extLst>
              </a:tr>
              <a:tr h="214170">
                <a:tc>
                  <a:txBody>
                    <a:bodyPr/>
                    <a:lstStyle/>
                    <a:p>
                      <a:pPr>
                        <a:lnSpc>
                          <a:spcPct val="107000"/>
                        </a:lnSpc>
                        <a:spcAft>
                          <a:spcPts val="0"/>
                        </a:spcAft>
                      </a:pPr>
                      <a:r>
                        <a:rPr lang="nn-NO" sz="1000">
                          <a:effectLst/>
                        </a:rPr>
                        <a:t>SUM ALLE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23 544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2 718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45 338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2 318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888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2 080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19005691"/>
                  </a:ext>
                </a:extLst>
              </a:tr>
            </a:tbl>
          </a:graphicData>
        </a:graphic>
      </p:graphicFrame>
      <p:graphicFrame>
        <p:nvGraphicFramePr>
          <p:cNvPr id="3" name="Tabell 2">
            <a:extLst>
              <a:ext uri="{FF2B5EF4-FFF2-40B4-BE49-F238E27FC236}">
                <a16:creationId xmlns:a16="http://schemas.microsoft.com/office/drawing/2014/main" id="{DDA8758D-BC0D-4338-84A3-141D0FC8F81B}"/>
              </a:ext>
            </a:extLst>
          </p:cNvPr>
          <p:cNvGraphicFramePr>
            <a:graphicFrameLocks noGrp="1"/>
          </p:cNvGraphicFramePr>
          <p:nvPr>
            <p:extLst>
              <p:ext uri="{D42A27DB-BD31-4B8C-83A1-F6EECF244321}">
                <p14:modId xmlns:p14="http://schemas.microsoft.com/office/powerpoint/2010/main" val="2443942059"/>
              </p:ext>
            </p:extLst>
          </p:nvPr>
        </p:nvGraphicFramePr>
        <p:xfrm>
          <a:off x="2611697" y="3498683"/>
          <a:ext cx="9289024" cy="3077253"/>
        </p:xfrm>
        <a:graphic>
          <a:graphicData uri="http://schemas.openxmlformats.org/drawingml/2006/table">
            <a:tbl>
              <a:tblPr firstRow="1" firstCol="1" bandRow="1">
                <a:tableStyleId>{69CF1AB2-1976-4502-BF36-3FF5EA218861}</a:tableStyleId>
              </a:tblPr>
              <a:tblGrid>
                <a:gridCol w="3338476">
                  <a:extLst>
                    <a:ext uri="{9D8B030D-6E8A-4147-A177-3AD203B41FA5}">
                      <a16:colId xmlns:a16="http://schemas.microsoft.com/office/drawing/2014/main" val="1798419496"/>
                    </a:ext>
                  </a:extLst>
                </a:gridCol>
                <a:gridCol w="991758">
                  <a:extLst>
                    <a:ext uri="{9D8B030D-6E8A-4147-A177-3AD203B41FA5}">
                      <a16:colId xmlns:a16="http://schemas.microsoft.com/office/drawing/2014/main" val="303150928"/>
                    </a:ext>
                  </a:extLst>
                </a:gridCol>
                <a:gridCol w="991758">
                  <a:extLst>
                    <a:ext uri="{9D8B030D-6E8A-4147-A177-3AD203B41FA5}">
                      <a16:colId xmlns:a16="http://schemas.microsoft.com/office/drawing/2014/main" val="3813437219"/>
                    </a:ext>
                  </a:extLst>
                </a:gridCol>
                <a:gridCol w="991758">
                  <a:extLst>
                    <a:ext uri="{9D8B030D-6E8A-4147-A177-3AD203B41FA5}">
                      <a16:colId xmlns:a16="http://schemas.microsoft.com/office/drawing/2014/main" val="2527519703"/>
                    </a:ext>
                  </a:extLst>
                </a:gridCol>
                <a:gridCol w="991758">
                  <a:extLst>
                    <a:ext uri="{9D8B030D-6E8A-4147-A177-3AD203B41FA5}">
                      <a16:colId xmlns:a16="http://schemas.microsoft.com/office/drawing/2014/main" val="3186355593"/>
                    </a:ext>
                  </a:extLst>
                </a:gridCol>
                <a:gridCol w="991758">
                  <a:extLst>
                    <a:ext uri="{9D8B030D-6E8A-4147-A177-3AD203B41FA5}">
                      <a16:colId xmlns:a16="http://schemas.microsoft.com/office/drawing/2014/main" val="2281766148"/>
                    </a:ext>
                  </a:extLst>
                </a:gridCol>
                <a:gridCol w="991758">
                  <a:extLst>
                    <a:ext uri="{9D8B030D-6E8A-4147-A177-3AD203B41FA5}">
                      <a16:colId xmlns:a16="http://schemas.microsoft.com/office/drawing/2014/main" val="774537116"/>
                    </a:ext>
                  </a:extLst>
                </a:gridCol>
              </a:tblGrid>
              <a:tr h="268365">
                <a:tc gridSpan="7">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n-NO" sz="1200" kern="1200">
                          <a:effectLst/>
                        </a:rPr>
                        <a:t>Tabell 13: Lyd totalt og digitalisert etter institusjonstype pr. 2019</a:t>
                      </a:r>
                      <a:endParaRPr lang="nb-NO" sz="1200" b="1" kern="1200">
                        <a:solidFill>
                          <a:schemeClr val="lt1"/>
                        </a:solidFill>
                        <a:effectLst/>
                        <a:latin typeface="+mn-lt"/>
                        <a:ea typeface="+mn-ea"/>
                        <a:cs typeface="+mn-cs"/>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34386798"/>
                  </a:ext>
                </a:extLst>
              </a:tr>
              <a:tr h="468148">
                <a:tc>
                  <a:txBody>
                    <a:bodyPr/>
                    <a:lstStyle/>
                    <a:p>
                      <a:pPr>
                        <a:lnSpc>
                          <a:spcPct val="107000"/>
                        </a:lnSpc>
                        <a:spcAft>
                          <a:spcPts val="0"/>
                        </a:spcAft>
                      </a:pPr>
                      <a:r>
                        <a:rPr lang="nn-NO" sz="900">
                          <a:effectLst/>
                        </a:rPr>
                        <a:t>Institusjonstype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Lydopptak totalt</a:t>
                      </a:r>
                      <a:endParaRPr lang="nb-NO" sz="1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Lydopptak digitalisert</a:t>
                      </a:r>
                      <a:endParaRPr lang="nb-NO" sz="1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Lydberarar totalt</a:t>
                      </a:r>
                      <a:endParaRPr lang="nb-NO" sz="1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Lydberarar digitalisert</a:t>
                      </a:r>
                      <a:endParaRPr lang="nb-NO" sz="1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Lyd timar </a:t>
                      </a:r>
                    </a:p>
                    <a:p>
                      <a:pPr algn="r">
                        <a:lnSpc>
                          <a:spcPct val="107000"/>
                        </a:lnSpc>
                        <a:spcAft>
                          <a:spcPts val="0"/>
                        </a:spcAft>
                      </a:pPr>
                      <a:r>
                        <a:rPr lang="nn-NO" sz="1000" b="1">
                          <a:effectLst/>
                        </a:rPr>
                        <a:t>totalt</a:t>
                      </a:r>
                      <a:endParaRPr lang="nb-NO" sz="1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Lyd timar digitalisert</a:t>
                      </a:r>
                      <a:endParaRPr lang="nb-NO" sz="1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48298749"/>
                  </a:ext>
                </a:extLst>
              </a:tr>
              <a:tr h="234074">
                <a:tc>
                  <a:txBody>
                    <a:bodyPr/>
                    <a:lstStyle/>
                    <a:p>
                      <a:pPr>
                        <a:lnSpc>
                          <a:spcPct val="107000"/>
                        </a:lnSpc>
                        <a:spcAft>
                          <a:spcPts val="0"/>
                        </a:spcAft>
                      </a:pPr>
                      <a:r>
                        <a:rPr lang="nn-NO" sz="900">
                          <a:effectLst/>
                        </a:rPr>
                        <a:t>Arkivverket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24 437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nb-NO" sz="1100">
                        <a:effectLst/>
                        <a:latin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7 750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nb-NO" sz="1100">
                        <a:effectLst/>
                        <a:latin typeface="Calibri" panose="020F0502020204030204" pitchFamily="34" charset="0"/>
                        <a:cs typeface="Arial" panose="020B0604020202020204" pitchFamily="34" charset="0"/>
                      </a:endParaRPr>
                    </a:p>
                  </a:txBody>
                  <a:tcPr marL="68580" marR="68580" marT="0" marB="0"/>
                </a:tc>
                <a:tc>
                  <a:txBody>
                    <a:bodyPr/>
                    <a:lstStyle/>
                    <a:p>
                      <a:endParaRPr lang="nb-NO" sz="1100">
                        <a:effectLst/>
                        <a:latin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5 955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13111635"/>
                  </a:ext>
                </a:extLst>
              </a:tr>
              <a:tr h="234074">
                <a:tc>
                  <a:txBody>
                    <a:bodyPr/>
                    <a:lstStyle/>
                    <a:p>
                      <a:pPr>
                        <a:lnSpc>
                          <a:spcPct val="107000"/>
                        </a:lnSpc>
                        <a:spcAft>
                          <a:spcPts val="0"/>
                        </a:spcAft>
                      </a:pPr>
                      <a:r>
                        <a:rPr lang="nn-NO" sz="900">
                          <a:effectLst/>
                        </a:rPr>
                        <a:t>(Fylkes)kommunale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25 769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19 333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7 237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772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7895153"/>
                  </a:ext>
                </a:extLst>
              </a:tr>
              <a:tr h="234074">
                <a:tc>
                  <a:txBody>
                    <a:bodyPr/>
                    <a:lstStyle/>
                    <a:p>
                      <a:pPr>
                        <a:lnSpc>
                          <a:spcPct val="107000"/>
                        </a:lnSpc>
                        <a:spcAft>
                          <a:spcPts val="0"/>
                        </a:spcAft>
                      </a:pPr>
                      <a:r>
                        <a:rPr lang="nn-NO" sz="900">
                          <a:effectLst/>
                        </a:rPr>
                        <a:t>Andre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2 420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210 031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1 271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38257112"/>
                  </a:ext>
                </a:extLst>
              </a:tr>
              <a:tr h="234074">
                <a:tc>
                  <a:txBody>
                    <a:bodyPr/>
                    <a:lstStyle/>
                    <a:p>
                      <a:pPr>
                        <a:lnSpc>
                          <a:spcPct val="107000"/>
                        </a:lnSpc>
                        <a:spcAft>
                          <a:spcPts val="0"/>
                        </a:spcAft>
                      </a:pPr>
                      <a:r>
                        <a:rPr lang="nn-NO" sz="900">
                          <a:effectLst/>
                        </a:rPr>
                        <a:t>SUM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50 206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21 753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225 018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777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7 226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47537708"/>
                  </a:ext>
                </a:extLst>
              </a:tr>
              <a:tr h="234074">
                <a:tc>
                  <a:txBody>
                    <a:bodyPr/>
                    <a:lstStyle/>
                    <a:p>
                      <a:pPr>
                        <a:lnSpc>
                          <a:spcPct val="107000"/>
                        </a:lnSpc>
                        <a:spcAft>
                          <a:spcPts val="0"/>
                        </a:spcAft>
                      </a:pPr>
                      <a:r>
                        <a:rPr lang="nn-NO" sz="900">
                          <a:effectLst/>
                        </a:rPr>
                        <a:t>Fagbibliotek/dokumentasjonssenter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76 160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65 018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233 670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2 600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11 451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523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73527614"/>
                  </a:ext>
                </a:extLst>
              </a:tr>
              <a:tr h="234074">
                <a:tc>
                  <a:txBody>
                    <a:bodyPr/>
                    <a:lstStyle/>
                    <a:p>
                      <a:pPr>
                        <a:lnSpc>
                          <a:spcPct val="107000"/>
                        </a:lnSpc>
                        <a:spcAft>
                          <a:spcPts val="0"/>
                        </a:spcAft>
                      </a:pPr>
                      <a:r>
                        <a:rPr lang="nn-NO" sz="900">
                          <a:effectLst/>
                        </a:rPr>
                        <a:t>Folkebibliotek</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277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83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213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65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65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32814096"/>
                  </a:ext>
                </a:extLst>
              </a:tr>
              <a:tr h="234074">
                <a:tc>
                  <a:txBody>
                    <a:bodyPr/>
                    <a:lstStyle/>
                    <a:p>
                      <a:pPr>
                        <a:lnSpc>
                          <a:spcPct val="107000"/>
                        </a:lnSpc>
                        <a:spcAft>
                          <a:spcPts val="0"/>
                        </a:spcAft>
                      </a:pPr>
                      <a:r>
                        <a:rPr lang="nn-NO" sz="900">
                          <a:effectLst/>
                        </a:rPr>
                        <a:t>Lokalhistoriske arkiv og samlingar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2 740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200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1 118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600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205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85701462"/>
                  </a:ext>
                </a:extLst>
              </a:tr>
              <a:tr h="234074">
                <a:tc>
                  <a:txBody>
                    <a:bodyPr/>
                    <a:lstStyle/>
                    <a:p>
                      <a:pPr>
                        <a:lnSpc>
                          <a:spcPct val="107000"/>
                        </a:lnSpc>
                        <a:spcAft>
                          <a:spcPts val="0"/>
                        </a:spcAft>
                      </a:pPr>
                      <a:r>
                        <a:rPr lang="nn-NO" sz="900">
                          <a:effectLst/>
                        </a:rPr>
                        <a:t>SUM BIBLIOTEK/LOKALHISTORISKE ARKIV</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79 177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65 301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235 001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2 600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12 116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793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11174295"/>
                  </a:ext>
                </a:extLst>
              </a:tr>
              <a:tr h="234074">
                <a:tc>
                  <a:txBody>
                    <a:bodyPr/>
                    <a:lstStyle/>
                    <a:p>
                      <a:pPr>
                        <a:lnSpc>
                          <a:spcPct val="107000"/>
                        </a:lnSpc>
                        <a:spcAft>
                          <a:spcPts val="0"/>
                        </a:spcAft>
                      </a:pPr>
                      <a:r>
                        <a:rPr lang="nn-NO" sz="900">
                          <a:effectLst/>
                        </a:rPr>
                        <a:t>Museum</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53 105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46 880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37 661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3 167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1 139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15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40709276"/>
                  </a:ext>
                </a:extLst>
              </a:tr>
              <a:tr h="234074">
                <a:tc>
                  <a:txBody>
                    <a:bodyPr/>
                    <a:lstStyle/>
                    <a:p>
                      <a:pPr>
                        <a:lnSpc>
                          <a:spcPct val="107000"/>
                        </a:lnSpc>
                        <a:spcAft>
                          <a:spcPts val="0"/>
                        </a:spcAft>
                      </a:pPr>
                      <a:r>
                        <a:rPr lang="nn-NO" sz="900">
                          <a:effectLst/>
                        </a:rPr>
                        <a:t>SUM ALLE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182 488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133 934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497 680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6 544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13 255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a:effectLst/>
                        </a:rPr>
                        <a:t>8 034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95722130"/>
                  </a:ext>
                </a:extLst>
              </a:tr>
            </a:tbl>
          </a:graphicData>
        </a:graphic>
      </p:graphicFrame>
    </p:spTree>
    <p:extLst>
      <p:ext uri="{BB962C8B-B14F-4D97-AF65-F5344CB8AC3E}">
        <p14:creationId xmlns:p14="http://schemas.microsoft.com/office/powerpoint/2010/main" val="4060579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A4635659-C2EA-418A-A101-154A1CDE6946}"/>
              </a:ext>
            </a:extLst>
          </p:cNvPr>
          <p:cNvGraphicFramePr/>
          <p:nvPr>
            <p:extLst>
              <p:ext uri="{D42A27DB-BD31-4B8C-83A1-F6EECF244321}">
                <p14:modId xmlns:p14="http://schemas.microsoft.com/office/powerpoint/2010/main" val="4222636786"/>
              </p:ext>
            </p:extLst>
          </p:nvPr>
        </p:nvGraphicFramePr>
        <p:xfrm>
          <a:off x="931333" y="1535380"/>
          <a:ext cx="10329334" cy="37872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81576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C691A2D-03EF-4E25-98AA-C224B8EEFAE8}"/>
              </a:ext>
            </a:extLst>
          </p:cNvPr>
          <p:cNvGraphicFramePr/>
          <p:nvPr>
            <p:extLst>
              <p:ext uri="{D42A27DB-BD31-4B8C-83A1-F6EECF244321}">
                <p14:modId xmlns:p14="http://schemas.microsoft.com/office/powerpoint/2010/main" val="1912041659"/>
              </p:ext>
            </p:extLst>
          </p:nvPr>
        </p:nvGraphicFramePr>
        <p:xfrm>
          <a:off x="246298" y="134270"/>
          <a:ext cx="5760720" cy="37957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Diagram 2">
            <a:extLst>
              <a:ext uri="{FF2B5EF4-FFF2-40B4-BE49-F238E27FC236}">
                <a16:creationId xmlns:a16="http://schemas.microsoft.com/office/drawing/2014/main" id="{AFC8ABC2-DFEA-407A-81AF-C8B7A239E9DD}"/>
              </a:ext>
            </a:extLst>
          </p:cNvPr>
          <p:cNvGraphicFramePr/>
          <p:nvPr>
            <p:extLst>
              <p:ext uri="{D42A27DB-BD31-4B8C-83A1-F6EECF244321}">
                <p14:modId xmlns:p14="http://schemas.microsoft.com/office/powerpoint/2010/main" val="3512990640"/>
              </p:ext>
            </p:extLst>
          </p:nvPr>
        </p:nvGraphicFramePr>
        <p:xfrm>
          <a:off x="6184982" y="134271"/>
          <a:ext cx="5760720" cy="379570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Diagram 3">
            <a:extLst>
              <a:ext uri="{FF2B5EF4-FFF2-40B4-BE49-F238E27FC236}">
                <a16:creationId xmlns:a16="http://schemas.microsoft.com/office/drawing/2014/main" id="{2F1BE1C4-258A-4CF7-86B9-80ED0CA109BD}"/>
              </a:ext>
              <a:ext uri="{147F2762-F138-4A5C-976F-8EAC2B608ADB}">
                <a16:predDERef xmlns:a16="http://schemas.microsoft.com/office/drawing/2014/main" pred="{C552F799-404D-4C64-BA61-EB18D3E7BC5F}"/>
              </a:ext>
            </a:extLst>
          </p:cNvPr>
          <p:cNvGraphicFramePr/>
          <p:nvPr>
            <p:extLst>
              <p:ext uri="{D42A27DB-BD31-4B8C-83A1-F6EECF244321}">
                <p14:modId xmlns:p14="http://schemas.microsoft.com/office/powerpoint/2010/main" val="3941333467"/>
              </p:ext>
            </p:extLst>
          </p:nvPr>
        </p:nvGraphicFramePr>
        <p:xfrm>
          <a:off x="1382169" y="4367937"/>
          <a:ext cx="9605625" cy="210502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16950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F4B8A4C9-2040-482A-9B2A-B66EBE7A1D06}"/>
              </a:ext>
            </a:extLst>
          </p:cNvPr>
          <p:cNvGraphicFramePr/>
          <p:nvPr>
            <p:extLst>
              <p:ext uri="{D42A27DB-BD31-4B8C-83A1-F6EECF244321}">
                <p14:modId xmlns:p14="http://schemas.microsoft.com/office/powerpoint/2010/main" val="2611123149"/>
              </p:ext>
            </p:extLst>
          </p:nvPr>
        </p:nvGraphicFramePr>
        <p:xfrm>
          <a:off x="580594" y="341056"/>
          <a:ext cx="8096478" cy="33651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ell 2">
            <a:extLst>
              <a:ext uri="{FF2B5EF4-FFF2-40B4-BE49-F238E27FC236}">
                <a16:creationId xmlns:a16="http://schemas.microsoft.com/office/drawing/2014/main" id="{2D341867-DDFD-4759-B4BC-A1A6D60B71F9}"/>
              </a:ext>
            </a:extLst>
          </p:cNvPr>
          <p:cNvGraphicFramePr>
            <a:graphicFrameLocks noGrp="1"/>
          </p:cNvGraphicFramePr>
          <p:nvPr>
            <p:extLst>
              <p:ext uri="{D42A27DB-BD31-4B8C-83A1-F6EECF244321}">
                <p14:modId xmlns:p14="http://schemas.microsoft.com/office/powerpoint/2010/main" val="3350357561"/>
              </p:ext>
            </p:extLst>
          </p:nvPr>
        </p:nvGraphicFramePr>
        <p:xfrm>
          <a:off x="3450809" y="3975793"/>
          <a:ext cx="7834015" cy="2541151"/>
        </p:xfrm>
        <a:graphic>
          <a:graphicData uri="http://schemas.openxmlformats.org/drawingml/2006/table">
            <a:tbl>
              <a:tblPr firstRow="1" firstCol="1" bandRow="1">
                <a:tableStyleId>{69CF1AB2-1976-4502-BF36-3FF5EA218861}</a:tableStyleId>
              </a:tblPr>
              <a:tblGrid>
                <a:gridCol w="2385787">
                  <a:extLst>
                    <a:ext uri="{9D8B030D-6E8A-4147-A177-3AD203B41FA5}">
                      <a16:colId xmlns:a16="http://schemas.microsoft.com/office/drawing/2014/main" val="733394059"/>
                    </a:ext>
                  </a:extLst>
                </a:gridCol>
                <a:gridCol w="1147864">
                  <a:extLst>
                    <a:ext uri="{9D8B030D-6E8A-4147-A177-3AD203B41FA5}">
                      <a16:colId xmlns:a16="http://schemas.microsoft.com/office/drawing/2014/main" val="3760602079"/>
                    </a:ext>
                  </a:extLst>
                </a:gridCol>
                <a:gridCol w="1274323">
                  <a:extLst>
                    <a:ext uri="{9D8B030D-6E8A-4147-A177-3AD203B41FA5}">
                      <a16:colId xmlns:a16="http://schemas.microsoft.com/office/drawing/2014/main" val="2014958335"/>
                    </a:ext>
                  </a:extLst>
                </a:gridCol>
                <a:gridCol w="1225685">
                  <a:extLst>
                    <a:ext uri="{9D8B030D-6E8A-4147-A177-3AD203B41FA5}">
                      <a16:colId xmlns:a16="http://schemas.microsoft.com/office/drawing/2014/main" val="1037269959"/>
                    </a:ext>
                  </a:extLst>
                </a:gridCol>
                <a:gridCol w="1800356">
                  <a:extLst>
                    <a:ext uri="{9D8B030D-6E8A-4147-A177-3AD203B41FA5}">
                      <a16:colId xmlns:a16="http://schemas.microsoft.com/office/drawing/2014/main" val="2417558146"/>
                    </a:ext>
                  </a:extLst>
                </a:gridCol>
              </a:tblGrid>
              <a:tr h="345614">
                <a:tc gridSpan="5">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n-NO" sz="1200" b="1" kern="1200">
                          <a:solidFill>
                            <a:schemeClr val="dk1"/>
                          </a:solidFill>
                          <a:effectLst/>
                          <a:latin typeface="+mn-lt"/>
                          <a:ea typeface="+mn-ea"/>
                          <a:cs typeface="+mn-cs"/>
                        </a:rPr>
                        <a:t>Tabell 14: Tal på besøk, utlån og førespurnader på lesesal etter institusjonstype i 2019</a:t>
                      </a:r>
                      <a:endParaRPr lang="nb-NO" sz="1200" b="1" kern="1200">
                        <a:solidFill>
                          <a:schemeClr val="dk1"/>
                        </a:solidFill>
                        <a:effectLst/>
                        <a:latin typeface="+mn-lt"/>
                        <a:ea typeface="+mn-ea"/>
                        <a:cs typeface="+mn-cs"/>
                      </a:endParaRPr>
                    </a:p>
                  </a:txBody>
                  <a:tcPr marL="68580" marR="68580" marT="0" marB="0" anchor="b"/>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240001424"/>
                  </a:ext>
                </a:extLst>
              </a:tr>
              <a:tr h="421187">
                <a:tc>
                  <a:txBody>
                    <a:bodyPr/>
                    <a:lstStyle/>
                    <a:p>
                      <a:pPr>
                        <a:lnSpc>
                          <a:spcPct val="107000"/>
                        </a:lnSpc>
                        <a:spcAft>
                          <a:spcPts val="0"/>
                        </a:spcAft>
                      </a:pPr>
                      <a:r>
                        <a:rPr lang="nn-NO" sz="1000">
                          <a:effectLst/>
                        </a:rPr>
                        <a:t>Institusjonstype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b="1">
                          <a:effectLst/>
                        </a:rPr>
                        <a:t>Besøk på lesesal</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b="1">
                          <a:effectLst/>
                        </a:rPr>
                        <a:t>Utlånte arkivstykke</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b="1">
                          <a:effectLst/>
                        </a:rPr>
                        <a:t>Førespurnader totalt</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b="1">
                          <a:effectLst/>
                        </a:rPr>
                        <a:t>Førespurnader om eigedom og dokumentasjon av rettar</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593715411"/>
                  </a:ext>
                </a:extLst>
              </a:tr>
              <a:tr h="177435">
                <a:tc>
                  <a:txBody>
                    <a:bodyPr/>
                    <a:lstStyle/>
                    <a:p>
                      <a:pPr>
                        <a:lnSpc>
                          <a:spcPct val="107000"/>
                        </a:lnSpc>
                        <a:spcAft>
                          <a:spcPts val="0"/>
                        </a:spcAft>
                      </a:pPr>
                      <a:r>
                        <a:rPr lang="nn-NO" sz="1000">
                          <a:effectLst/>
                        </a:rPr>
                        <a:t>Arkivverket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15 800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39 700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22 400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11 826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715752316"/>
                  </a:ext>
                </a:extLst>
              </a:tr>
              <a:tr h="177435">
                <a:tc>
                  <a:txBody>
                    <a:bodyPr/>
                    <a:lstStyle/>
                    <a:p>
                      <a:pPr>
                        <a:lnSpc>
                          <a:spcPct val="107000"/>
                        </a:lnSpc>
                        <a:spcAft>
                          <a:spcPts val="0"/>
                        </a:spcAft>
                      </a:pPr>
                      <a:r>
                        <a:rPr lang="nn-NO" sz="1000">
                          <a:effectLst/>
                        </a:rPr>
                        <a:t>(Fylkes)kommunale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7 925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10 730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26 933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17 358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151011739"/>
                  </a:ext>
                </a:extLst>
              </a:tr>
              <a:tr h="177435">
                <a:tc>
                  <a:txBody>
                    <a:bodyPr/>
                    <a:lstStyle/>
                    <a:p>
                      <a:pPr>
                        <a:lnSpc>
                          <a:spcPct val="107000"/>
                        </a:lnSpc>
                        <a:spcAft>
                          <a:spcPts val="0"/>
                        </a:spcAft>
                      </a:pPr>
                      <a:r>
                        <a:rPr lang="nn-NO" sz="1000">
                          <a:effectLst/>
                        </a:rPr>
                        <a:t>Andre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1 349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5 331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1 800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35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298563477"/>
                  </a:ext>
                </a:extLst>
              </a:tr>
              <a:tr h="177435">
                <a:tc>
                  <a:txBody>
                    <a:bodyPr/>
                    <a:lstStyle/>
                    <a:p>
                      <a:pPr>
                        <a:lnSpc>
                          <a:spcPct val="107000"/>
                        </a:lnSpc>
                        <a:spcAft>
                          <a:spcPts val="0"/>
                        </a:spcAft>
                      </a:pPr>
                      <a:r>
                        <a:rPr lang="nn-NO" sz="1000">
                          <a:effectLst/>
                        </a:rPr>
                        <a:t>SUM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25 074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55 761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51 133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29 219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283171684"/>
                  </a:ext>
                </a:extLst>
              </a:tr>
              <a:tr h="177435">
                <a:tc>
                  <a:txBody>
                    <a:bodyPr/>
                    <a:lstStyle/>
                    <a:p>
                      <a:pPr>
                        <a:lnSpc>
                          <a:spcPct val="107000"/>
                        </a:lnSpc>
                        <a:spcAft>
                          <a:spcPts val="0"/>
                        </a:spcAft>
                      </a:pPr>
                      <a:r>
                        <a:rPr lang="nn-NO" sz="1000">
                          <a:effectLst/>
                        </a:rPr>
                        <a:t>Fagbibliotek/dokumentasjonssenter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1 784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6 230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2 621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626331950"/>
                  </a:ext>
                </a:extLst>
              </a:tr>
              <a:tr h="177435">
                <a:tc>
                  <a:txBody>
                    <a:bodyPr/>
                    <a:lstStyle/>
                    <a:p>
                      <a:pPr>
                        <a:lnSpc>
                          <a:spcPct val="107000"/>
                        </a:lnSpc>
                        <a:spcAft>
                          <a:spcPts val="0"/>
                        </a:spcAft>
                      </a:pPr>
                      <a:r>
                        <a:rPr lang="nn-NO" sz="1000">
                          <a:effectLst/>
                        </a:rPr>
                        <a:t>Folkebibliotek</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199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216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84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16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200149154"/>
                  </a:ext>
                </a:extLst>
              </a:tr>
              <a:tr h="177435">
                <a:tc>
                  <a:txBody>
                    <a:bodyPr/>
                    <a:lstStyle/>
                    <a:p>
                      <a:pPr>
                        <a:lnSpc>
                          <a:spcPct val="107000"/>
                        </a:lnSpc>
                        <a:spcAft>
                          <a:spcPts val="0"/>
                        </a:spcAft>
                      </a:pPr>
                      <a:r>
                        <a:rPr lang="nn-NO" sz="1000">
                          <a:effectLst/>
                        </a:rPr>
                        <a:t>Lokalhistoriske arkiv og samlingar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1 132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359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1 510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34321224"/>
                  </a:ext>
                </a:extLst>
              </a:tr>
              <a:tr h="177435">
                <a:tc>
                  <a:txBody>
                    <a:bodyPr/>
                    <a:lstStyle/>
                    <a:p>
                      <a:pPr>
                        <a:lnSpc>
                          <a:spcPct val="107000"/>
                        </a:lnSpc>
                        <a:spcAft>
                          <a:spcPts val="0"/>
                        </a:spcAft>
                      </a:pPr>
                      <a:r>
                        <a:rPr lang="nn-NO" sz="1000">
                          <a:effectLst/>
                        </a:rPr>
                        <a:t>SUM BIBLIOTEK/LOKALHISTORISKE ARKIV</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3 115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6 805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4 215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23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42020228"/>
                  </a:ext>
                </a:extLst>
              </a:tr>
              <a:tr h="177435">
                <a:tc>
                  <a:txBody>
                    <a:bodyPr/>
                    <a:lstStyle/>
                    <a:p>
                      <a:pPr>
                        <a:lnSpc>
                          <a:spcPct val="107000"/>
                        </a:lnSpc>
                        <a:spcAft>
                          <a:spcPts val="0"/>
                        </a:spcAft>
                      </a:pPr>
                      <a:r>
                        <a:rPr lang="nn-NO" sz="1000">
                          <a:effectLst/>
                        </a:rPr>
                        <a:t>Museum</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3 687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2 975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3 963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46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546540933"/>
                  </a:ext>
                </a:extLst>
              </a:tr>
              <a:tr h="177435">
                <a:tc>
                  <a:txBody>
                    <a:bodyPr/>
                    <a:lstStyle/>
                    <a:p>
                      <a:pPr>
                        <a:lnSpc>
                          <a:spcPct val="107000"/>
                        </a:lnSpc>
                        <a:spcAft>
                          <a:spcPts val="0"/>
                        </a:spcAft>
                      </a:pPr>
                      <a:r>
                        <a:rPr lang="nn-NO" sz="1000">
                          <a:effectLst/>
                        </a:rPr>
                        <a:t>SUM ALLE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31 876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65 541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59 311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nn-NO" sz="1000">
                          <a:effectLst/>
                        </a:rPr>
                        <a:t>29 288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350430589"/>
                  </a:ext>
                </a:extLst>
              </a:tr>
            </a:tbl>
          </a:graphicData>
        </a:graphic>
      </p:graphicFrame>
    </p:spTree>
    <p:extLst>
      <p:ext uri="{BB962C8B-B14F-4D97-AF65-F5344CB8AC3E}">
        <p14:creationId xmlns:p14="http://schemas.microsoft.com/office/powerpoint/2010/main" val="383839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0000000-0008-0000-0000-000002000000}"/>
              </a:ext>
            </a:extLst>
          </p:cNvPr>
          <p:cNvGraphicFramePr/>
          <p:nvPr>
            <p:extLst>
              <p:ext uri="{D42A27DB-BD31-4B8C-83A1-F6EECF244321}">
                <p14:modId xmlns:p14="http://schemas.microsoft.com/office/powerpoint/2010/main" val="1506744798"/>
              </p:ext>
            </p:extLst>
          </p:nvPr>
        </p:nvGraphicFramePr>
        <p:xfrm>
          <a:off x="6204155" y="787434"/>
          <a:ext cx="5760720" cy="52831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ell 2">
            <a:extLst>
              <a:ext uri="{FF2B5EF4-FFF2-40B4-BE49-F238E27FC236}">
                <a16:creationId xmlns:a16="http://schemas.microsoft.com/office/drawing/2014/main" id="{4C3F6515-14A4-4843-9055-52ED24CAF039}"/>
              </a:ext>
            </a:extLst>
          </p:cNvPr>
          <p:cNvGraphicFramePr>
            <a:graphicFrameLocks noGrp="1"/>
          </p:cNvGraphicFramePr>
          <p:nvPr>
            <p:extLst>
              <p:ext uri="{D42A27DB-BD31-4B8C-83A1-F6EECF244321}">
                <p14:modId xmlns:p14="http://schemas.microsoft.com/office/powerpoint/2010/main" val="4054800323"/>
              </p:ext>
            </p:extLst>
          </p:nvPr>
        </p:nvGraphicFramePr>
        <p:xfrm>
          <a:off x="227125" y="250264"/>
          <a:ext cx="5485417" cy="3178736"/>
        </p:xfrm>
        <a:graphic>
          <a:graphicData uri="http://schemas.openxmlformats.org/drawingml/2006/table">
            <a:tbl>
              <a:tblPr firstRow="1" firstCol="1" bandRow="1">
                <a:tableStyleId>{69CF1AB2-1976-4502-BF36-3FF5EA218861}</a:tableStyleId>
              </a:tblPr>
              <a:tblGrid>
                <a:gridCol w="2720767">
                  <a:extLst>
                    <a:ext uri="{9D8B030D-6E8A-4147-A177-3AD203B41FA5}">
                      <a16:colId xmlns:a16="http://schemas.microsoft.com/office/drawing/2014/main" val="346806092"/>
                    </a:ext>
                  </a:extLst>
                </a:gridCol>
                <a:gridCol w="1371354">
                  <a:extLst>
                    <a:ext uri="{9D8B030D-6E8A-4147-A177-3AD203B41FA5}">
                      <a16:colId xmlns:a16="http://schemas.microsoft.com/office/drawing/2014/main" val="2373890287"/>
                    </a:ext>
                  </a:extLst>
                </a:gridCol>
                <a:gridCol w="1393296">
                  <a:extLst>
                    <a:ext uri="{9D8B030D-6E8A-4147-A177-3AD203B41FA5}">
                      <a16:colId xmlns:a16="http://schemas.microsoft.com/office/drawing/2014/main" val="1103593645"/>
                    </a:ext>
                  </a:extLst>
                </a:gridCol>
              </a:tblGrid>
              <a:tr h="267098">
                <a:tc gridSpan="3">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n-NO" sz="1200" kern="1200">
                          <a:effectLst/>
                        </a:rPr>
                        <a:t>Tabell 1: Hyllemeter total arkivbestand med tilvekst etter institusjonstype pr. 2019</a:t>
                      </a:r>
                      <a:endParaRPr lang="nb-NO" sz="1200" b="1" kern="1200">
                        <a:solidFill>
                          <a:schemeClr val="lt1"/>
                        </a:solidFill>
                        <a:effectLst/>
                        <a:latin typeface="+mn-lt"/>
                        <a:ea typeface="+mn-ea"/>
                        <a:cs typeface="+mn-cs"/>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19896292"/>
                  </a:ext>
                </a:extLst>
              </a:tr>
              <a:tr h="267098">
                <a:tc>
                  <a:txBody>
                    <a:bodyPr/>
                    <a:lstStyle/>
                    <a:p>
                      <a:pPr>
                        <a:lnSpc>
                          <a:spcPct val="107000"/>
                        </a:lnSpc>
                        <a:spcAft>
                          <a:spcPts val="0"/>
                        </a:spcAft>
                      </a:pPr>
                      <a:r>
                        <a:rPr lang="nn-NO" sz="1000">
                          <a:effectLst/>
                        </a:rPr>
                        <a:t>Institusjonstype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Hyllemeter totalt</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Tilvekst totalt 2019</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90864474"/>
                  </a:ext>
                </a:extLst>
              </a:tr>
              <a:tr h="264454">
                <a:tc>
                  <a:txBody>
                    <a:bodyPr/>
                    <a:lstStyle/>
                    <a:p>
                      <a:pPr>
                        <a:lnSpc>
                          <a:spcPct val="107000"/>
                        </a:lnSpc>
                        <a:spcAft>
                          <a:spcPts val="0"/>
                        </a:spcAft>
                      </a:pPr>
                      <a:r>
                        <a:rPr lang="nn-NO" sz="1000">
                          <a:effectLst/>
                        </a:rPr>
                        <a:t>Arkivverket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270 760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1 881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26692307"/>
                  </a:ext>
                </a:extLst>
              </a:tr>
              <a:tr h="264454">
                <a:tc>
                  <a:txBody>
                    <a:bodyPr/>
                    <a:lstStyle/>
                    <a:p>
                      <a:pPr>
                        <a:lnSpc>
                          <a:spcPct val="107000"/>
                        </a:lnSpc>
                        <a:spcAft>
                          <a:spcPts val="0"/>
                        </a:spcAft>
                      </a:pPr>
                      <a:r>
                        <a:rPr lang="nn-NO" sz="1000">
                          <a:effectLst/>
                        </a:rPr>
                        <a:t>(Fylkes)kommunale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259 680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21 483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49993141"/>
                  </a:ext>
                </a:extLst>
              </a:tr>
              <a:tr h="264454">
                <a:tc>
                  <a:txBody>
                    <a:bodyPr/>
                    <a:lstStyle/>
                    <a:p>
                      <a:pPr>
                        <a:lnSpc>
                          <a:spcPct val="107000"/>
                        </a:lnSpc>
                        <a:spcAft>
                          <a:spcPts val="0"/>
                        </a:spcAft>
                      </a:pPr>
                      <a:r>
                        <a:rPr lang="nn-NO" sz="1000">
                          <a:effectLst/>
                        </a:rPr>
                        <a:t>Andre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14 621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644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76980479"/>
                  </a:ext>
                </a:extLst>
              </a:tr>
              <a:tr h="264454">
                <a:tc>
                  <a:txBody>
                    <a:bodyPr/>
                    <a:lstStyle/>
                    <a:p>
                      <a:pPr>
                        <a:lnSpc>
                          <a:spcPct val="107000"/>
                        </a:lnSpc>
                        <a:spcAft>
                          <a:spcPts val="0"/>
                        </a:spcAft>
                      </a:pPr>
                      <a:r>
                        <a:rPr lang="nn-NO" sz="1000">
                          <a:effectLst/>
                        </a:rPr>
                        <a:t>SUM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545 061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24 008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81787427"/>
                  </a:ext>
                </a:extLst>
              </a:tr>
              <a:tr h="264454">
                <a:tc>
                  <a:txBody>
                    <a:bodyPr/>
                    <a:lstStyle/>
                    <a:p>
                      <a:pPr>
                        <a:lnSpc>
                          <a:spcPct val="107000"/>
                        </a:lnSpc>
                        <a:spcAft>
                          <a:spcPts val="0"/>
                        </a:spcAft>
                      </a:pPr>
                      <a:r>
                        <a:rPr lang="nn-NO" sz="1000">
                          <a:effectLst/>
                        </a:rPr>
                        <a:t>Fagbibliotek/dokumentasjonssenter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14 224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735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67273720"/>
                  </a:ext>
                </a:extLst>
              </a:tr>
              <a:tr h="264454">
                <a:tc>
                  <a:txBody>
                    <a:bodyPr/>
                    <a:lstStyle/>
                    <a:p>
                      <a:pPr>
                        <a:lnSpc>
                          <a:spcPct val="107000"/>
                        </a:lnSpc>
                        <a:spcAft>
                          <a:spcPts val="0"/>
                        </a:spcAft>
                      </a:pPr>
                      <a:r>
                        <a:rPr lang="nn-NO" sz="1000">
                          <a:effectLst/>
                        </a:rPr>
                        <a:t>Folkebibliotek</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2 654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1 155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19598945"/>
                  </a:ext>
                </a:extLst>
              </a:tr>
              <a:tr h="264454">
                <a:tc>
                  <a:txBody>
                    <a:bodyPr/>
                    <a:lstStyle/>
                    <a:p>
                      <a:pPr>
                        <a:lnSpc>
                          <a:spcPct val="107000"/>
                        </a:lnSpc>
                        <a:spcAft>
                          <a:spcPts val="0"/>
                        </a:spcAft>
                      </a:pPr>
                      <a:r>
                        <a:rPr lang="nn-NO" sz="1000">
                          <a:effectLst/>
                        </a:rPr>
                        <a:t>Lokalhistoriske arkiv og samlingar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1 669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67850994"/>
                  </a:ext>
                </a:extLst>
              </a:tr>
              <a:tr h="264454">
                <a:tc>
                  <a:txBody>
                    <a:bodyPr/>
                    <a:lstStyle/>
                    <a:p>
                      <a:pPr>
                        <a:lnSpc>
                          <a:spcPct val="107000"/>
                        </a:lnSpc>
                        <a:spcAft>
                          <a:spcPts val="0"/>
                        </a:spcAft>
                      </a:pPr>
                      <a:r>
                        <a:rPr lang="nn-NO" sz="1000">
                          <a:effectLst/>
                        </a:rPr>
                        <a:t>SUM BIBLIOTEK/LOKALHISTORISKE ARKIV</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18 547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1 905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66183937"/>
                  </a:ext>
                </a:extLst>
              </a:tr>
              <a:tr h="264454">
                <a:tc>
                  <a:txBody>
                    <a:bodyPr/>
                    <a:lstStyle/>
                    <a:p>
                      <a:pPr>
                        <a:lnSpc>
                          <a:spcPct val="107000"/>
                        </a:lnSpc>
                        <a:spcAft>
                          <a:spcPts val="0"/>
                        </a:spcAft>
                      </a:pPr>
                      <a:r>
                        <a:rPr lang="nn-NO" sz="1000">
                          <a:effectLst/>
                        </a:rPr>
                        <a:t>Museum</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35 157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1 116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62988971"/>
                  </a:ext>
                </a:extLst>
              </a:tr>
              <a:tr h="264454">
                <a:tc>
                  <a:txBody>
                    <a:bodyPr/>
                    <a:lstStyle/>
                    <a:p>
                      <a:pPr>
                        <a:lnSpc>
                          <a:spcPct val="107000"/>
                        </a:lnSpc>
                        <a:spcAft>
                          <a:spcPts val="0"/>
                        </a:spcAft>
                      </a:pPr>
                      <a:r>
                        <a:rPr lang="nn-NO" sz="1000">
                          <a:effectLst/>
                        </a:rPr>
                        <a:t>SUM ALLE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598 765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27 029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31723599"/>
                  </a:ext>
                </a:extLst>
              </a:tr>
            </a:tbl>
          </a:graphicData>
        </a:graphic>
      </p:graphicFrame>
      <p:graphicFrame>
        <p:nvGraphicFramePr>
          <p:cNvPr id="4" name="Diagram 3">
            <a:extLst>
              <a:ext uri="{FF2B5EF4-FFF2-40B4-BE49-F238E27FC236}">
                <a16:creationId xmlns:a16="http://schemas.microsoft.com/office/drawing/2014/main" id="{00000000-0008-0000-0000-000003000000}"/>
              </a:ext>
            </a:extLst>
          </p:cNvPr>
          <p:cNvGraphicFramePr/>
          <p:nvPr>
            <p:extLst>
              <p:ext uri="{D42A27DB-BD31-4B8C-83A1-F6EECF244321}">
                <p14:modId xmlns:p14="http://schemas.microsoft.com/office/powerpoint/2010/main" val="2341381403"/>
              </p:ext>
            </p:extLst>
          </p:nvPr>
        </p:nvGraphicFramePr>
        <p:xfrm>
          <a:off x="227125" y="3860696"/>
          <a:ext cx="5724525" cy="27470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53066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506DBCBD-1317-4330-B947-BE29857B8DD2}"/>
              </a:ext>
            </a:extLst>
          </p:cNvPr>
          <p:cNvGraphicFramePr>
            <a:graphicFrameLocks noGrp="1"/>
          </p:cNvGraphicFramePr>
          <p:nvPr>
            <p:extLst>
              <p:ext uri="{D42A27DB-BD31-4B8C-83A1-F6EECF244321}">
                <p14:modId xmlns:p14="http://schemas.microsoft.com/office/powerpoint/2010/main" val="250099708"/>
              </p:ext>
            </p:extLst>
          </p:nvPr>
        </p:nvGraphicFramePr>
        <p:xfrm>
          <a:off x="326922" y="470284"/>
          <a:ext cx="7312743" cy="1773988"/>
        </p:xfrm>
        <a:graphic>
          <a:graphicData uri="http://schemas.openxmlformats.org/drawingml/2006/table">
            <a:tbl>
              <a:tblPr firstRow="1" firstCol="1" bandRow="1">
                <a:tableStyleId>{69CF1AB2-1976-4502-BF36-3FF5EA218861}</a:tableStyleId>
              </a:tblPr>
              <a:tblGrid>
                <a:gridCol w="2856929">
                  <a:extLst>
                    <a:ext uri="{9D8B030D-6E8A-4147-A177-3AD203B41FA5}">
                      <a16:colId xmlns:a16="http://schemas.microsoft.com/office/drawing/2014/main" val="1218944965"/>
                    </a:ext>
                  </a:extLst>
                </a:gridCol>
                <a:gridCol w="1113222">
                  <a:extLst>
                    <a:ext uri="{9D8B030D-6E8A-4147-A177-3AD203B41FA5}">
                      <a16:colId xmlns:a16="http://schemas.microsoft.com/office/drawing/2014/main" val="3557166097"/>
                    </a:ext>
                  </a:extLst>
                </a:gridCol>
                <a:gridCol w="1114685">
                  <a:extLst>
                    <a:ext uri="{9D8B030D-6E8A-4147-A177-3AD203B41FA5}">
                      <a16:colId xmlns:a16="http://schemas.microsoft.com/office/drawing/2014/main" val="762563773"/>
                    </a:ext>
                  </a:extLst>
                </a:gridCol>
                <a:gridCol w="1113222">
                  <a:extLst>
                    <a:ext uri="{9D8B030D-6E8A-4147-A177-3AD203B41FA5}">
                      <a16:colId xmlns:a16="http://schemas.microsoft.com/office/drawing/2014/main" val="4136901923"/>
                    </a:ext>
                  </a:extLst>
                </a:gridCol>
                <a:gridCol w="1114685">
                  <a:extLst>
                    <a:ext uri="{9D8B030D-6E8A-4147-A177-3AD203B41FA5}">
                      <a16:colId xmlns:a16="http://schemas.microsoft.com/office/drawing/2014/main" val="4071661404"/>
                    </a:ext>
                  </a:extLst>
                </a:gridCol>
              </a:tblGrid>
              <a:tr h="286800">
                <a:tc gridSpan="5">
                  <a:txBody>
                    <a:bodyPr/>
                    <a:lstStyle/>
                    <a:p>
                      <a:pPr fontAlgn="base"/>
                      <a:r>
                        <a:rPr lang="nn-NO" sz="1200" b="1" kern="1200">
                          <a:solidFill>
                            <a:schemeClr val="dk1"/>
                          </a:solidFill>
                          <a:effectLst/>
                          <a:latin typeface="+mn-lt"/>
                          <a:ea typeface="+mn-ea"/>
                          <a:cs typeface="+mn-cs"/>
                        </a:rPr>
                        <a:t>Tabell 15: Utvikling i tal på bevaringsinstitusjonar som publiserer kjelder på Digitalarkivet 2017-2019</a:t>
                      </a:r>
                      <a:endParaRPr lang="nb-NO" sz="1200" b="1" kern="1200">
                        <a:solidFill>
                          <a:schemeClr val="dk1"/>
                        </a:solidFill>
                        <a:effectLst/>
                        <a:latin typeface="+mn-lt"/>
                        <a:ea typeface="+mn-ea"/>
                        <a:cs typeface="+mn-cs"/>
                      </a:endParaRPr>
                    </a:p>
                  </a:txBody>
                  <a:tcPr marL="44450" marR="44450" marT="9525" marB="9525"/>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extLst>
                  <a:ext uri="{0D108BD9-81ED-4DB2-BD59-A6C34878D82A}">
                    <a16:rowId xmlns:a16="http://schemas.microsoft.com/office/drawing/2014/main" val="3147397474"/>
                  </a:ext>
                </a:extLst>
              </a:tr>
              <a:tr h="382605">
                <a:tc>
                  <a:txBody>
                    <a:bodyPr/>
                    <a:lstStyle/>
                    <a:p>
                      <a:pPr>
                        <a:lnSpc>
                          <a:spcPct val="107000"/>
                        </a:lnSpc>
                        <a:spcAft>
                          <a:spcPts val="0"/>
                        </a:spcAft>
                      </a:pPr>
                      <a:r>
                        <a:rPr lang="nn-NO" sz="1000">
                          <a:effectLst/>
                        </a:rPr>
                        <a:t>Bevaringsinstitusjonar som publiserer kjelder på Digitalarkivet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b="1">
                          <a:effectLst/>
                        </a:rPr>
                        <a:t>2017</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b="1">
                          <a:effectLst/>
                        </a:rPr>
                        <a:t>2018</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b="1">
                          <a:effectLst/>
                        </a:rPr>
                        <a:t>2019</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b="1">
                          <a:effectLst/>
                        </a:rPr>
                        <a:t>Endring </a:t>
                      </a:r>
                      <a:endParaRPr lang="nb-NO" sz="1100" b="1">
                        <a:effectLst/>
                      </a:endParaRPr>
                    </a:p>
                    <a:p>
                      <a:pPr algn="r">
                        <a:lnSpc>
                          <a:spcPct val="107000"/>
                        </a:lnSpc>
                        <a:spcAft>
                          <a:spcPts val="0"/>
                        </a:spcAft>
                      </a:pPr>
                      <a:r>
                        <a:rPr lang="nn-NO" sz="1000" b="1">
                          <a:effectLst/>
                        </a:rPr>
                        <a:t>siste åre</a:t>
                      </a:r>
                      <a:r>
                        <a:rPr lang="nb-NO" sz="1100" b="1">
                          <a:effectLst/>
                        </a:rPr>
                        <a:t>t</a:t>
                      </a:r>
                      <a:r>
                        <a:rPr lang="nb-NO" sz="1000" b="1">
                          <a:effectLst/>
                        </a:rPr>
                        <a:t> </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extLst>
                  <a:ext uri="{0D108BD9-81ED-4DB2-BD59-A6C34878D82A}">
                    <a16:rowId xmlns:a16="http://schemas.microsoft.com/office/drawing/2014/main" val="667400367"/>
                  </a:ext>
                </a:extLst>
              </a:tr>
              <a:tr h="191303">
                <a:tc>
                  <a:txBody>
                    <a:bodyPr/>
                    <a:lstStyle/>
                    <a:p>
                      <a:pPr>
                        <a:lnSpc>
                          <a:spcPct val="107000"/>
                        </a:lnSpc>
                        <a:spcAft>
                          <a:spcPts val="0"/>
                        </a:spcAft>
                      </a:pPr>
                      <a:r>
                        <a:rPr lang="nn-NO" sz="1000">
                          <a:effectLst/>
                        </a:rPr>
                        <a:t>Samla tal</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a:effectLst/>
                        </a:rPr>
                        <a:t>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a:effectLst/>
                        </a:rPr>
                        <a:t>17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a:effectLst/>
                        </a:rPr>
                        <a:t>26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a:effectLst/>
                        </a:rPr>
                        <a:t>47 %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extLst>
                  <a:ext uri="{0D108BD9-81ED-4DB2-BD59-A6C34878D82A}">
                    <a16:rowId xmlns:a16="http://schemas.microsoft.com/office/drawing/2014/main" val="2904410572"/>
                  </a:ext>
                </a:extLst>
              </a:tr>
              <a:tr h="191303">
                <a:tc>
                  <a:txBody>
                    <a:bodyPr/>
                    <a:lstStyle/>
                    <a:p>
                      <a:pPr>
                        <a:lnSpc>
                          <a:spcPct val="107000"/>
                        </a:lnSpc>
                        <a:spcAft>
                          <a:spcPts val="0"/>
                        </a:spcAft>
                      </a:pPr>
                      <a:r>
                        <a:rPr lang="nn-NO" sz="1000">
                          <a:effectLst/>
                        </a:rPr>
                        <a:t>av desse, (fylkes)kommunale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a:effectLst/>
                        </a:rPr>
                        <a: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a:effectLst/>
                        </a:rPr>
                        <a:t>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a:effectLst/>
                        </a:rPr>
                        <a:t>15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a:effectLst/>
                        </a:rPr>
                        <a: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extLst>
                  <a:ext uri="{0D108BD9-81ED-4DB2-BD59-A6C34878D82A}">
                    <a16:rowId xmlns:a16="http://schemas.microsoft.com/office/drawing/2014/main" val="4089144790"/>
                  </a:ext>
                </a:extLst>
              </a:tr>
              <a:tr h="191303">
                <a:tc>
                  <a:txBody>
                    <a:bodyPr/>
                    <a:lstStyle/>
                    <a:p>
                      <a:pPr>
                        <a:lnSpc>
                          <a:spcPct val="107000"/>
                        </a:lnSpc>
                        <a:spcAft>
                          <a:spcPts val="0"/>
                        </a:spcAft>
                      </a:pPr>
                      <a:r>
                        <a:rPr lang="nn-NO" sz="1000">
                          <a:effectLst/>
                        </a:rPr>
                        <a:t>av desse, private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a:effectLst/>
                        </a:rPr>
                        <a: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a:effectLst/>
                        </a:rPr>
                        <a:t>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a:effectLst/>
                        </a:rPr>
                        <a:t>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a:effectLst/>
                        </a:rPr>
                        <a: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extLst>
                  <a:ext uri="{0D108BD9-81ED-4DB2-BD59-A6C34878D82A}">
                    <a16:rowId xmlns:a16="http://schemas.microsoft.com/office/drawing/2014/main" val="4246865601"/>
                  </a:ext>
                </a:extLst>
              </a:tr>
              <a:tr h="191303">
                <a:tc>
                  <a:txBody>
                    <a:bodyPr/>
                    <a:lstStyle/>
                    <a:p>
                      <a:pPr>
                        <a:lnSpc>
                          <a:spcPct val="107000"/>
                        </a:lnSpc>
                        <a:spcAft>
                          <a:spcPts val="0"/>
                        </a:spcAft>
                      </a:pPr>
                      <a:r>
                        <a:rPr lang="nn-NO" sz="1000">
                          <a:effectLst/>
                        </a:rPr>
                        <a:t>av desse, andre</a:t>
                      </a:r>
                      <a:r>
                        <a:rPr lang="nb-NO" sz="1100">
                          <a:effectLst/>
                        </a:rPr>
                        <a: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a:effectLst/>
                        </a:rPr>
                        <a: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a:effectLst/>
                        </a:rPr>
                        <a:t>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a:effectLst/>
                        </a:rPr>
                        <a:t>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a:txBody>
                    <a:bodyPr/>
                    <a:lstStyle/>
                    <a:p>
                      <a:pPr algn="r">
                        <a:lnSpc>
                          <a:spcPct val="107000"/>
                        </a:lnSpc>
                        <a:spcAft>
                          <a:spcPts val="0"/>
                        </a:spcAft>
                      </a:pPr>
                      <a:r>
                        <a:rPr lang="nn-NO" sz="1000">
                          <a:effectLst/>
                        </a:rPr>
                        <a: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extLst>
                  <a:ext uri="{0D108BD9-81ED-4DB2-BD59-A6C34878D82A}">
                    <a16:rowId xmlns:a16="http://schemas.microsoft.com/office/drawing/2014/main" val="937182671"/>
                  </a:ext>
                </a:extLst>
              </a:tr>
              <a:tr h="339371">
                <a:tc gridSpan="5">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n-NO" sz="1000" b="0" i="1" kern="1200">
                          <a:solidFill>
                            <a:schemeClr val="dk1"/>
                          </a:solidFill>
                          <a:effectLst/>
                          <a:latin typeface="+mn-lt"/>
                          <a:ea typeface="+mn-ea"/>
                          <a:cs typeface="+mn-cs"/>
                        </a:rPr>
                        <a:t>* Kategorien “andre” omfattar bevaringsinstitusjonar som er heilt eller delvis fullfinansiert av det offentlege, som nasjonale museum, men som ikkje har arkivplikt etter arkivlova. Dei er derfor, i denne samanhengen, likestilt med andre private bevaringsinstitusjonar.</a:t>
                      </a:r>
                      <a:endParaRPr lang="nb-NO" sz="1000" b="0" i="1" kern="1200">
                        <a:solidFill>
                          <a:schemeClr val="dk1"/>
                        </a:solidFill>
                        <a:effectLst/>
                        <a:latin typeface="+mn-lt"/>
                        <a:ea typeface="+mn-ea"/>
                        <a:cs typeface="+mn-cs"/>
                      </a:endParaRPr>
                    </a:p>
                  </a:txBody>
                  <a:tcPr marL="44450" marR="44450" marT="9525" marB="9525"/>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9525" marB="9525"/>
                </a:tc>
                <a:extLst>
                  <a:ext uri="{0D108BD9-81ED-4DB2-BD59-A6C34878D82A}">
                    <a16:rowId xmlns:a16="http://schemas.microsoft.com/office/drawing/2014/main" val="4124195130"/>
                  </a:ext>
                </a:extLst>
              </a:tr>
            </a:tbl>
          </a:graphicData>
        </a:graphic>
      </p:graphicFrame>
      <p:graphicFrame>
        <p:nvGraphicFramePr>
          <p:cNvPr id="3" name="Diagram 2">
            <a:extLst>
              <a:ext uri="{FF2B5EF4-FFF2-40B4-BE49-F238E27FC236}">
                <a16:creationId xmlns:a16="http://schemas.microsoft.com/office/drawing/2014/main" id="{CEFA3C42-215B-4589-B7EA-5F55CCF1C913}"/>
              </a:ext>
            </a:extLst>
          </p:cNvPr>
          <p:cNvGraphicFramePr/>
          <p:nvPr>
            <p:extLst>
              <p:ext uri="{D42A27DB-BD31-4B8C-83A1-F6EECF244321}">
                <p14:modId xmlns:p14="http://schemas.microsoft.com/office/powerpoint/2010/main" val="3530166734"/>
              </p:ext>
            </p:extLst>
          </p:nvPr>
        </p:nvGraphicFramePr>
        <p:xfrm>
          <a:off x="2422187" y="2802193"/>
          <a:ext cx="9124545" cy="37153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7727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99FA1E00-7D70-404D-9137-43A80DFD10BA}"/>
              </a:ext>
            </a:extLst>
          </p:cNvPr>
          <p:cNvGraphicFramePr/>
          <p:nvPr>
            <p:extLst>
              <p:ext uri="{D42A27DB-BD31-4B8C-83A1-F6EECF244321}">
                <p14:modId xmlns:p14="http://schemas.microsoft.com/office/powerpoint/2010/main" val="4039943970"/>
              </p:ext>
            </p:extLst>
          </p:nvPr>
        </p:nvGraphicFramePr>
        <p:xfrm>
          <a:off x="1023026" y="1174876"/>
          <a:ext cx="10145948" cy="45082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35076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F1D5100-5986-4FEC-B679-DF350A62F7E8}"/>
              </a:ext>
            </a:extLst>
          </p:cNvPr>
          <p:cNvGraphicFramePr/>
          <p:nvPr>
            <p:extLst>
              <p:ext uri="{D42A27DB-BD31-4B8C-83A1-F6EECF244321}">
                <p14:modId xmlns:p14="http://schemas.microsoft.com/office/powerpoint/2010/main" val="3140209743"/>
              </p:ext>
            </p:extLst>
          </p:nvPr>
        </p:nvGraphicFramePr>
        <p:xfrm>
          <a:off x="1867276" y="429085"/>
          <a:ext cx="8457447" cy="29999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ell 2">
            <a:extLst>
              <a:ext uri="{FF2B5EF4-FFF2-40B4-BE49-F238E27FC236}">
                <a16:creationId xmlns:a16="http://schemas.microsoft.com/office/drawing/2014/main" id="{B0895C5D-CF5F-40DC-9FBD-5063FDE4F922}"/>
              </a:ext>
            </a:extLst>
          </p:cNvPr>
          <p:cNvGraphicFramePr>
            <a:graphicFrameLocks noGrp="1"/>
          </p:cNvGraphicFramePr>
          <p:nvPr>
            <p:extLst>
              <p:ext uri="{D42A27DB-BD31-4B8C-83A1-F6EECF244321}">
                <p14:modId xmlns:p14="http://schemas.microsoft.com/office/powerpoint/2010/main" val="625747901"/>
              </p:ext>
            </p:extLst>
          </p:nvPr>
        </p:nvGraphicFramePr>
        <p:xfrm>
          <a:off x="482272" y="4014518"/>
          <a:ext cx="5997186" cy="2414397"/>
        </p:xfrm>
        <a:graphic>
          <a:graphicData uri="http://schemas.openxmlformats.org/drawingml/2006/table">
            <a:tbl>
              <a:tblPr firstRow="1" firstCol="1" bandRow="1">
                <a:tableStyleId>{69CF1AB2-1976-4502-BF36-3FF5EA218861}</a:tableStyleId>
              </a:tblPr>
              <a:tblGrid>
                <a:gridCol w="2440715">
                  <a:extLst>
                    <a:ext uri="{9D8B030D-6E8A-4147-A177-3AD203B41FA5}">
                      <a16:colId xmlns:a16="http://schemas.microsoft.com/office/drawing/2014/main" val="1634519491"/>
                    </a:ext>
                  </a:extLst>
                </a:gridCol>
                <a:gridCol w="1334922">
                  <a:extLst>
                    <a:ext uri="{9D8B030D-6E8A-4147-A177-3AD203B41FA5}">
                      <a16:colId xmlns:a16="http://schemas.microsoft.com/office/drawing/2014/main" val="3214427892"/>
                    </a:ext>
                  </a:extLst>
                </a:gridCol>
                <a:gridCol w="1085869">
                  <a:extLst>
                    <a:ext uri="{9D8B030D-6E8A-4147-A177-3AD203B41FA5}">
                      <a16:colId xmlns:a16="http://schemas.microsoft.com/office/drawing/2014/main" val="2694102112"/>
                    </a:ext>
                  </a:extLst>
                </a:gridCol>
                <a:gridCol w="1135680">
                  <a:extLst>
                    <a:ext uri="{9D8B030D-6E8A-4147-A177-3AD203B41FA5}">
                      <a16:colId xmlns:a16="http://schemas.microsoft.com/office/drawing/2014/main" val="1702072430"/>
                    </a:ext>
                  </a:extLst>
                </a:gridCol>
              </a:tblGrid>
              <a:tr h="190500">
                <a:tc gridSpan="4">
                  <a:txBody>
                    <a:bodyPr/>
                    <a:lstStyle/>
                    <a:p>
                      <a:pPr marL="0" marR="0" lvl="0" indent="0" algn="l" defTabSz="914400" rtl="0" eaLnBrk="1" fontAlgn="base" latinLnBrk="0" hangingPunct="1">
                        <a:lnSpc>
                          <a:spcPct val="107000"/>
                        </a:lnSpc>
                        <a:spcBef>
                          <a:spcPts val="0"/>
                        </a:spcBef>
                        <a:spcAft>
                          <a:spcPts val="0"/>
                        </a:spcAft>
                        <a:buClrTx/>
                        <a:buSzTx/>
                        <a:buFontTx/>
                        <a:buNone/>
                        <a:tabLst/>
                        <a:defRPr/>
                      </a:pPr>
                      <a:r>
                        <a:rPr lang="nn-NO" sz="1200" b="1" kern="1200">
                          <a:solidFill>
                            <a:schemeClr val="dk1"/>
                          </a:solidFill>
                          <a:effectLst/>
                          <a:latin typeface="+mn-lt"/>
                          <a:ea typeface="+mn-ea"/>
                          <a:cs typeface="+mn-cs"/>
                        </a:rPr>
                        <a:t>Tabell 16: Årsverk totalt knytta til arkiv i etter institusjonstype i 2019 </a:t>
                      </a:r>
                      <a:endParaRPr lang="nb-NO" sz="1200" b="1" kern="1200">
                        <a:solidFill>
                          <a:schemeClr val="dk1"/>
                        </a:solidFill>
                        <a:effectLst/>
                        <a:latin typeface="+mn-lt"/>
                        <a:ea typeface="+mn-ea"/>
                        <a:cs typeface="+mn-cs"/>
                      </a:endParaRPr>
                    </a:p>
                  </a:txBody>
                  <a:tcPr marL="0" marR="0" marT="0" marB="0"/>
                </a:tc>
                <a:tc hMerge="1">
                  <a:txBody>
                    <a:bodyPr/>
                    <a:lstStyle/>
                    <a:p>
                      <a:pPr algn="r" fontAlgn="base">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pPr algn="r" fontAlgn="base">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pPr algn="r" fontAlgn="base">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087160212"/>
                  </a:ext>
                </a:extLst>
              </a:tr>
              <a:tr h="190500">
                <a:tc>
                  <a:txBody>
                    <a:bodyPr/>
                    <a:lstStyle/>
                    <a:p>
                      <a:pPr fontAlgn="base">
                        <a:lnSpc>
                          <a:spcPct val="107000"/>
                        </a:lnSpc>
                        <a:spcAft>
                          <a:spcPts val="0"/>
                        </a:spcAft>
                      </a:pPr>
                      <a:r>
                        <a:rPr lang="nb-NO" sz="1000">
                          <a:effectLst/>
                        </a:rPr>
                        <a:t>Institusjonstype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b="1">
                          <a:effectLst/>
                        </a:rPr>
                        <a:t>Totalt </a:t>
                      </a:r>
                      <a:endParaRPr lang="nb-NO" sz="1100" b="1">
                        <a:effectLst/>
                      </a:endParaRPr>
                    </a:p>
                    <a:p>
                      <a:pPr algn="r" fontAlgn="base">
                        <a:lnSpc>
                          <a:spcPct val="107000"/>
                        </a:lnSpc>
                        <a:spcAft>
                          <a:spcPts val="0"/>
                        </a:spcAft>
                      </a:pPr>
                      <a:r>
                        <a:rPr lang="nb-NO" sz="1000" b="1">
                          <a:effectLst/>
                        </a:rPr>
                        <a:t>(dvs. arkivrelaterte) </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r" fontAlgn="base">
                        <a:lnSpc>
                          <a:spcPct val="107000"/>
                        </a:lnSpc>
                        <a:spcAft>
                          <a:spcPts val="0"/>
                        </a:spcAft>
                      </a:pPr>
                      <a:r>
                        <a:rPr lang="nb-NO" sz="1000" b="1">
                          <a:effectLst/>
                        </a:rPr>
                        <a:t>Arkivfaglege </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r" fontAlgn="base">
                        <a:lnSpc>
                          <a:spcPct val="107000"/>
                        </a:lnSpc>
                        <a:spcAft>
                          <a:spcPts val="0"/>
                        </a:spcAft>
                      </a:pPr>
                      <a:r>
                        <a:rPr lang="nb-NO" sz="1000" b="1">
                          <a:effectLst/>
                        </a:rPr>
                        <a:t>Andre </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720377385"/>
                  </a:ext>
                </a:extLst>
              </a:tr>
              <a:tr h="190500">
                <a:tc>
                  <a:txBody>
                    <a:bodyPr/>
                    <a:lstStyle/>
                    <a:p>
                      <a:pPr fontAlgn="base">
                        <a:lnSpc>
                          <a:spcPct val="107000"/>
                        </a:lnSpc>
                        <a:spcAft>
                          <a:spcPts val="0"/>
                        </a:spcAft>
                      </a:pPr>
                      <a:r>
                        <a:rPr lang="nb-NO" sz="1000">
                          <a:effectLst/>
                        </a:rPr>
                        <a:t>Arkivverket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278,40 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214,06 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64,34 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346265410"/>
                  </a:ext>
                </a:extLst>
              </a:tr>
              <a:tr h="190500">
                <a:tc>
                  <a:txBody>
                    <a:bodyPr/>
                    <a:lstStyle/>
                    <a:p>
                      <a:pPr fontAlgn="base">
                        <a:lnSpc>
                          <a:spcPct val="107000"/>
                        </a:lnSpc>
                        <a:spcAft>
                          <a:spcPts val="0"/>
                        </a:spcAft>
                      </a:pPr>
                      <a:r>
                        <a:rPr lang="nb-NO" sz="1000">
                          <a:effectLst/>
                        </a:rPr>
                        <a:t>(Fylkes)kommunale arkivinstitusjonar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446,75 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406,30 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34,50 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299373140"/>
                  </a:ext>
                </a:extLst>
              </a:tr>
              <a:tr h="190500">
                <a:tc>
                  <a:txBody>
                    <a:bodyPr/>
                    <a:lstStyle/>
                    <a:p>
                      <a:pPr fontAlgn="base">
                        <a:lnSpc>
                          <a:spcPct val="107000"/>
                        </a:lnSpc>
                        <a:spcAft>
                          <a:spcPts val="0"/>
                        </a:spcAft>
                      </a:pPr>
                      <a:r>
                        <a:rPr lang="nb-NO" sz="1000">
                          <a:effectLst/>
                        </a:rPr>
                        <a:t>Andre arkivinstitusjonar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49,35 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32,25 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17,10 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2506497403"/>
                  </a:ext>
                </a:extLst>
              </a:tr>
              <a:tr h="190500">
                <a:tc>
                  <a:txBody>
                    <a:bodyPr/>
                    <a:lstStyle/>
                    <a:p>
                      <a:pPr fontAlgn="base">
                        <a:lnSpc>
                          <a:spcPct val="107000"/>
                        </a:lnSpc>
                        <a:spcAft>
                          <a:spcPts val="0"/>
                        </a:spcAft>
                      </a:pPr>
                      <a:r>
                        <a:rPr lang="nb-NO" sz="1000">
                          <a:effectLst/>
                        </a:rPr>
                        <a:t>SUM ARKIVINSTITUSJONAR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774,50 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652,61 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115,94 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3276344751"/>
                  </a:ext>
                </a:extLst>
              </a:tr>
              <a:tr h="190500">
                <a:tc>
                  <a:txBody>
                    <a:bodyPr/>
                    <a:lstStyle/>
                    <a:p>
                      <a:pPr fontAlgn="base">
                        <a:lnSpc>
                          <a:spcPct val="107000"/>
                        </a:lnSpc>
                        <a:spcAft>
                          <a:spcPts val="0"/>
                        </a:spcAft>
                      </a:pPr>
                      <a:r>
                        <a:rPr lang="nb-NO" sz="1000">
                          <a:effectLst/>
                        </a:rPr>
                        <a:t>Fagbibliotek/dokumentasjonssenter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14,00 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14,00 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Ikkje svart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2327520391"/>
                  </a:ext>
                </a:extLst>
              </a:tr>
              <a:tr h="190500">
                <a:tc>
                  <a:txBody>
                    <a:bodyPr/>
                    <a:lstStyle/>
                    <a:p>
                      <a:pPr fontAlgn="base">
                        <a:lnSpc>
                          <a:spcPct val="107000"/>
                        </a:lnSpc>
                        <a:spcAft>
                          <a:spcPts val="0"/>
                        </a:spcAft>
                      </a:pPr>
                      <a:r>
                        <a:rPr lang="nb-NO" sz="1000">
                          <a:effectLst/>
                        </a:rPr>
                        <a:t>Folkebibliotek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0,75 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0,75 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Ikkje svart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768063674"/>
                  </a:ext>
                </a:extLst>
              </a:tr>
              <a:tr h="190500">
                <a:tc>
                  <a:txBody>
                    <a:bodyPr/>
                    <a:lstStyle/>
                    <a:p>
                      <a:pPr fontAlgn="base">
                        <a:lnSpc>
                          <a:spcPct val="107000"/>
                        </a:lnSpc>
                        <a:spcAft>
                          <a:spcPts val="0"/>
                        </a:spcAft>
                      </a:pPr>
                      <a:r>
                        <a:rPr lang="nb-NO" sz="1000">
                          <a:effectLst/>
                        </a:rPr>
                        <a:t>Lokalhistoriske arkiv og samlingar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1,60  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1,60 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Ikkje svart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2505795811"/>
                  </a:ext>
                </a:extLst>
              </a:tr>
              <a:tr h="190500">
                <a:tc>
                  <a:txBody>
                    <a:bodyPr/>
                    <a:lstStyle/>
                    <a:p>
                      <a:pPr fontAlgn="base">
                        <a:lnSpc>
                          <a:spcPct val="107000"/>
                        </a:lnSpc>
                        <a:spcAft>
                          <a:spcPts val="0"/>
                        </a:spcAft>
                      </a:pPr>
                      <a:r>
                        <a:rPr lang="nb-NO" sz="1000">
                          <a:effectLst/>
                        </a:rPr>
                        <a:t>SUM BIBLIOTEK/LOKALHISTORISKE ARKIV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16,35 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16,35 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Ikkje svart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620118083"/>
                  </a:ext>
                </a:extLst>
              </a:tr>
              <a:tr h="190500">
                <a:tc>
                  <a:txBody>
                    <a:bodyPr/>
                    <a:lstStyle/>
                    <a:p>
                      <a:pPr fontAlgn="base">
                        <a:lnSpc>
                          <a:spcPct val="107000"/>
                        </a:lnSpc>
                        <a:spcAft>
                          <a:spcPts val="0"/>
                        </a:spcAft>
                      </a:pPr>
                      <a:r>
                        <a:rPr lang="nb-NO" sz="1000">
                          <a:effectLst/>
                        </a:rPr>
                        <a:t>Museum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52,59 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52,59 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Ikkje svart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54451749"/>
                  </a:ext>
                </a:extLst>
              </a:tr>
              <a:tr h="190500">
                <a:tc>
                  <a:txBody>
                    <a:bodyPr/>
                    <a:lstStyle/>
                    <a:p>
                      <a:pPr fontAlgn="base">
                        <a:lnSpc>
                          <a:spcPct val="107000"/>
                        </a:lnSpc>
                        <a:spcAft>
                          <a:spcPts val="0"/>
                        </a:spcAft>
                      </a:pPr>
                      <a:r>
                        <a:rPr lang="nb-NO" sz="1000">
                          <a:effectLst/>
                        </a:rPr>
                        <a:t>SUM ALLE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843,44 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721,55 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115,94 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3129124174"/>
                  </a:ext>
                </a:extLst>
              </a:tr>
            </a:tbl>
          </a:graphicData>
        </a:graphic>
      </p:graphicFrame>
      <p:graphicFrame>
        <p:nvGraphicFramePr>
          <p:cNvPr id="4" name="Tabell 3">
            <a:extLst>
              <a:ext uri="{FF2B5EF4-FFF2-40B4-BE49-F238E27FC236}">
                <a16:creationId xmlns:a16="http://schemas.microsoft.com/office/drawing/2014/main" id="{23EEE66E-808C-4BC1-B828-FCA238B29B97}"/>
              </a:ext>
            </a:extLst>
          </p:cNvPr>
          <p:cNvGraphicFramePr>
            <a:graphicFrameLocks noGrp="1"/>
          </p:cNvGraphicFramePr>
          <p:nvPr>
            <p:extLst>
              <p:ext uri="{D42A27DB-BD31-4B8C-83A1-F6EECF244321}">
                <p14:modId xmlns:p14="http://schemas.microsoft.com/office/powerpoint/2010/main" val="1295447713"/>
              </p:ext>
            </p:extLst>
          </p:nvPr>
        </p:nvGraphicFramePr>
        <p:xfrm>
          <a:off x="7145746" y="3769469"/>
          <a:ext cx="4661259" cy="2659446"/>
        </p:xfrm>
        <a:graphic>
          <a:graphicData uri="http://schemas.openxmlformats.org/drawingml/2006/table">
            <a:tbl>
              <a:tblPr firstRow="1" firstCol="1" bandRow="1">
                <a:tableStyleId>{69CF1AB2-1976-4502-BF36-3FF5EA218861}</a:tableStyleId>
              </a:tblPr>
              <a:tblGrid>
                <a:gridCol w="2574128">
                  <a:extLst>
                    <a:ext uri="{9D8B030D-6E8A-4147-A177-3AD203B41FA5}">
                      <a16:colId xmlns:a16="http://schemas.microsoft.com/office/drawing/2014/main" val="3677346726"/>
                    </a:ext>
                  </a:extLst>
                </a:gridCol>
                <a:gridCol w="1012645">
                  <a:extLst>
                    <a:ext uri="{9D8B030D-6E8A-4147-A177-3AD203B41FA5}">
                      <a16:colId xmlns:a16="http://schemas.microsoft.com/office/drawing/2014/main" val="1487608236"/>
                    </a:ext>
                  </a:extLst>
                </a:gridCol>
                <a:gridCol w="1074486">
                  <a:extLst>
                    <a:ext uri="{9D8B030D-6E8A-4147-A177-3AD203B41FA5}">
                      <a16:colId xmlns:a16="http://schemas.microsoft.com/office/drawing/2014/main" val="3213761910"/>
                    </a:ext>
                  </a:extLst>
                </a:gridCol>
              </a:tblGrid>
              <a:tr h="443241">
                <a:tc gridSpan="3">
                  <a:txBody>
                    <a:bodyPr/>
                    <a:lstStyle/>
                    <a:p>
                      <a:pPr marL="0" marR="0" lvl="0" indent="0" algn="l" defTabSz="914400" rtl="0" eaLnBrk="1" fontAlgn="base" latinLnBrk="0" hangingPunct="1">
                        <a:lnSpc>
                          <a:spcPct val="107000"/>
                        </a:lnSpc>
                        <a:spcBef>
                          <a:spcPts val="0"/>
                        </a:spcBef>
                        <a:spcAft>
                          <a:spcPts val="0"/>
                        </a:spcAft>
                        <a:buClrTx/>
                        <a:buSzTx/>
                        <a:buFontTx/>
                        <a:buNone/>
                        <a:tabLst/>
                        <a:defRPr/>
                      </a:pPr>
                      <a:r>
                        <a:rPr lang="nn-NO" sz="1200" b="1" kern="1200">
                          <a:solidFill>
                            <a:schemeClr val="dk1"/>
                          </a:solidFill>
                          <a:effectLst/>
                          <a:latin typeface="+mn-lt"/>
                          <a:ea typeface="+mn-ea"/>
                          <a:cs typeface="+mn-cs"/>
                        </a:rPr>
                        <a:t>Tabell 17: Økonomi i arkivinstitusjonar i 2019 </a:t>
                      </a:r>
                      <a:endParaRPr lang="nb-NO" sz="1200" b="1" kern="1200">
                        <a:solidFill>
                          <a:schemeClr val="dk1"/>
                        </a:solidFill>
                        <a:effectLst/>
                        <a:latin typeface="+mn-lt"/>
                        <a:ea typeface="+mn-ea"/>
                        <a:cs typeface="+mn-cs"/>
                      </a:endParaRPr>
                    </a:p>
                  </a:txBody>
                  <a:tcPr marL="0" marR="0" marT="0" marB="0"/>
                </a:tc>
                <a:tc hMerge="1">
                  <a:txBody>
                    <a:bodyPr/>
                    <a:lstStyle/>
                    <a:p>
                      <a:pPr algn="r" fontAlgn="base">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algn="r" fontAlgn="base">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749662702"/>
                  </a:ext>
                </a:extLst>
              </a:tr>
              <a:tr h="443241">
                <a:tc>
                  <a:txBody>
                    <a:bodyPr/>
                    <a:lstStyle/>
                    <a:p>
                      <a:pPr fontAlgn="base">
                        <a:lnSpc>
                          <a:spcPct val="107000"/>
                        </a:lnSpc>
                        <a:spcAft>
                          <a:spcPts val="0"/>
                        </a:spcAft>
                      </a:pPr>
                      <a:r>
                        <a:rPr lang="nb-NO" sz="1000">
                          <a:effectLst/>
                        </a:rPr>
                        <a:t>Institusjonstype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b="1">
                          <a:effectLst/>
                        </a:rPr>
                        <a:t>Driftsmiddel </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b="1">
                          <a:effectLst/>
                        </a:rPr>
                        <a:t>Driftskostnadar </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87105844"/>
                  </a:ext>
                </a:extLst>
              </a:tr>
              <a:tr h="443241">
                <a:tc>
                  <a:txBody>
                    <a:bodyPr/>
                    <a:lstStyle/>
                    <a:p>
                      <a:pPr fontAlgn="base">
                        <a:lnSpc>
                          <a:spcPct val="107000"/>
                        </a:lnSpc>
                        <a:spcAft>
                          <a:spcPts val="0"/>
                        </a:spcAft>
                      </a:pPr>
                      <a:r>
                        <a:rPr lang="nb-NO" sz="1000">
                          <a:effectLst/>
                        </a:rPr>
                        <a:t>Arkivverket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472 235 000 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457 351 000 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2189595300"/>
                  </a:ext>
                </a:extLst>
              </a:tr>
              <a:tr h="443241">
                <a:tc>
                  <a:txBody>
                    <a:bodyPr/>
                    <a:lstStyle/>
                    <a:p>
                      <a:pPr fontAlgn="base">
                        <a:lnSpc>
                          <a:spcPct val="107000"/>
                        </a:lnSpc>
                        <a:spcAft>
                          <a:spcPts val="0"/>
                        </a:spcAft>
                      </a:pPr>
                      <a:r>
                        <a:rPr lang="nb-NO" sz="1000">
                          <a:effectLst/>
                        </a:rPr>
                        <a:t>(Fylkes)kommunale arkivinstitusjonar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464 629 387 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422 952 905 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778815052"/>
                  </a:ext>
                </a:extLst>
              </a:tr>
              <a:tr h="443241">
                <a:tc>
                  <a:txBody>
                    <a:bodyPr/>
                    <a:lstStyle/>
                    <a:p>
                      <a:pPr fontAlgn="base">
                        <a:lnSpc>
                          <a:spcPct val="107000"/>
                        </a:lnSpc>
                        <a:spcAft>
                          <a:spcPts val="0"/>
                        </a:spcAft>
                      </a:pPr>
                      <a:r>
                        <a:rPr lang="nb-NO" sz="1000">
                          <a:effectLst/>
                        </a:rPr>
                        <a:t>Andre arkivinstitusjonar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54 776 068 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57 113 645 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3053406709"/>
                  </a:ext>
                </a:extLst>
              </a:tr>
              <a:tr h="443241">
                <a:tc>
                  <a:txBody>
                    <a:bodyPr/>
                    <a:lstStyle/>
                    <a:p>
                      <a:pPr fontAlgn="base">
                        <a:lnSpc>
                          <a:spcPct val="107000"/>
                        </a:lnSpc>
                        <a:spcAft>
                          <a:spcPts val="0"/>
                        </a:spcAft>
                      </a:pPr>
                      <a:r>
                        <a:rPr lang="nb-NO" sz="1000">
                          <a:effectLst/>
                        </a:rPr>
                        <a:t>SUM ARKIVINSTITUSJONAR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991 640 455 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fontAlgn="base">
                        <a:lnSpc>
                          <a:spcPct val="107000"/>
                        </a:lnSpc>
                        <a:spcAft>
                          <a:spcPts val="0"/>
                        </a:spcAft>
                      </a:pPr>
                      <a:r>
                        <a:rPr lang="nb-NO" sz="1000">
                          <a:effectLst/>
                        </a:rPr>
                        <a:t>937 417 550 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4035708332"/>
                  </a:ext>
                </a:extLst>
              </a:tr>
            </a:tbl>
          </a:graphicData>
        </a:graphic>
      </p:graphicFrame>
    </p:spTree>
    <p:extLst>
      <p:ext uri="{BB962C8B-B14F-4D97-AF65-F5344CB8AC3E}">
        <p14:creationId xmlns:p14="http://schemas.microsoft.com/office/powerpoint/2010/main" val="671554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2B8C3A7D-FB01-4593-8CC5-C194DDCE92D5}"/>
              </a:ext>
            </a:extLst>
          </p:cNvPr>
          <p:cNvGraphicFramePr>
            <a:graphicFrameLocks noGrp="1"/>
          </p:cNvGraphicFramePr>
          <p:nvPr>
            <p:extLst>
              <p:ext uri="{D42A27DB-BD31-4B8C-83A1-F6EECF244321}">
                <p14:modId xmlns:p14="http://schemas.microsoft.com/office/powerpoint/2010/main" val="41068697"/>
              </p:ext>
            </p:extLst>
          </p:nvPr>
        </p:nvGraphicFramePr>
        <p:xfrm>
          <a:off x="307258" y="371961"/>
          <a:ext cx="6034548" cy="2636711"/>
        </p:xfrm>
        <a:graphic>
          <a:graphicData uri="http://schemas.openxmlformats.org/drawingml/2006/table">
            <a:tbl>
              <a:tblPr firstRow="1" firstCol="1" bandRow="1">
                <a:tableStyleId>{69CF1AB2-1976-4502-BF36-3FF5EA218861}</a:tableStyleId>
              </a:tblPr>
              <a:tblGrid>
                <a:gridCol w="2118126">
                  <a:extLst>
                    <a:ext uri="{9D8B030D-6E8A-4147-A177-3AD203B41FA5}">
                      <a16:colId xmlns:a16="http://schemas.microsoft.com/office/drawing/2014/main" val="3519524330"/>
                    </a:ext>
                  </a:extLst>
                </a:gridCol>
                <a:gridCol w="1256393">
                  <a:extLst>
                    <a:ext uri="{9D8B030D-6E8A-4147-A177-3AD203B41FA5}">
                      <a16:colId xmlns:a16="http://schemas.microsoft.com/office/drawing/2014/main" val="2973632416"/>
                    </a:ext>
                  </a:extLst>
                </a:gridCol>
                <a:gridCol w="1403636">
                  <a:extLst>
                    <a:ext uri="{9D8B030D-6E8A-4147-A177-3AD203B41FA5}">
                      <a16:colId xmlns:a16="http://schemas.microsoft.com/office/drawing/2014/main" val="2805453332"/>
                    </a:ext>
                  </a:extLst>
                </a:gridCol>
                <a:gridCol w="1256393">
                  <a:extLst>
                    <a:ext uri="{9D8B030D-6E8A-4147-A177-3AD203B41FA5}">
                      <a16:colId xmlns:a16="http://schemas.microsoft.com/office/drawing/2014/main" val="663839141"/>
                    </a:ext>
                  </a:extLst>
                </a:gridCol>
              </a:tblGrid>
              <a:tr h="462971">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n-NO" sz="1200" b="1" kern="1200">
                          <a:solidFill>
                            <a:schemeClr val="dk1"/>
                          </a:solidFill>
                          <a:effectLst/>
                          <a:latin typeface="+mn-lt"/>
                          <a:ea typeface="+mn-ea"/>
                          <a:cs typeface="+mn-cs"/>
                        </a:rPr>
                        <a:t>Tabell 18: Rettleiing, kurs og deltakarar på kurs i arkivinstitusjonar i 2019  </a:t>
                      </a:r>
                      <a:endParaRPr lang="nb-NO" sz="1200" b="1" kern="1200">
                        <a:solidFill>
                          <a:schemeClr val="dk1"/>
                        </a:solidFill>
                        <a:effectLst/>
                        <a:latin typeface="+mn-lt"/>
                        <a:ea typeface="+mn-ea"/>
                        <a:cs typeface="+mn-cs"/>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43307927"/>
                  </a:ext>
                </a:extLst>
              </a:tr>
              <a:tr h="434748">
                <a:tc>
                  <a:txBody>
                    <a:bodyPr/>
                    <a:lstStyle/>
                    <a:p>
                      <a:pPr>
                        <a:lnSpc>
                          <a:spcPct val="107000"/>
                        </a:lnSpc>
                        <a:spcAft>
                          <a:spcPts val="0"/>
                        </a:spcAft>
                      </a:pPr>
                      <a:r>
                        <a:rPr lang="nn-NO" sz="1000">
                          <a:effectLst/>
                        </a:rPr>
                        <a:t>Institusjonstype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Dagsverk synfaring, tilsyn, rettleiing</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Tal på kurs for arkivskaparar</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Deltakarar på kurs for arkivskaparar</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40339254"/>
                  </a:ext>
                </a:extLst>
              </a:tr>
              <a:tr h="434748">
                <a:tc>
                  <a:txBody>
                    <a:bodyPr/>
                    <a:lstStyle/>
                    <a:p>
                      <a:pPr>
                        <a:lnSpc>
                          <a:spcPct val="107000"/>
                        </a:lnSpc>
                        <a:spcAft>
                          <a:spcPts val="0"/>
                        </a:spcAft>
                      </a:pPr>
                      <a:r>
                        <a:rPr lang="nn-NO" sz="1000">
                          <a:effectLst/>
                        </a:rPr>
                        <a:t>Arkivverket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2 300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61825472"/>
                  </a:ext>
                </a:extLst>
              </a:tr>
              <a:tr h="434748">
                <a:tc>
                  <a:txBody>
                    <a:bodyPr/>
                    <a:lstStyle/>
                    <a:p>
                      <a:pPr>
                        <a:lnSpc>
                          <a:spcPct val="107000"/>
                        </a:lnSpc>
                        <a:spcAft>
                          <a:spcPts val="0"/>
                        </a:spcAft>
                      </a:pPr>
                      <a:r>
                        <a:rPr lang="nn-NO" sz="1000">
                          <a:effectLst/>
                        </a:rPr>
                        <a:t>(Fylkes)kommunale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2 763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436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6 326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9167539"/>
                  </a:ext>
                </a:extLst>
              </a:tr>
              <a:tr h="434748">
                <a:tc>
                  <a:txBody>
                    <a:bodyPr/>
                    <a:lstStyle/>
                    <a:p>
                      <a:pPr>
                        <a:lnSpc>
                          <a:spcPct val="107000"/>
                        </a:lnSpc>
                        <a:spcAft>
                          <a:spcPts val="0"/>
                        </a:spcAft>
                      </a:pPr>
                      <a:r>
                        <a:rPr lang="nn-NO" sz="1000">
                          <a:effectLst/>
                        </a:rPr>
                        <a:t>Andre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178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428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4405533"/>
                  </a:ext>
                </a:extLst>
              </a:tr>
              <a:tr h="434748">
                <a:tc>
                  <a:txBody>
                    <a:bodyPr/>
                    <a:lstStyle/>
                    <a:p>
                      <a:pPr>
                        <a:lnSpc>
                          <a:spcPct val="107000"/>
                        </a:lnSpc>
                        <a:spcAft>
                          <a:spcPts val="0"/>
                        </a:spcAft>
                      </a:pPr>
                      <a:r>
                        <a:rPr lang="nn-NO" sz="1000">
                          <a:effectLst/>
                        </a:rPr>
                        <a:t>SUM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5 241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492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6 754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76257953"/>
                  </a:ext>
                </a:extLst>
              </a:tr>
            </a:tbl>
          </a:graphicData>
        </a:graphic>
      </p:graphicFrame>
      <p:graphicFrame>
        <p:nvGraphicFramePr>
          <p:cNvPr id="4" name="Tabell 3">
            <a:extLst>
              <a:ext uri="{FF2B5EF4-FFF2-40B4-BE49-F238E27FC236}">
                <a16:creationId xmlns:a16="http://schemas.microsoft.com/office/drawing/2014/main" id="{F679F992-1CEF-4161-BEB4-5F52C98C99BD}"/>
              </a:ext>
            </a:extLst>
          </p:cNvPr>
          <p:cNvGraphicFramePr>
            <a:graphicFrameLocks noGrp="1"/>
          </p:cNvGraphicFramePr>
          <p:nvPr>
            <p:extLst>
              <p:ext uri="{D42A27DB-BD31-4B8C-83A1-F6EECF244321}">
                <p14:modId xmlns:p14="http://schemas.microsoft.com/office/powerpoint/2010/main" val="1770966935"/>
              </p:ext>
            </p:extLst>
          </p:nvPr>
        </p:nvGraphicFramePr>
        <p:xfrm>
          <a:off x="6636773" y="371961"/>
          <a:ext cx="5348747" cy="2277090"/>
        </p:xfrm>
        <a:graphic>
          <a:graphicData uri="http://schemas.openxmlformats.org/drawingml/2006/table">
            <a:tbl>
              <a:tblPr firstRow="1" firstCol="1" bandRow="1">
                <a:tableStyleId>{69CF1AB2-1976-4502-BF36-3FF5EA218861}</a:tableStyleId>
              </a:tblPr>
              <a:tblGrid>
                <a:gridCol w="1922340">
                  <a:extLst>
                    <a:ext uri="{9D8B030D-6E8A-4147-A177-3AD203B41FA5}">
                      <a16:colId xmlns:a16="http://schemas.microsoft.com/office/drawing/2014/main" val="2878659741"/>
                    </a:ext>
                  </a:extLst>
                </a:gridCol>
                <a:gridCol w="1142492">
                  <a:extLst>
                    <a:ext uri="{9D8B030D-6E8A-4147-A177-3AD203B41FA5}">
                      <a16:colId xmlns:a16="http://schemas.microsoft.com/office/drawing/2014/main" val="1509347039"/>
                    </a:ext>
                  </a:extLst>
                </a:gridCol>
                <a:gridCol w="1142492">
                  <a:extLst>
                    <a:ext uri="{9D8B030D-6E8A-4147-A177-3AD203B41FA5}">
                      <a16:colId xmlns:a16="http://schemas.microsoft.com/office/drawing/2014/main" val="744156150"/>
                    </a:ext>
                  </a:extLst>
                </a:gridCol>
                <a:gridCol w="1141423">
                  <a:extLst>
                    <a:ext uri="{9D8B030D-6E8A-4147-A177-3AD203B41FA5}">
                      <a16:colId xmlns:a16="http://schemas.microsoft.com/office/drawing/2014/main" val="3848714499"/>
                    </a:ext>
                  </a:extLst>
                </a:gridCol>
              </a:tblGrid>
              <a:tr h="37951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n-NO" sz="1200" b="1" kern="1200">
                          <a:solidFill>
                            <a:schemeClr val="dk1"/>
                          </a:solidFill>
                          <a:effectLst/>
                          <a:latin typeface="+mn-lt"/>
                          <a:ea typeface="+mn-ea"/>
                          <a:cs typeface="+mn-cs"/>
                        </a:rPr>
                        <a:t>Tabell 19: Arrangement, foredrag og utstillingar i arkivinstitusjonar i 2019  </a:t>
                      </a:r>
                      <a:endParaRPr lang="nb-NO" sz="1200" b="1" kern="1200">
                        <a:solidFill>
                          <a:schemeClr val="dk1"/>
                        </a:solidFill>
                        <a:effectLst/>
                        <a:latin typeface="+mn-lt"/>
                        <a:ea typeface="+mn-ea"/>
                        <a:cs typeface="+mn-cs"/>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41119339"/>
                  </a:ext>
                </a:extLst>
              </a:tr>
              <a:tr h="379515">
                <a:tc>
                  <a:txBody>
                    <a:bodyPr/>
                    <a:lstStyle/>
                    <a:p>
                      <a:pPr>
                        <a:lnSpc>
                          <a:spcPct val="107000"/>
                        </a:lnSpc>
                        <a:spcAft>
                          <a:spcPts val="0"/>
                        </a:spcAft>
                      </a:pPr>
                      <a:r>
                        <a:rPr lang="nb-NO" sz="1000">
                          <a:effectLst/>
                        </a:rPr>
                        <a:t>Institusjonstype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1000" b="1">
                          <a:effectLst/>
                        </a:rPr>
                        <a:t>Arrangement</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1000" b="1">
                          <a:effectLst/>
                        </a:rPr>
                        <a:t>Foredrag</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Fysiske utstillingar</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51328270"/>
                  </a:ext>
                </a:extLst>
              </a:tr>
              <a:tr h="379515">
                <a:tc>
                  <a:txBody>
                    <a:bodyPr/>
                    <a:lstStyle/>
                    <a:p>
                      <a:pPr>
                        <a:lnSpc>
                          <a:spcPct val="107000"/>
                        </a:lnSpc>
                        <a:spcAft>
                          <a:spcPts val="0"/>
                        </a:spcAft>
                      </a:pPr>
                      <a:r>
                        <a:rPr lang="nb-NO" sz="1000">
                          <a:effectLst/>
                        </a:rPr>
                        <a:t>Arkivverket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1000">
                          <a:effectLst/>
                        </a:rPr>
                        <a:t> 116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1000">
                          <a:effectLst/>
                        </a:rPr>
                        <a:t> 45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 1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22009799"/>
                  </a:ext>
                </a:extLst>
              </a:tr>
              <a:tr h="379515">
                <a:tc>
                  <a:txBody>
                    <a:bodyPr/>
                    <a:lstStyle/>
                    <a:p>
                      <a:pPr>
                        <a:lnSpc>
                          <a:spcPct val="107000"/>
                        </a:lnSpc>
                        <a:spcAft>
                          <a:spcPts val="0"/>
                        </a:spcAft>
                      </a:pPr>
                      <a:r>
                        <a:rPr lang="nn-NO" sz="1000">
                          <a:effectLst/>
                        </a:rPr>
                        <a:t>(Fylkes)kommunale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1000">
                          <a:effectLst/>
                        </a:rPr>
                        <a:t> 115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1000">
                          <a:effectLst/>
                        </a:rPr>
                        <a:t> 190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1000">
                          <a:effectLst/>
                        </a:rPr>
                        <a:t> 47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75961956"/>
                  </a:ext>
                </a:extLst>
              </a:tr>
              <a:tr h="379515">
                <a:tc>
                  <a:txBody>
                    <a:bodyPr/>
                    <a:lstStyle/>
                    <a:p>
                      <a:pPr>
                        <a:lnSpc>
                          <a:spcPct val="107000"/>
                        </a:lnSpc>
                        <a:spcAft>
                          <a:spcPts val="0"/>
                        </a:spcAft>
                      </a:pPr>
                      <a:r>
                        <a:rPr lang="nn-NO" sz="1000">
                          <a:effectLst/>
                        </a:rPr>
                        <a:t>Andre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1000">
                          <a:effectLst/>
                        </a:rPr>
                        <a:t> 32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1000">
                          <a:effectLst/>
                        </a:rPr>
                        <a:t> 54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1000">
                          <a:effectLst/>
                        </a:rPr>
                        <a:t> 19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97471655"/>
                  </a:ext>
                </a:extLst>
              </a:tr>
              <a:tr h="379515">
                <a:tc>
                  <a:txBody>
                    <a:bodyPr/>
                    <a:lstStyle/>
                    <a:p>
                      <a:pPr>
                        <a:lnSpc>
                          <a:spcPct val="107000"/>
                        </a:lnSpc>
                        <a:spcAft>
                          <a:spcPts val="0"/>
                        </a:spcAft>
                      </a:pPr>
                      <a:r>
                        <a:rPr lang="nn-NO" sz="1000">
                          <a:effectLst/>
                        </a:rPr>
                        <a:t>SUM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1000">
                          <a:effectLst/>
                        </a:rPr>
                        <a:t> 263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1000">
                          <a:effectLst/>
                        </a:rPr>
                        <a:t> 289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1000">
                          <a:effectLst/>
                        </a:rPr>
                        <a:t> 67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86822574"/>
                  </a:ext>
                </a:extLst>
              </a:tr>
            </a:tbl>
          </a:graphicData>
        </a:graphic>
      </p:graphicFrame>
      <p:graphicFrame>
        <p:nvGraphicFramePr>
          <p:cNvPr id="5" name="Diagram 4">
            <a:extLst>
              <a:ext uri="{FF2B5EF4-FFF2-40B4-BE49-F238E27FC236}">
                <a16:creationId xmlns:a16="http://schemas.microsoft.com/office/drawing/2014/main" id="{782A9D89-B055-45D5-8103-564E130F8856}"/>
              </a:ext>
            </a:extLst>
          </p:cNvPr>
          <p:cNvGraphicFramePr/>
          <p:nvPr>
            <p:extLst>
              <p:ext uri="{D42A27DB-BD31-4B8C-83A1-F6EECF244321}">
                <p14:modId xmlns:p14="http://schemas.microsoft.com/office/powerpoint/2010/main" val="1950877556"/>
              </p:ext>
            </p:extLst>
          </p:nvPr>
        </p:nvGraphicFramePr>
        <p:xfrm>
          <a:off x="1170039" y="3497605"/>
          <a:ext cx="9320980" cy="29884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07159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8319AA3F-FFA8-447C-9271-3870DEF8C8C6}"/>
              </a:ext>
            </a:extLst>
          </p:cNvPr>
          <p:cNvGraphicFramePr/>
          <p:nvPr>
            <p:extLst>
              <p:ext uri="{D42A27DB-BD31-4B8C-83A1-F6EECF244321}">
                <p14:modId xmlns:p14="http://schemas.microsoft.com/office/powerpoint/2010/main" val="3075756667"/>
              </p:ext>
            </p:extLst>
          </p:nvPr>
        </p:nvGraphicFramePr>
        <p:xfrm>
          <a:off x="564204" y="372703"/>
          <a:ext cx="10882728" cy="27237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Diagram 2">
            <a:extLst>
              <a:ext uri="{FF2B5EF4-FFF2-40B4-BE49-F238E27FC236}">
                <a16:creationId xmlns:a16="http://schemas.microsoft.com/office/drawing/2014/main" id="{CB584792-8695-4892-8050-869AB1AE27BE}"/>
              </a:ext>
            </a:extLst>
          </p:cNvPr>
          <p:cNvGraphicFramePr/>
          <p:nvPr>
            <p:extLst>
              <p:ext uri="{D42A27DB-BD31-4B8C-83A1-F6EECF244321}">
                <p14:modId xmlns:p14="http://schemas.microsoft.com/office/powerpoint/2010/main" val="2418239691"/>
              </p:ext>
            </p:extLst>
          </p:nvPr>
        </p:nvGraphicFramePr>
        <p:xfrm>
          <a:off x="564205" y="3429000"/>
          <a:ext cx="10882728" cy="294922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86075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70706AC0-2933-4BB9-8748-297048C7A31B}"/>
              </a:ext>
              <a:ext uri="{147F2762-F138-4A5C-976F-8EAC2B608ADB}">
                <a16:predDERef xmlns:a16="http://schemas.microsoft.com/office/drawing/2014/main" pred="{5274C3E0-68A4-4127-849E-16A48C88B9C3}"/>
              </a:ext>
            </a:extLst>
          </p:cNvPr>
          <p:cNvGraphicFramePr/>
          <p:nvPr>
            <p:extLst>
              <p:ext uri="{D42A27DB-BD31-4B8C-83A1-F6EECF244321}">
                <p14:modId xmlns:p14="http://schemas.microsoft.com/office/powerpoint/2010/main" val="800505036"/>
              </p:ext>
            </p:extLst>
          </p:nvPr>
        </p:nvGraphicFramePr>
        <p:xfrm>
          <a:off x="142022" y="832317"/>
          <a:ext cx="4362245" cy="51933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ell 2">
            <a:extLst>
              <a:ext uri="{FF2B5EF4-FFF2-40B4-BE49-F238E27FC236}">
                <a16:creationId xmlns:a16="http://schemas.microsoft.com/office/drawing/2014/main" id="{4E03B6FF-76A9-45AF-8332-C6C20F79F38E}"/>
              </a:ext>
            </a:extLst>
          </p:cNvPr>
          <p:cNvGraphicFramePr>
            <a:graphicFrameLocks noGrp="1"/>
          </p:cNvGraphicFramePr>
          <p:nvPr>
            <p:extLst>
              <p:ext uri="{D42A27DB-BD31-4B8C-83A1-F6EECF244321}">
                <p14:modId xmlns:p14="http://schemas.microsoft.com/office/powerpoint/2010/main" val="2718772981"/>
              </p:ext>
            </p:extLst>
          </p:nvPr>
        </p:nvGraphicFramePr>
        <p:xfrm>
          <a:off x="4984955" y="1484671"/>
          <a:ext cx="6713610" cy="3744683"/>
        </p:xfrm>
        <a:graphic>
          <a:graphicData uri="http://schemas.openxmlformats.org/drawingml/2006/table">
            <a:tbl>
              <a:tblPr firstRow="1" firstCol="1" bandRow="1">
                <a:tableStyleId>{69CF1AB2-1976-4502-BF36-3FF5EA218861}</a:tableStyleId>
              </a:tblPr>
              <a:tblGrid>
                <a:gridCol w="2834670">
                  <a:extLst>
                    <a:ext uri="{9D8B030D-6E8A-4147-A177-3AD203B41FA5}">
                      <a16:colId xmlns:a16="http://schemas.microsoft.com/office/drawing/2014/main" val="4259874700"/>
                    </a:ext>
                  </a:extLst>
                </a:gridCol>
                <a:gridCol w="1240844">
                  <a:extLst>
                    <a:ext uri="{9D8B030D-6E8A-4147-A177-3AD203B41FA5}">
                      <a16:colId xmlns:a16="http://schemas.microsoft.com/office/drawing/2014/main" val="700462727"/>
                    </a:ext>
                  </a:extLst>
                </a:gridCol>
                <a:gridCol w="1324262">
                  <a:extLst>
                    <a:ext uri="{9D8B030D-6E8A-4147-A177-3AD203B41FA5}">
                      <a16:colId xmlns:a16="http://schemas.microsoft.com/office/drawing/2014/main" val="3119210686"/>
                    </a:ext>
                  </a:extLst>
                </a:gridCol>
                <a:gridCol w="1313834">
                  <a:extLst>
                    <a:ext uri="{9D8B030D-6E8A-4147-A177-3AD203B41FA5}">
                      <a16:colId xmlns:a16="http://schemas.microsoft.com/office/drawing/2014/main" val="2338080509"/>
                    </a:ext>
                  </a:extLst>
                </a:gridCol>
              </a:tblGrid>
              <a:tr h="490914">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n-NO" sz="1200" kern="1200">
                          <a:effectLst/>
                        </a:rPr>
                        <a:t>Tabell 2: Hyllemeter total arkivbestand og del som er ordna totalt etter institusjonstype pr. 2019 </a:t>
                      </a:r>
                      <a:endParaRPr lang="nb-NO" sz="1200" b="1" kern="1200">
                        <a:solidFill>
                          <a:schemeClr val="lt1"/>
                        </a:solidFill>
                        <a:effectLst/>
                        <a:latin typeface="+mn-lt"/>
                        <a:ea typeface="+mn-ea"/>
                        <a:cs typeface="+mn-cs"/>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79711459"/>
                  </a:ext>
                </a:extLst>
              </a:tr>
              <a:tr h="457274">
                <a:tc>
                  <a:txBody>
                    <a:bodyPr/>
                    <a:lstStyle/>
                    <a:p>
                      <a:pPr>
                        <a:lnSpc>
                          <a:spcPct val="107000"/>
                        </a:lnSpc>
                        <a:spcAft>
                          <a:spcPts val="0"/>
                        </a:spcAft>
                      </a:pPr>
                      <a:r>
                        <a:rPr lang="nn-NO" sz="1100">
                          <a:effectLst/>
                        </a:rPr>
                        <a:t>Institusjonstype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b="1">
                          <a:effectLst/>
                        </a:rPr>
                        <a:t>Hyllemeter totalt</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b="1">
                          <a:effectLst/>
                        </a:rPr>
                        <a:t>Hyllemeter totalt ordna</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b="1">
                          <a:effectLst/>
                        </a:rPr>
                        <a:t>Total del som er ordna</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28920777"/>
                  </a:ext>
                </a:extLst>
              </a:tr>
              <a:tr h="274972">
                <a:tc>
                  <a:txBody>
                    <a:bodyPr/>
                    <a:lstStyle/>
                    <a:p>
                      <a:pPr>
                        <a:lnSpc>
                          <a:spcPct val="107000"/>
                        </a:lnSpc>
                        <a:spcAft>
                          <a:spcPts val="0"/>
                        </a:spcAft>
                      </a:pPr>
                      <a:r>
                        <a:rPr lang="nn-NO" sz="1100">
                          <a:effectLst/>
                        </a:rPr>
                        <a:t>Arkivverket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               270 760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         209 854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78 %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79520987"/>
                  </a:ext>
                </a:extLst>
              </a:tr>
              <a:tr h="279982">
                <a:tc>
                  <a:txBody>
                    <a:bodyPr/>
                    <a:lstStyle/>
                    <a:p>
                      <a:pPr>
                        <a:lnSpc>
                          <a:spcPct val="107000"/>
                        </a:lnSpc>
                        <a:spcAft>
                          <a:spcPts val="0"/>
                        </a:spcAft>
                      </a:pPr>
                      <a:r>
                        <a:rPr lang="nn-NO" sz="1100">
                          <a:effectLst/>
                        </a:rPr>
                        <a:t>(Fylkes)kommunale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               259 680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         171 404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66 %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57914817"/>
                  </a:ext>
                </a:extLst>
              </a:tr>
              <a:tr h="274972">
                <a:tc>
                  <a:txBody>
                    <a:bodyPr/>
                    <a:lstStyle/>
                    <a:p>
                      <a:pPr>
                        <a:lnSpc>
                          <a:spcPct val="107000"/>
                        </a:lnSpc>
                        <a:spcAft>
                          <a:spcPts val="0"/>
                        </a:spcAft>
                      </a:pPr>
                      <a:r>
                        <a:rPr lang="nn-NO" sz="1100">
                          <a:effectLst/>
                        </a:rPr>
                        <a:t>Andre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                 14 621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           13 129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90 %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90433602"/>
                  </a:ext>
                </a:extLst>
              </a:tr>
              <a:tr h="274972">
                <a:tc>
                  <a:txBody>
                    <a:bodyPr/>
                    <a:lstStyle/>
                    <a:p>
                      <a:pPr>
                        <a:lnSpc>
                          <a:spcPct val="107000"/>
                        </a:lnSpc>
                        <a:spcAft>
                          <a:spcPts val="0"/>
                        </a:spcAft>
                      </a:pPr>
                      <a:r>
                        <a:rPr lang="nn-NO" sz="1100">
                          <a:effectLst/>
                        </a:rPr>
                        <a:t>SUM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               545 061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         394 387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72 %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88011303"/>
                  </a:ext>
                </a:extLst>
              </a:tr>
              <a:tr h="274972">
                <a:tc>
                  <a:txBody>
                    <a:bodyPr/>
                    <a:lstStyle/>
                    <a:p>
                      <a:pPr>
                        <a:lnSpc>
                          <a:spcPct val="107000"/>
                        </a:lnSpc>
                        <a:spcAft>
                          <a:spcPts val="0"/>
                        </a:spcAft>
                      </a:pPr>
                      <a:r>
                        <a:rPr lang="nn-NO" sz="1100">
                          <a:effectLst/>
                        </a:rPr>
                        <a:t>Fagbibliotek/dokumentasjonssenter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 14 224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9 758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69 %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34175832"/>
                  </a:ext>
                </a:extLst>
              </a:tr>
              <a:tr h="274972">
                <a:tc>
                  <a:txBody>
                    <a:bodyPr/>
                    <a:lstStyle/>
                    <a:p>
                      <a:pPr>
                        <a:lnSpc>
                          <a:spcPct val="107000"/>
                        </a:lnSpc>
                        <a:spcAft>
                          <a:spcPts val="0"/>
                        </a:spcAft>
                      </a:pPr>
                      <a:r>
                        <a:rPr lang="nn-NO" sz="1100">
                          <a:effectLst/>
                        </a:rPr>
                        <a:t>Folkebibliotek</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 2 654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2 044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77 %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23962791"/>
                  </a:ext>
                </a:extLst>
              </a:tr>
              <a:tr h="274972">
                <a:tc>
                  <a:txBody>
                    <a:bodyPr/>
                    <a:lstStyle/>
                    <a:p>
                      <a:pPr>
                        <a:lnSpc>
                          <a:spcPct val="107000"/>
                        </a:lnSpc>
                        <a:spcAft>
                          <a:spcPts val="0"/>
                        </a:spcAft>
                      </a:pPr>
                      <a:r>
                        <a:rPr lang="nn-NO" sz="1100">
                          <a:effectLst/>
                        </a:rPr>
                        <a:t>Lokalhistoriske arkiv og samlingar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 1 669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1 011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61 %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55633992"/>
                  </a:ext>
                </a:extLst>
              </a:tr>
              <a:tr h="316737">
                <a:tc>
                  <a:txBody>
                    <a:bodyPr/>
                    <a:lstStyle/>
                    <a:p>
                      <a:pPr>
                        <a:lnSpc>
                          <a:spcPct val="107000"/>
                        </a:lnSpc>
                        <a:spcAft>
                          <a:spcPts val="0"/>
                        </a:spcAft>
                      </a:pPr>
                      <a:r>
                        <a:rPr lang="nn-NO" sz="1100">
                          <a:effectLst/>
                        </a:rPr>
                        <a:t>SUM BIBLIOTEK/LOKALHISTORISKE ARKIV</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18 547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12 813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69 %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1107273"/>
                  </a:ext>
                </a:extLst>
              </a:tr>
              <a:tr h="274972">
                <a:tc>
                  <a:txBody>
                    <a:bodyPr/>
                    <a:lstStyle/>
                    <a:p>
                      <a:pPr>
                        <a:lnSpc>
                          <a:spcPct val="107000"/>
                        </a:lnSpc>
                        <a:spcAft>
                          <a:spcPts val="0"/>
                        </a:spcAft>
                      </a:pPr>
                      <a:r>
                        <a:rPr lang="nn-NO" sz="1100">
                          <a:effectLst/>
                        </a:rPr>
                        <a:t>Museum</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 35 157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21 100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60 %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51887157"/>
                  </a:ext>
                </a:extLst>
              </a:tr>
              <a:tr h="274972">
                <a:tc>
                  <a:txBody>
                    <a:bodyPr/>
                    <a:lstStyle/>
                    <a:p>
                      <a:pPr>
                        <a:lnSpc>
                          <a:spcPct val="107000"/>
                        </a:lnSpc>
                        <a:spcAft>
                          <a:spcPts val="0"/>
                        </a:spcAft>
                      </a:pPr>
                      <a:r>
                        <a:rPr lang="nn-NO" sz="1100">
                          <a:effectLst/>
                        </a:rPr>
                        <a:t>SUM ALLE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598 765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428 300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72 %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54262291"/>
                  </a:ext>
                </a:extLst>
              </a:tr>
            </a:tbl>
          </a:graphicData>
        </a:graphic>
      </p:graphicFrame>
    </p:spTree>
    <p:extLst>
      <p:ext uri="{BB962C8B-B14F-4D97-AF65-F5344CB8AC3E}">
        <p14:creationId xmlns:p14="http://schemas.microsoft.com/office/powerpoint/2010/main" val="3390460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CE94387A-FA53-47FB-BC94-AE03C8F877E5}"/>
              </a:ext>
            </a:extLst>
          </p:cNvPr>
          <p:cNvGraphicFramePr/>
          <p:nvPr>
            <p:extLst>
              <p:ext uri="{D42A27DB-BD31-4B8C-83A1-F6EECF244321}">
                <p14:modId xmlns:p14="http://schemas.microsoft.com/office/powerpoint/2010/main" val="340005648"/>
              </p:ext>
            </p:extLst>
          </p:nvPr>
        </p:nvGraphicFramePr>
        <p:xfrm>
          <a:off x="7544119" y="0"/>
          <a:ext cx="4264121" cy="31954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Diagram 2">
            <a:extLst>
              <a:ext uri="{FF2B5EF4-FFF2-40B4-BE49-F238E27FC236}">
                <a16:creationId xmlns:a16="http://schemas.microsoft.com/office/drawing/2014/main" id="{04E72789-46CB-4EA3-AEE6-5DAC84827BF3}"/>
              </a:ext>
              <a:ext uri="{147F2762-F138-4A5C-976F-8EAC2B608ADB}">
                <a16:predDERef xmlns:a16="http://schemas.microsoft.com/office/drawing/2014/main" pred="{43F08D45-7535-4132-8830-71F70C297998}"/>
              </a:ext>
            </a:extLst>
          </p:cNvPr>
          <p:cNvGraphicFramePr/>
          <p:nvPr>
            <p:extLst>
              <p:ext uri="{D42A27DB-BD31-4B8C-83A1-F6EECF244321}">
                <p14:modId xmlns:p14="http://schemas.microsoft.com/office/powerpoint/2010/main" val="2074761692"/>
              </p:ext>
            </p:extLst>
          </p:nvPr>
        </p:nvGraphicFramePr>
        <p:xfrm>
          <a:off x="7382578" y="3048253"/>
          <a:ext cx="4587204" cy="365755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Tabell 3">
            <a:extLst>
              <a:ext uri="{FF2B5EF4-FFF2-40B4-BE49-F238E27FC236}">
                <a16:creationId xmlns:a16="http://schemas.microsoft.com/office/drawing/2014/main" id="{AC07EB84-92F6-4572-A325-59960448DC91}"/>
              </a:ext>
            </a:extLst>
          </p:cNvPr>
          <p:cNvGraphicFramePr>
            <a:graphicFrameLocks noGrp="1"/>
          </p:cNvGraphicFramePr>
          <p:nvPr>
            <p:extLst>
              <p:ext uri="{D42A27DB-BD31-4B8C-83A1-F6EECF244321}">
                <p14:modId xmlns:p14="http://schemas.microsoft.com/office/powerpoint/2010/main" val="2260875087"/>
              </p:ext>
            </p:extLst>
          </p:nvPr>
        </p:nvGraphicFramePr>
        <p:xfrm>
          <a:off x="353754" y="1597719"/>
          <a:ext cx="6773553" cy="3767445"/>
        </p:xfrm>
        <a:graphic>
          <a:graphicData uri="http://schemas.openxmlformats.org/drawingml/2006/table">
            <a:tbl>
              <a:tblPr firstRow="1" firstCol="1" bandRow="1">
                <a:tableStyleId>{69CF1AB2-1976-4502-BF36-3FF5EA218861}</a:tableStyleId>
              </a:tblPr>
              <a:tblGrid>
                <a:gridCol w="1993693">
                  <a:extLst>
                    <a:ext uri="{9D8B030D-6E8A-4147-A177-3AD203B41FA5}">
                      <a16:colId xmlns:a16="http://schemas.microsoft.com/office/drawing/2014/main" val="2450481610"/>
                    </a:ext>
                  </a:extLst>
                </a:gridCol>
                <a:gridCol w="955972">
                  <a:extLst>
                    <a:ext uri="{9D8B030D-6E8A-4147-A177-3AD203B41FA5}">
                      <a16:colId xmlns:a16="http://schemas.microsoft.com/office/drawing/2014/main" val="1747671752"/>
                    </a:ext>
                  </a:extLst>
                </a:gridCol>
                <a:gridCol w="955972">
                  <a:extLst>
                    <a:ext uri="{9D8B030D-6E8A-4147-A177-3AD203B41FA5}">
                      <a16:colId xmlns:a16="http://schemas.microsoft.com/office/drawing/2014/main" val="3909910186"/>
                    </a:ext>
                  </a:extLst>
                </a:gridCol>
                <a:gridCol w="955972">
                  <a:extLst>
                    <a:ext uri="{9D8B030D-6E8A-4147-A177-3AD203B41FA5}">
                      <a16:colId xmlns:a16="http://schemas.microsoft.com/office/drawing/2014/main" val="1796284090"/>
                    </a:ext>
                  </a:extLst>
                </a:gridCol>
                <a:gridCol w="955972">
                  <a:extLst>
                    <a:ext uri="{9D8B030D-6E8A-4147-A177-3AD203B41FA5}">
                      <a16:colId xmlns:a16="http://schemas.microsoft.com/office/drawing/2014/main" val="2605607765"/>
                    </a:ext>
                  </a:extLst>
                </a:gridCol>
                <a:gridCol w="955972">
                  <a:extLst>
                    <a:ext uri="{9D8B030D-6E8A-4147-A177-3AD203B41FA5}">
                      <a16:colId xmlns:a16="http://schemas.microsoft.com/office/drawing/2014/main" val="1459128475"/>
                    </a:ext>
                  </a:extLst>
                </a:gridCol>
              </a:tblGrid>
              <a:tr h="306307">
                <a:tc gridSpan="6">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n-NO" sz="1200" kern="1200">
                          <a:effectLst/>
                        </a:rPr>
                        <a:t>Tabell 3: Registrerte og publiserte arkiv (kataloginformasjon) totalt etter institusjonstype pr. 2019 </a:t>
                      </a:r>
                      <a:endParaRPr lang="nb-NO" sz="1200" b="1" kern="1200">
                        <a:solidFill>
                          <a:schemeClr val="lt1"/>
                        </a:solidFill>
                        <a:effectLst/>
                        <a:latin typeface="+mn-lt"/>
                        <a:ea typeface="+mn-ea"/>
                        <a:cs typeface="+mn-cs"/>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42626427"/>
                  </a:ext>
                </a:extLst>
              </a:tr>
              <a:tr h="665071">
                <a:tc>
                  <a:txBody>
                    <a:bodyPr/>
                    <a:lstStyle/>
                    <a:p>
                      <a:pPr>
                        <a:lnSpc>
                          <a:spcPct val="107000"/>
                        </a:lnSpc>
                        <a:spcAft>
                          <a:spcPts val="0"/>
                        </a:spcAft>
                      </a:pPr>
                      <a:r>
                        <a:rPr lang="nn-NO" sz="900">
                          <a:effectLst/>
                        </a:rPr>
                        <a:t>Institusjonstype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b="1">
                          <a:effectLst/>
                        </a:rPr>
                        <a:t>Tal på arkiv</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b="1">
                          <a:effectLst/>
                        </a:rPr>
                        <a:t>Tal på arkiv registrert i Asta</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b="1">
                          <a:effectLst/>
                        </a:rPr>
                        <a:t>Del arkiv registrert i Asta</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b="1">
                          <a:effectLst/>
                        </a:rPr>
                        <a:t>Tal på arkiv (kataloginfo) på Arkivportalen.no</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00" b="1">
                          <a:effectLst/>
                        </a:rPr>
                        <a:t>Del arkiv (kataloginfo) på Arkivportalen.no</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87074707"/>
                  </a:ext>
                </a:extLst>
              </a:tr>
              <a:tr h="271457">
                <a:tc>
                  <a:txBody>
                    <a:bodyPr/>
                    <a:lstStyle/>
                    <a:p>
                      <a:pPr>
                        <a:lnSpc>
                          <a:spcPct val="107000"/>
                        </a:lnSpc>
                        <a:spcAft>
                          <a:spcPts val="0"/>
                        </a:spcAft>
                      </a:pPr>
                      <a:r>
                        <a:rPr lang="nn-NO" sz="950">
                          <a:effectLst/>
                        </a:rPr>
                        <a:t>Arkivverket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25 278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25 278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950">
                          <a:effectLst/>
                        </a:rPr>
                        <a:t>100 %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24 752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98 %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3836026"/>
                  </a:ext>
                </a:extLst>
              </a:tr>
              <a:tr h="242364">
                <a:tc>
                  <a:txBody>
                    <a:bodyPr/>
                    <a:lstStyle/>
                    <a:p>
                      <a:pPr>
                        <a:lnSpc>
                          <a:spcPct val="107000"/>
                        </a:lnSpc>
                        <a:spcAft>
                          <a:spcPts val="0"/>
                        </a:spcAft>
                      </a:pPr>
                      <a:r>
                        <a:rPr lang="nn-NO" sz="950">
                          <a:effectLst/>
                        </a:rPr>
                        <a:t>(Fylkes)kommunale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55 596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51 385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950">
                          <a:effectLst/>
                        </a:rPr>
                        <a:t>92 %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30 259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54 %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09923507"/>
                  </a:ext>
                </a:extLst>
              </a:tr>
              <a:tr h="242364">
                <a:tc>
                  <a:txBody>
                    <a:bodyPr/>
                    <a:lstStyle/>
                    <a:p>
                      <a:pPr>
                        <a:lnSpc>
                          <a:spcPct val="107000"/>
                        </a:lnSpc>
                        <a:spcAft>
                          <a:spcPts val="0"/>
                        </a:spcAft>
                      </a:pPr>
                      <a:r>
                        <a:rPr lang="nn-NO" sz="950">
                          <a:effectLst/>
                        </a:rPr>
                        <a:t>Andre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2 924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2 825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950">
                          <a:effectLst/>
                        </a:rPr>
                        <a:t>97 %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2 218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76 %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67884429"/>
                  </a:ext>
                </a:extLst>
              </a:tr>
              <a:tr h="242364">
                <a:tc>
                  <a:txBody>
                    <a:bodyPr/>
                    <a:lstStyle/>
                    <a:p>
                      <a:pPr>
                        <a:lnSpc>
                          <a:spcPct val="107000"/>
                        </a:lnSpc>
                        <a:spcAft>
                          <a:spcPts val="0"/>
                        </a:spcAft>
                      </a:pPr>
                      <a:r>
                        <a:rPr lang="nn-NO" sz="950">
                          <a:effectLst/>
                        </a:rPr>
                        <a:t>SUM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83 798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79 488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950">
                          <a:effectLst/>
                        </a:rPr>
                        <a:t>95 %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57 229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68 %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83558806"/>
                  </a:ext>
                </a:extLst>
              </a:tr>
              <a:tr h="253665">
                <a:tc>
                  <a:txBody>
                    <a:bodyPr/>
                    <a:lstStyle/>
                    <a:p>
                      <a:pPr>
                        <a:lnSpc>
                          <a:spcPct val="107000"/>
                        </a:lnSpc>
                        <a:spcAft>
                          <a:spcPts val="0"/>
                        </a:spcAft>
                      </a:pPr>
                      <a:r>
                        <a:rPr lang="nn-NO" sz="950">
                          <a:effectLst/>
                        </a:rPr>
                        <a:t>Fagbibliotek/</a:t>
                      </a:r>
                    </a:p>
                    <a:p>
                      <a:pPr>
                        <a:lnSpc>
                          <a:spcPct val="107000"/>
                        </a:lnSpc>
                        <a:spcAft>
                          <a:spcPts val="0"/>
                        </a:spcAft>
                      </a:pPr>
                      <a:r>
                        <a:rPr lang="nn-NO" sz="950">
                          <a:effectLst/>
                        </a:rPr>
                        <a:t>dokumentasjonssenter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7 879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1 439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950">
                          <a:effectLst/>
                        </a:rPr>
                        <a:t>18 %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1 256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16 %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06569980"/>
                  </a:ext>
                </a:extLst>
              </a:tr>
              <a:tr h="242364">
                <a:tc>
                  <a:txBody>
                    <a:bodyPr/>
                    <a:lstStyle/>
                    <a:p>
                      <a:pPr>
                        <a:lnSpc>
                          <a:spcPct val="107000"/>
                        </a:lnSpc>
                        <a:spcAft>
                          <a:spcPts val="0"/>
                        </a:spcAft>
                      </a:pPr>
                      <a:r>
                        <a:rPr lang="nn-NO" sz="950">
                          <a:effectLst/>
                        </a:rPr>
                        <a:t>Folkebibliotek</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1 454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67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950">
                          <a:effectLst/>
                        </a:rPr>
                        <a:t>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83661722"/>
                  </a:ext>
                </a:extLst>
              </a:tr>
              <a:tr h="242364">
                <a:tc>
                  <a:txBody>
                    <a:bodyPr/>
                    <a:lstStyle/>
                    <a:p>
                      <a:pPr>
                        <a:lnSpc>
                          <a:spcPct val="107000"/>
                        </a:lnSpc>
                        <a:spcAft>
                          <a:spcPts val="0"/>
                        </a:spcAft>
                      </a:pPr>
                      <a:r>
                        <a:rPr lang="nn-NO" sz="950">
                          <a:effectLst/>
                        </a:rPr>
                        <a:t>Lokalhistoriske arkiv og samlingar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1 860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347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950">
                          <a:effectLst/>
                        </a:rPr>
                        <a:t>19 %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1</a:t>
                      </a:r>
                      <a:r>
                        <a:rPr lang="nb-NO" sz="950">
                          <a:effectLst/>
                        </a:rPr>
                        <a:t>28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67367884"/>
                  </a:ext>
                </a:extLst>
              </a:tr>
              <a:tr h="464508">
                <a:tc>
                  <a:txBody>
                    <a:bodyPr/>
                    <a:lstStyle/>
                    <a:p>
                      <a:pPr>
                        <a:lnSpc>
                          <a:spcPct val="107000"/>
                        </a:lnSpc>
                        <a:spcAft>
                          <a:spcPts val="0"/>
                        </a:spcAft>
                      </a:pPr>
                      <a:r>
                        <a:rPr lang="nn-NO" sz="950">
                          <a:effectLst/>
                        </a:rPr>
                        <a:t>SUM BIBLIOTEK/</a:t>
                      </a:r>
                    </a:p>
                    <a:p>
                      <a:pPr>
                        <a:lnSpc>
                          <a:spcPct val="107000"/>
                        </a:lnSpc>
                        <a:spcAft>
                          <a:spcPts val="0"/>
                        </a:spcAft>
                      </a:pPr>
                      <a:r>
                        <a:rPr lang="nn-NO" sz="950">
                          <a:effectLst/>
                        </a:rPr>
                        <a:t>LOKALHISTORISKE ARKIV</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11 193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1 853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950">
                          <a:effectLst/>
                        </a:rPr>
                        <a:t>17 %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1</a:t>
                      </a:r>
                      <a:r>
                        <a:rPr lang="nb-NO" sz="950">
                          <a:effectLst/>
                        </a:rPr>
                        <a:t> 384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12 %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3657382"/>
                  </a:ext>
                </a:extLst>
              </a:tr>
              <a:tr h="242364">
                <a:tc>
                  <a:txBody>
                    <a:bodyPr/>
                    <a:lstStyle/>
                    <a:p>
                      <a:pPr>
                        <a:lnSpc>
                          <a:spcPct val="107000"/>
                        </a:lnSpc>
                        <a:spcAft>
                          <a:spcPts val="0"/>
                        </a:spcAft>
                      </a:pPr>
                      <a:r>
                        <a:rPr lang="nn-NO" sz="950">
                          <a:effectLst/>
                        </a:rPr>
                        <a:t>Museum</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19 247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11 009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950">
                          <a:effectLst/>
                        </a:rPr>
                        <a:t>57 %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4</a:t>
                      </a:r>
                      <a:r>
                        <a:rPr lang="nb-NO" sz="950">
                          <a:effectLst/>
                        </a:rPr>
                        <a:t> 821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25 %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99924363"/>
                  </a:ext>
                </a:extLst>
              </a:tr>
              <a:tr h="242364">
                <a:tc>
                  <a:txBody>
                    <a:bodyPr/>
                    <a:lstStyle/>
                    <a:p>
                      <a:pPr>
                        <a:lnSpc>
                          <a:spcPct val="107000"/>
                        </a:lnSpc>
                        <a:spcAft>
                          <a:spcPts val="0"/>
                        </a:spcAft>
                      </a:pPr>
                      <a:r>
                        <a:rPr lang="nn-NO" sz="950">
                          <a:effectLst/>
                        </a:rPr>
                        <a:t>SUM ALLE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114 238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92 350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950">
                          <a:effectLst/>
                        </a:rPr>
                        <a:t>81 %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63 434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950">
                          <a:effectLst/>
                        </a:rPr>
                        <a:t>56 %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28968126"/>
                  </a:ext>
                </a:extLst>
              </a:tr>
            </a:tbl>
          </a:graphicData>
        </a:graphic>
      </p:graphicFrame>
    </p:spTree>
    <p:extLst>
      <p:ext uri="{BB962C8B-B14F-4D97-AF65-F5344CB8AC3E}">
        <p14:creationId xmlns:p14="http://schemas.microsoft.com/office/powerpoint/2010/main" val="828604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4EF771F4-F6D3-4F34-8A74-7A25A3246A5B}"/>
              </a:ext>
            </a:extLst>
          </p:cNvPr>
          <p:cNvGraphicFramePr/>
          <p:nvPr>
            <p:extLst>
              <p:ext uri="{D42A27DB-BD31-4B8C-83A1-F6EECF244321}">
                <p14:modId xmlns:p14="http://schemas.microsoft.com/office/powerpoint/2010/main" val="1447902177"/>
              </p:ext>
            </p:extLst>
          </p:nvPr>
        </p:nvGraphicFramePr>
        <p:xfrm>
          <a:off x="373211" y="854146"/>
          <a:ext cx="5392321" cy="59475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Diagram 2">
            <a:extLst>
              <a:ext uri="{FF2B5EF4-FFF2-40B4-BE49-F238E27FC236}">
                <a16:creationId xmlns:a16="http://schemas.microsoft.com/office/drawing/2014/main" id="{F1B1C8B8-6A21-4D9C-A9F5-2DE23CE548A9}"/>
              </a:ext>
            </a:extLst>
          </p:cNvPr>
          <p:cNvGraphicFramePr/>
          <p:nvPr>
            <p:extLst>
              <p:ext uri="{D42A27DB-BD31-4B8C-83A1-F6EECF244321}">
                <p14:modId xmlns:p14="http://schemas.microsoft.com/office/powerpoint/2010/main" val="1414340181"/>
              </p:ext>
            </p:extLst>
          </p:nvPr>
        </p:nvGraphicFramePr>
        <p:xfrm>
          <a:off x="6250005" y="854146"/>
          <a:ext cx="5760720" cy="493401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81641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22B230FE-5A3A-4DD6-A7C1-7B55FCF4994A}"/>
              </a:ext>
            </a:extLst>
          </p:cNvPr>
          <p:cNvGraphicFramePr>
            <a:graphicFrameLocks noGrp="1"/>
          </p:cNvGraphicFramePr>
          <p:nvPr>
            <p:extLst>
              <p:ext uri="{D42A27DB-BD31-4B8C-83A1-F6EECF244321}">
                <p14:modId xmlns:p14="http://schemas.microsoft.com/office/powerpoint/2010/main" val="406344907"/>
              </p:ext>
            </p:extLst>
          </p:nvPr>
        </p:nvGraphicFramePr>
        <p:xfrm>
          <a:off x="159773" y="188643"/>
          <a:ext cx="11825748" cy="2857182"/>
        </p:xfrm>
        <a:graphic>
          <a:graphicData uri="http://schemas.openxmlformats.org/drawingml/2006/table">
            <a:tbl>
              <a:tblPr firstRow="1" firstCol="1" bandRow="1">
                <a:tableStyleId>{69CF1AB2-1976-4502-BF36-3FF5EA218861}</a:tableStyleId>
              </a:tblPr>
              <a:tblGrid>
                <a:gridCol w="2672352">
                  <a:extLst>
                    <a:ext uri="{9D8B030D-6E8A-4147-A177-3AD203B41FA5}">
                      <a16:colId xmlns:a16="http://schemas.microsoft.com/office/drawing/2014/main" val="2388142878"/>
                    </a:ext>
                  </a:extLst>
                </a:gridCol>
                <a:gridCol w="2288349">
                  <a:extLst>
                    <a:ext uri="{9D8B030D-6E8A-4147-A177-3AD203B41FA5}">
                      <a16:colId xmlns:a16="http://schemas.microsoft.com/office/drawing/2014/main" val="648775781"/>
                    </a:ext>
                  </a:extLst>
                </a:gridCol>
                <a:gridCol w="2288349">
                  <a:extLst>
                    <a:ext uri="{9D8B030D-6E8A-4147-A177-3AD203B41FA5}">
                      <a16:colId xmlns:a16="http://schemas.microsoft.com/office/drawing/2014/main" val="3804289253"/>
                    </a:ext>
                  </a:extLst>
                </a:gridCol>
                <a:gridCol w="2288349">
                  <a:extLst>
                    <a:ext uri="{9D8B030D-6E8A-4147-A177-3AD203B41FA5}">
                      <a16:colId xmlns:a16="http://schemas.microsoft.com/office/drawing/2014/main" val="3098369367"/>
                    </a:ext>
                  </a:extLst>
                </a:gridCol>
                <a:gridCol w="2288349">
                  <a:extLst>
                    <a:ext uri="{9D8B030D-6E8A-4147-A177-3AD203B41FA5}">
                      <a16:colId xmlns:a16="http://schemas.microsoft.com/office/drawing/2014/main" val="1219526989"/>
                    </a:ext>
                  </a:extLst>
                </a:gridCol>
              </a:tblGrid>
              <a:tr h="230871">
                <a:tc gridSpan="5">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n-NO" sz="1200" kern="1200">
                          <a:effectLst/>
                        </a:rPr>
                        <a:t>Tabell 4: Digitaliserte sider totalt og del av totalbestand som er digitalisert etter institusjonstype pr. 2019</a:t>
                      </a:r>
                      <a:endParaRPr lang="nb-NO" sz="1200" b="1" kern="1200">
                        <a:solidFill>
                          <a:schemeClr val="tx1"/>
                        </a:solidFill>
                        <a:effectLst/>
                        <a:latin typeface="+mn-lt"/>
                        <a:ea typeface="+mn-ea"/>
                        <a:cs typeface="+mn-cs"/>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44996322"/>
                  </a:ext>
                </a:extLst>
              </a:tr>
              <a:tr h="371560">
                <a:tc>
                  <a:txBody>
                    <a:bodyPr/>
                    <a:lstStyle/>
                    <a:p>
                      <a:pPr>
                        <a:lnSpc>
                          <a:spcPct val="107000"/>
                        </a:lnSpc>
                        <a:spcAft>
                          <a:spcPts val="0"/>
                        </a:spcAft>
                      </a:pPr>
                      <a:r>
                        <a:rPr lang="nn-NO" sz="1000">
                          <a:effectLst/>
                        </a:rPr>
                        <a:t>Institusjonstype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Hyllemeter totalt</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b-NO" sz="1000" b="1">
                          <a:effectLst/>
                        </a:rPr>
                        <a:t>Sider totalt </a:t>
                      </a:r>
                    </a:p>
                    <a:p>
                      <a:pPr algn="r">
                        <a:lnSpc>
                          <a:spcPct val="107000"/>
                        </a:lnSpc>
                        <a:spcAft>
                          <a:spcPts val="0"/>
                        </a:spcAft>
                      </a:pPr>
                      <a:r>
                        <a:rPr lang="nb-NO" sz="1000" b="1">
                          <a:effectLst/>
                        </a:rPr>
                        <a:t>(overslag: 10 000 sider pr. hm*)</a:t>
                      </a:r>
                      <a:endParaRPr lang="nb-NO" sz="1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Digitaliserte sider</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b="1">
                          <a:effectLst/>
                        </a:rPr>
                        <a:t>Del av papirarkiv </a:t>
                      </a:r>
                      <a:endParaRPr lang="nb-NO" sz="1100" b="1">
                        <a:effectLst/>
                      </a:endParaRPr>
                    </a:p>
                    <a:p>
                      <a:pPr algn="r">
                        <a:lnSpc>
                          <a:spcPct val="107000"/>
                        </a:lnSpc>
                        <a:spcAft>
                          <a:spcPts val="0"/>
                        </a:spcAft>
                      </a:pPr>
                      <a:r>
                        <a:rPr lang="nn-NO" sz="1000" b="1">
                          <a:effectLst/>
                        </a:rPr>
                        <a:t>som er digitalisert**</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15944374"/>
                  </a:ext>
                </a:extLst>
              </a:tr>
              <a:tr h="167436">
                <a:tc>
                  <a:txBody>
                    <a:bodyPr/>
                    <a:lstStyle/>
                    <a:p>
                      <a:pPr algn="just">
                        <a:lnSpc>
                          <a:spcPct val="107000"/>
                        </a:lnSpc>
                        <a:spcAft>
                          <a:spcPts val="0"/>
                        </a:spcAft>
                      </a:pPr>
                      <a:r>
                        <a:rPr lang="nn-NO" sz="1000">
                          <a:effectLst/>
                        </a:rPr>
                        <a:t>Arkivverket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270 760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2 707 600 000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61 544 721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2,3 %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46896650"/>
                  </a:ext>
                </a:extLst>
              </a:tr>
              <a:tr h="187420">
                <a:tc>
                  <a:txBody>
                    <a:bodyPr/>
                    <a:lstStyle/>
                    <a:p>
                      <a:pPr>
                        <a:lnSpc>
                          <a:spcPct val="107000"/>
                        </a:lnSpc>
                        <a:spcAft>
                          <a:spcPts val="0"/>
                        </a:spcAft>
                      </a:pPr>
                      <a:r>
                        <a:rPr lang="nn-NO" sz="1000">
                          <a:effectLst/>
                        </a:rPr>
                        <a:t>(Fylkes)kommunale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259 680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2 596 800 000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26 394 045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34560568"/>
                  </a:ext>
                </a:extLst>
              </a:tr>
              <a:tr h="182873">
                <a:tc>
                  <a:txBody>
                    <a:bodyPr/>
                    <a:lstStyle/>
                    <a:p>
                      <a:pPr>
                        <a:lnSpc>
                          <a:spcPct val="107000"/>
                        </a:lnSpc>
                        <a:spcAft>
                          <a:spcPts val="0"/>
                        </a:spcAft>
                      </a:pPr>
                      <a:r>
                        <a:rPr lang="nn-NO" sz="1000">
                          <a:effectLst/>
                        </a:rPr>
                        <a:t>Andre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14 621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146 210 000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243 100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0,2 %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43597052"/>
                  </a:ext>
                </a:extLst>
              </a:tr>
              <a:tr h="160311">
                <a:tc>
                  <a:txBody>
                    <a:bodyPr/>
                    <a:lstStyle/>
                    <a:p>
                      <a:pPr>
                        <a:lnSpc>
                          <a:spcPct val="107000"/>
                        </a:lnSpc>
                        <a:spcAft>
                          <a:spcPts val="0"/>
                        </a:spcAft>
                      </a:pPr>
                      <a:r>
                        <a:rPr lang="nn-NO" sz="1000">
                          <a:effectLst/>
                        </a:rPr>
                        <a:t>SUM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545 061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5 450 610 000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88 181 866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1,6 %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77767268"/>
                  </a:ext>
                </a:extLst>
              </a:tr>
              <a:tr h="170999">
                <a:tc>
                  <a:txBody>
                    <a:bodyPr/>
                    <a:lstStyle/>
                    <a:p>
                      <a:pPr>
                        <a:lnSpc>
                          <a:spcPct val="107000"/>
                        </a:lnSpc>
                        <a:spcAft>
                          <a:spcPts val="0"/>
                        </a:spcAft>
                      </a:pPr>
                      <a:r>
                        <a:rPr lang="nn-NO" sz="1000">
                          <a:effectLst/>
                        </a:rPr>
                        <a:t>Fagbibliotek/dokumentasjonssenter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14 224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142 240 000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447 239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0,3 %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53894264"/>
                  </a:ext>
                </a:extLst>
              </a:tr>
              <a:tr h="165062">
                <a:tc>
                  <a:txBody>
                    <a:bodyPr/>
                    <a:lstStyle/>
                    <a:p>
                      <a:pPr>
                        <a:lnSpc>
                          <a:spcPct val="107000"/>
                        </a:lnSpc>
                        <a:spcAft>
                          <a:spcPts val="0"/>
                        </a:spcAft>
                      </a:pPr>
                      <a:r>
                        <a:rPr lang="nn-NO" sz="1000">
                          <a:effectLst/>
                        </a:rPr>
                        <a:t>Folkebibliotek</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2 654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26 540 000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21 987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0,1 %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63296146"/>
                  </a:ext>
                </a:extLst>
              </a:tr>
              <a:tr h="159125">
                <a:tc>
                  <a:txBody>
                    <a:bodyPr/>
                    <a:lstStyle/>
                    <a:p>
                      <a:pPr>
                        <a:lnSpc>
                          <a:spcPct val="107000"/>
                        </a:lnSpc>
                        <a:spcAft>
                          <a:spcPts val="0"/>
                        </a:spcAft>
                      </a:pPr>
                      <a:r>
                        <a:rPr lang="nn-NO" sz="1000">
                          <a:effectLst/>
                        </a:rPr>
                        <a:t>Lokalhistoriske arkiv og samlingar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1 669</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16 690 000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6 622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0,0 %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03113041"/>
                  </a:ext>
                </a:extLst>
              </a:tr>
              <a:tr h="159066">
                <a:tc>
                  <a:txBody>
                    <a:bodyPr/>
                    <a:lstStyle/>
                    <a:p>
                      <a:pPr>
                        <a:lnSpc>
                          <a:spcPct val="107000"/>
                        </a:lnSpc>
                        <a:spcAft>
                          <a:spcPts val="0"/>
                        </a:spcAft>
                      </a:pPr>
                      <a:r>
                        <a:rPr lang="nn-NO" sz="1000">
                          <a:effectLst/>
                        </a:rPr>
                        <a:t>SUM BIBLIOTEK/ LOKALHISTORISKE ARKIV</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18 547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185 470 000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475 848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0,3 %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98977249"/>
                  </a:ext>
                </a:extLst>
              </a:tr>
              <a:tr h="152001">
                <a:tc>
                  <a:txBody>
                    <a:bodyPr/>
                    <a:lstStyle/>
                    <a:p>
                      <a:pPr>
                        <a:lnSpc>
                          <a:spcPct val="107000"/>
                        </a:lnSpc>
                        <a:spcAft>
                          <a:spcPts val="0"/>
                        </a:spcAft>
                      </a:pPr>
                      <a:r>
                        <a:rPr lang="nn-NO" sz="1000">
                          <a:effectLst/>
                        </a:rPr>
                        <a:t>Museum</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35 157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351 570 000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739 574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0,2 %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20238350"/>
                  </a:ext>
                </a:extLst>
              </a:tr>
              <a:tr h="152001">
                <a:tc>
                  <a:txBody>
                    <a:bodyPr/>
                    <a:lstStyle/>
                    <a:p>
                      <a:pPr>
                        <a:lnSpc>
                          <a:spcPct val="107000"/>
                        </a:lnSpc>
                        <a:spcAft>
                          <a:spcPts val="0"/>
                        </a:spcAft>
                      </a:pPr>
                      <a:r>
                        <a:rPr lang="nn-NO" sz="1000">
                          <a:effectLst/>
                        </a:rPr>
                        <a:t>SUM ALLE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598 765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5 987 650 000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89 397 288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000">
                          <a:effectLst/>
                        </a:rPr>
                        <a:t>1,5 %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52419033"/>
                  </a:ext>
                </a:extLst>
              </a:tr>
              <a:tr h="590801">
                <a:tc gridSpan="5">
                  <a:txBody>
                    <a:bodyPr/>
                    <a:lstStyle/>
                    <a:p>
                      <a:r>
                        <a:rPr lang="nn-NO" sz="1000" b="0" i="1" kern="1200">
                          <a:effectLst/>
                        </a:rPr>
                        <a:t>* Talet viser kor mange sider institusjonane bevarer dersom vi legg til grunn at ein hyllemeter inneheld 10 000 sider papir. Merk at talet på kor mange sider ein hyllemeter inneheld i realiteten varierer stort grunna ulikt arkivmateriale og ulik oppstilling av arkivmateriale.</a:t>
                      </a:r>
                      <a:endParaRPr lang="nb-NO" sz="1000" b="0" i="1" kern="1200">
                        <a:effectLst/>
                      </a:endParaRPr>
                    </a:p>
                    <a:p>
                      <a:r>
                        <a:rPr lang="nn-NO" sz="1000" b="0" i="1" kern="1200">
                          <a:effectLst/>
                        </a:rPr>
                        <a:t>** Talet er rekna ut ved å dele tal på digitaliserte sider på tal på (overslag) sider totalt. Utrekninga tar ikkje omsyn til om nokre av arkivdokumenta er kassert/destruert etter digitalisering.</a:t>
                      </a:r>
                      <a:endParaRPr lang="nb-NO" sz="1000" b="0" i="1" kern="1200">
                        <a:solidFill>
                          <a:schemeClr val="tx1"/>
                        </a:solidFill>
                        <a:effectLst/>
                        <a:latin typeface="+mn-lt"/>
                        <a:ea typeface="+mn-ea"/>
                        <a:cs typeface="+mn-cs"/>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67748117"/>
                  </a:ext>
                </a:extLst>
              </a:tr>
            </a:tbl>
          </a:graphicData>
        </a:graphic>
      </p:graphicFrame>
      <p:graphicFrame>
        <p:nvGraphicFramePr>
          <p:cNvPr id="3" name="Diagram 2">
            <a:extLst>
              <a:ext uri="{FF2B5EF4-FFF2-40B4-BE49-F238E27FC236}">
                <a16:creationId xmlns:a16="http://schemas.microsoft.com/office/drawing/2014/main" id="{541953F9-BA7B-43D9-8358-BA25BB7AF22F}"/>
              </a:ext>
            </a:extLst>
          </p:cNvPr>
          <p:cNvGraphicFramePr/>
          <p:nvPr>
            <p:extLst>
              <p:ext uri="{D42A27DB-BD31-4B8C-83A1-F6EECF244321}">
                <p14:modId xmlns:p14="http://schemas.microsoft.com/office/powerpoint/2010/main" val="1680320762"/>
              </p:ext>
            </p:extLst>
          </p:nvPr>
        </p:nvGraphicFramePr>
        <p:xfrm>
          <a:off x="609446" y="3685156"/>
          <a:ext cx="11199096" cy="27561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1278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503CD860-D6B7-4D83-BD4E-25DEAFAA4F44}"/>
              </a:ext>
            </a:extLst>
          </p:cNvPr>
          <p:cNvGraphicFramePr>
            <a:graphicFrameLocks noGrp="1"/>
          </p:cNvGraphicFramePr>
          <p:nvPr>
            <p:extLst>
              <p:ext uri="{D42A27DB-BD31-4B8C-83A1-F6EECF244321}">
                <p14:modId xmlns:p14="http://schemas.microsoft.com/office/powerpoint/2010/main" val="728181867"/>
              </p:ext>
            </p:extLst>
          </p:nvPr>
        </p:nvGraphicFramePr>
        <p:xfrm>
          <a:off x="1560869" y="324828"/>
          <a:ext cx="7927259" cy="2339340"/>
        </p:xfrm>
        <a:graphic>
          <a:graphicData uri="http://schemas.openxmlformats.org/drawingml/2006/table">
            <a:tbl>
              <a:tblPr firstRow="1" firstCol="1" bandRow="1">
                <a:tableStyleId>{69CF1AB2-1976-4502-BF36-3FF5EA218861}</a:tableStyleId>
              </a:tblPr>
              <a:tblGrid>
                <a:gridCol w="4683134">
                  <a:extLst>
                    <a:ext uri="{9D8B030D-6E8A-4147-A177-3AD203B41FA5}">
                      <a16:colId xmlns:a16="http://schemas.microsoft.com/office/drawing/2014/main" val="2461568355"/>
                    </a:ext>
                  </a:extLst>
                </a:gridCol>
                <a:gridCol w="1562739">
                  <a:extLst>
                    <a:ext uri="{9D8B030D-6E8A-4147-A177-3AD203B41FA5}">
                      <a16:colId xmlns:a16="http://schemas.microsoft.com/office/drawing/2014/main" val="1383038552"/>
                    </a:ext>
                  </a:extLst>
                </a:gridCol>
                <a:gridCol w="1681386">
                  <a:extLst>
                    <a:ext uri="{9D8B030D-6E8A-4147-A177-3AD203B41FA5}">
                      <a16:colId xmlns:a16="http://schemas.microsoft.com/office/drawing/2014/main" val="3208801276"/>
                    </a:ext>
                  </a:extLst>
                </a:gridCol>
              </a:tblGrid>
              <a:tr h="217170">
                <a:tc gridSpan="3">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n-NO" sz="1200" kern="1200">
                          <a:effectLst/>
                        </a:rPr>
                        <a:t>Tabell 5: Digitalt skapt arkivmateriale totalt etter institusjonstype pr. 2019 </a:t>
                      </a:r>
                      <a:endParaRPr lang="nb-NO" sz="1200" b="1" kern="1200">
                        <a:solidFill>
                          <a:schemeClr val="tx1"/>
                        </a:solidFill>
                        <a:effectLst/>
                        <a:latin typeface="+mn-lt"/>
                        <a:ea typeface="+mn-ea"/>
                        <a:cs typeface="+mn-cs"/>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07000"/>
                        </a:lnSpc>
                        <a:spcAft>
                          <a:spcPts val="0"/>
                        </a:spcAft>
                      </a:pP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75897517"/>
                  </a:ext>
                </a:extLst>
              </a:tr>
              <a:tr h="217170">
                <a:tc>
                  <a:txBody>
                    <a:bodyPr/>
                    <a:lstStyle/>
                    <a:p>
                      <a:pPr>
                        <a:lnSpc>
                          <a:spcPct val="107000"/>
                        </a:lnSpc>
                        <a:spcAft>
                          <a:spcPts val="0"/>
                        </a:spcAft>
                      </a:pPr>
                      <a:r>
                        <a:rPr lang="nn-NO" sz="1100">
                          <a:effectLst/>
                        </a:rPr>
                        <a:t>Institusjonstype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b="1">
                          <a:effectLst/>
                        </a:rPr>
                        <a:t>Total uttrekk</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b="1">
                          <a:effectLst/>
                        </a:rPr>
                        <a:t>GB</a:t>
                      </a:r>
                      <a:endParaRPr lang="nb-NO"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63736082"/>
                  </a:ext>
                </a:extLst>
              </a:tr>
              <a:tr h="190500">
                <a:tc>
                  <a:txBody>
                    <a:bodyPr/>
                    <a:lstStyle/>
                    <a:p>
                      <a:pPr>
                        <a:lnSpc>
                          <a:spcPct val="107000"/>
                        </a:lnSpc>
                        <a:spcAft>
                          <a:spcPts val="0"/>
                        </a:spcAft>
                      </a:pPr>
                      <a:r>
                        <a:rPr lang="nn-NO" sz="1100">
                          <a:effectLst/>
                        </a:rPr>
                        <a:t>Arkivverket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1 552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18 000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82970617"/>
                  </a:ext>
                </a:extLst>
              </a:tr>
              <a:tr h="190500">
                <a:tc>
                  <a:txBody>
                    <a:bodyPr/>
                    <a:lstStyle/>
                    <a:p>
                      <a:pPr>
                        <a:lnSpc>
                          <a:spcPct val="107000"/>
                        </a:lnSpc>
                        <a:spcAft>
                          <a:spcPts val="0"/>
                        </a:spcAft>
                      </a:pPr>
                      <a:r>
                        <a:rPr lang="nn-NO" sz="1100">
                          <a:effectLst/>
                        </a:rPr>
                        <a:t>(Fylkes)kommunale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1 678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48 877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92892095"/>
                  </a:ext>
                </a:extLst>
              </a:tr>
              <a:tr h="190500">
                <a:tc>
                  <a:txBody>
                    <a:bodyPr/>
                    <a:lstStyle/>
                    <a:p>
                      <a:pPr>
                        <a:lnSpc>
                          <a:spcPct val="107000"/>
                        </a:lnSpc>
                        <a:spcAft>
                          <a:spcPts val="0"/>
                        </a:spcAft>
                      </a:pPr>
                      <a:r>
                        <a:rPr lang="nn-NO" sz="1100">
                          <a:effectLst/>
                        </a:rPr>
                        <a:t>Andre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29 137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57471145"/>
                  </a:ext>
                </a:extLst>
              </a:tr>
              <a:tr h="190500">
                <a:tc>
                  <a:txBody>
                    <a:bodyPr/>
                    <a:lstStyle/>
                    <a:p>
                      <a:pPr>
                        <a:lnSpc>
                          <a:spcPct val="107000"/>
                        </a:lnSpc>
                        <a:spcAft>
                          <a:spcPts val="0"/>
                        </a:spcAft>
                      </a:pPr>
                      <a:r>
                        <a:rPr lang="nn-NO" sz="1100">
                          <a:effectLst/>
                        </a:rPr>
                        <a:t>SUM ARKIVINSTITUSJONAR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3 237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96 014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74498863"/>
                  </a:ext>
                </a:extLst>
              </a:tr>
              <a:tr h="190500">
                <a:tc>
                  <a:txBody>
                    <a:bodyPr/>
                    <a:lstStyle/>
                    <a:p>
                      <a:pPr>
                        <a:lnSpc>
                          <a:spcPct val="107000"/>
                        </a:lnSpc>
                        <a:spcAft>
                          <a:spcPts val="0"/>
                        </a:spcAft>
                      </a:pPr>
                      <a:r>
                        <a:rPr lang="nn-NO" sz="1100">
                          <a:effectLst/>
                        </a:rPr>
                        <a:t>Fagbibliotek/dokumentasjonssenter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50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10 501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87210940"/>
                  </a:ext>
                </a:extLst>
              </a:tr>
              <a:tr h="190500">
                <a:tc>
                  <a:txBody>
                    <a:bodyPr/>
                    <a:lstStyle/>
                    <a:p>
                      <a:pPr>
                        <a:lnSpc>
                          <a:spcPct val="107000"/>
                        </a:lnSpc>
                        <a:spcAft>
                          <a:spcPts val="0"/>
                        </a:spcAft>
                      </a:pPr>
                      <a:r>
                        <a:rPr lang="nn-NO" sz="1100">
                          <a:effectLst/>
                        </a:rPr>
                        <a:t>Folkebibliotek</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17</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46656959"/>
                  </a:ext>
                </a:extLst>
              </a:tr>
              <a:tr h="190500">
                <a:tc>
                  <a:txBody>
                    <a:bodyPr/>
                    <a:lstStyle/>
                    <a:p>
                      <a:pPr>
                        <a:lnSpc>
                          <a:spcPct val="107000"/>
                        </a:lnSpc>
                        <a:spcAft>
                          <a:spcPts val="0"/>
                        </a:spcAft>
                      </a:pPr>
                      <a:r>
                        <a:rPr lang="nn-NO" sz="1100">
                          <a:effectLst/>
                        </a:rPr>
                        <a:t>Lokalhistoriske arkiv og samlingar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0</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25</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90694689"/>
                  </a:ext>
                </a:extLst>
              </a:tr>
              <a:tr h="190500">
                <a:tc>
                  <a:txBody>
                    <a:bodyPr/>
                    <a:lstStyle/>
                    <a:p>
                      <a:pPr>
                        <a:lnSpc>
                          <a:spcPct val="107000"/>
                        </a:lnSpc>
                        <a:spcAft>
                          <a:spcPts val="0"/>
                        </a:spcAft>
                      </a:pPr>
                      <a:r>
                        <a:rPr lang="nn-NO" sz="1100">
                          <a:effectLst/>
                        </a:rPr>
                        <a:t>SUM BIBLIOTEK/LOKALHISTORISKE ARKIV</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54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10 534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14636343"/>
                  </a:ext>
                </a:extLst>
              </a:tr>
              <a:tr h="190500">
                <a:tc>
                  <a:txBody>
                    <a:bodyPr/>
                    <a:lstStyle/>
                    <a:p>
                      <a:pPr>
                        <a:lnSpc>
                          <a:spcPct val="107000"/>
                        </a:lnSpc>
                        <a:spcAft>
                          <a:spcPts val="0"/>
                        </a:spcAft>
                      </a:pPr>
                      <a:r>
                        <a:rPr lang="nn-NO" sz="1100">
                          <a:effectLst/>
                        </a:rPr>
                        <a:t>Museum</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292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1 816</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93175128"/>
                  </a:ext>
                </a:extLst>
              </a:tr>
              <a:tr h="190500">
                <a:tc>
                  <a:txBody>
                    <a:bodyPr/>
                    <a:lstStyle/>
                    <a:p>
                      <a:pPr>
                        <a:lnSpc>
                          <a:spcPct val="107000"/>
                        </a:lnSpc>
                        <a:spcAft>
                          <a:spcPts val="0"/>
                        </a:spcAft>
                      </a:pPr>
                      <a:r>
                        <a:rPr lang="nn-NO" sz="1100">
                          <a:effectLst/>
                        </a:rPr>
                        <a:t>SUM ALLE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3 583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nn-NO" sz="1100">
                          <a:effectLst/>
                        </a:rPr>
                        <a:t>108 373</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72627460"/>
                  </a:ext>
                </a:extLst>
              </a:tr>
            </a:tbl>
          </a:graphicData>
        </a:graphic>
      </p:graphicFrame>
      <p:graphicFrame>
        <p:nvGraphicFramePr>
          <p:cNvPr id="3" name="Diagram 2">
            <a:extLst>
              <a:ext uri="{FF2B5EF4-FFF2-40B4-BE49-F238E27FC236}">
                <a16:creationId xmlns:a16="http://schemas.microsoft.com/office/drawing/2014/main" id="{7893F1DF-85B9-4E6B-B64B-F8676E73DFB6}"/>
              </a:ext>
            </a:extLst>
          </p:cNvPr>
          <p:cNvGraphicFramePr/>
          <p:nvPr>
            <p:extLst>
              <p:ext uri="{D42A27DB-BD31-4B8C-83A1-F6EECF244321}">
                <p14:modId xmlns:p14="http://schemas.microsoft.com/office/powerpoint/2010/main" val="779932693"/>
              </p:ext>
            </p:extLst>
          </p:nvPr>
        </p:nvGraphicFramePr>
        <p:xfrm>
          <a:off x="1173725" y="3151033"/>
          <a:ext cx="9844550" cy="35742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4485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0000000-0008-0000-0000-000004000000}"/>
              </a:ext>
            </a:extLst>
          </p:cNvPr>
          <p:cNvGraphicFramePr/>
          <p:nvPr>
            <p:extLst>
              <p:ext uri="{D42A27DB-BD31-4B8C-83A1-F6EECF244321}">
                <p14:modId xmlns:p14="http://schemas.microsoft.com/office/powerpoint/2010/main" val="995078148"/>
              </p:ext>
            </p:extLst>
          </p:nvPr>
        </p:nvGraphicFramePr>
        <p:xfrm>
          <a:off x="285749" y="491458"/>
          <a:ext cx="9448185" cy="28243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Diagram 2">
            <a:extLst>
              <a:ext uri="{FF2B5EF4-FFF2-40B4-BE49-F238E27FC236}">
                <a16:creationId xmlns:a16="http://schemas.microsoft.com/office/drawing/2014/main" id="{C552F799-404D-4C64-BA61-EB18D3E7BC5F}"/>
              </a:ext>
            </a:extLst>
          </p:cNvPr>
          <p:cNvGraphicFramePr/>
          <p:nvPr>
            <p:extLst>
              <p:ext uri="{D42A27DB-BD31-4B8C-83A1-F6EECF244321}">
                <p14:modId xmlns:p14="http://schemas.microsoft.com/office/powerpoint/2010/main" val="4205408789"/>
              </p:ext>
            </p:extLst>
          </p:nvPr>
        </p:nvGraphicFramePr>
        <p:xfrm>
          <a:off x="3460955" y="3829666"/>
          <a:ext cx="8218384" cy="282431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59368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5274C3E0-68A4-4127-849E-16A48C88B9C3}"/>
              </a:ext>
            </a:extLst>
          </p:cNvPr>
          <p:cNvGraphicFramePr/>
          <p:nvPr>
            <p:extLst>
              <p:ext uri="{D42A27DB-BD31-4B8C-83A1-F6EECF244321}">
                <p14:modId xmlns:p14="http://schemas.microsoft.com/office/powerpoint/2010/main" val="959645657"/>
              </p:ext>
            </p:extLst>
          </p:nvPr>
        </p:nvGraphicFramePr>
        <p:xfrm>
          <a:off x="1632155" y="186045"/>
          <a:ext cx="8554065" cy="28029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Diagram 2">
            <a:extLst>
              <a:ext uri="{FF2B5EF4-FFF2-40B4-BE49-F238E27FC236}">
                <a16:creationId xmlns:a16="http://schemas.microsoft.com/office/drawing/2014/main" id="{A1E06194-F8EF-4298-98A8-CA85F1014C94}"/>
              </a:ext>
            </a:extLst>
          </p:cNvPr>
          <p:cNvGraphicFramePr/>
          <p:nvPr>
            <p:extLst>
              <p:ext uri="{D42A27DB-BD31-4B8C-83A1-F6EECF244321}">
                <p14:modId xmlns:p14="http://schemas.microsoft.com/office/powerpoint/2010/main" val="4025013142"/>
              </p:ext>
            </p:extLst>
          </p:nvPr>
        </p:nvGraphicFramePr>
        <p:xfrm>
          <a:off x="235974" y="3283974"/>
          <a:ext cx="5407742" cy="32348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Diagram 3">
            <a:extLst>
              <a:ext uri="{FF2B5EF4-FFF2-40B4-BE49-F238E27FC236}">
                <a16:creationId xmlns:a16="http://schemas.microsoft.com/office/drawing/2014/main" id="{71A08FEA-132F-477C-92EF-69F7C67858F7}"/>
              </a:ext>
            </a:extLst>
          </p:cNvPr>
          <p:cNvGraphicFramePr/>
          <p:nvPr>
            <p:extLst>
              <p:ext uri="{D42A27DB-BD31-4B8C-83A1-F6EECF244321}">
                <p14:modId xmlns:p14="http://schemas.microsoft.com/office/powerpoint/2010/main" val="2424440799"/>
              </p:ext>
            </p:extLst>
          </p:nvPr>
        </p:nvGraphicFramePr>
        <p:xfrm>
          <a:off x="5909188" y="3356487"/>
          <a:ext cx="5928852" cy="308978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66249540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2142CF5D42B20419223A4EE42647937" ma:contentTypeVersion="6" ma:contentTypeDescription="Opprett et nytt dokument." ma:contentTypeScope="" ma:versionID="c9e56acbacc6c7342019030257c785ab">
  <xsd:schema xmlns:xsd="http://www.w3.org/2001/XMLSchema" xmlns:xs="http://www.w3.org/2001/XMLSchema" xmlns:p="http://schemas.microsoft.com/office/2006/metadata/properties" xmlns:ns2="d52a9dca-da17-4ea7-9a46-e7650c757f5b" targetNamespace="http://schemas.microsoft.com/office/2006/metadata/properties" ma:root="true" ma:fieldsID="67625051c2058229e2dd95647f263e45" ns2:_="">
    <xsd:import namespace="d52a9dca-da17-4ea7-9a46-e7650c757f5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2a9dca-da17-4ea7-9a46-e7650c757f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C4708B-D86A-4C9F-830D-CC3619FBBD8C}">
  <ds:schemaRefs>
    <ds:schemaRef ds:uri="http://schemas.microsoft.com/sharepoint/v3/contenttype/forms"/>
  </ds:schemaRefs>
</ds:datastoreItem>
</file>

<file path=customXml/itemProps2.xml><?xml version="1.0" encoding="utf-8"?>
<ds:datastoreItem xmlns:ds="http://schemas.openxmlformats.org/officeDocument/2006/customXml" ds:itemID="{DA5888C3-6C72-4284-984B-AADF65A4F701}">
  <ds:schemaRefs>
    <ds:schemaRef ds:uri="http://schemas.microsoft.com/office/2006/documentManagement/types"/>
    <ds:schemaRef ds:uri="http://purl.org/dc/dcmitype/"/>
    <ds:schemaRef ds:uri="http://purl.org/dc/terms/"/>
    <ds:schemaRef ds:uri="http://purl.org/dc/elements/1.1/"/>
    <ds:schemaRef ds:uri="http://schemas.microsoft.com/office/infopath/2007/PartnerControls"/>
    <ds:schemaRef ds:uri="http://schemas.openxmlformats.org/package/2006/metadata/core-properties"/>
    <ds:schemaRef ds:uri="d52a9dca-da17-4ea7-9a46-e7650c757f5b"/>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069A573-4BAC-41DA-B693-6AF360D667FF}">
  <ds:schemaRefs>
    <ds:schemaRef ds:uri="d52a9dca-da17-4ea7-9a46-e7650c757f5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5726</Words>
  <Application>Microsoft Macintosh PowerPoint</Application>
  <PresentationFormat>Widescreen</PresentationFormat>
  <Paragraphs>1128</Paragraphs>
  <Slides>24</Slides>
  <Notes>24</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24</vt:i4>
      </vt:variant>
    </vt:vector>
  </HeadingPairs>
  <TitlesOfParts>
    <vt:vector size="28" baseType="lpstr">
      <vt:lpstr>Arial</vt:lpstr>
      <vt:lpstr>Calibri</vt:lpstr>
      <vt:lpstr>Calibri Light</vt:lpstr>
      <vt:lpstr>Office-tema</vt:lpstr>
      <vt:lpstr>Arkivstatistikken 2019</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Arkivstatistikken 2019</dc:title>
  <dc:creator>Sissel Eltvik Wang</dc:creator>
  <cp:lastModifiedBy>Sigrun Rasmussen</cp:lastModifiedBy>
  <cp:revision>2</cp:revision>
  <dcterms:created xsi:type="dcterms:W3CDTF">2020-06-05T08:48:11Z</dcterms:created>
  <dcterms:modified xsi:type="dcterms:W3CDTF">2020-06-18T06:03:44Z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0x01010072142CF5D42B20419223A4EE42647937</vt:lpwstr>
  </property>
</Properties>
</file>